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57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2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41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81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075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5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74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33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11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9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38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46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4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2%D0%B0%D0%BB%D1%83%D0%BD" TargetMode="External"/><Relationship Id="rId2" Type="http://schemas.openxmlformats.org/officeDocument/2006/relationships/hyperlink" Target="https://uk.wikipedia.org/wiki/%D0%A9%D0%B5%D0%B1%D1%96%D0%BD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uk.wikipedia.org/wiki/%D0%93%D1%80%D0%B0%D0%B2%D1%96%D0%B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5E09119-461F-414A-9FC3-9296D81A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245936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ОСНОВНІ КОНСТРУКТИВНІ ЕЛЕМЕНТИ ВЕРХНЬОЇ БУДОВИ КОЛІЇ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DDB1C-4584-4CB5-A5D2-29866495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469160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tx1"/>
                </a:solidFill>
              </a:rPr>
              <a:t>Шпали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передають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тиск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рейок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баласний</a:t>
            </a:r>
            <a:r>
              <a:rPr lang="ru-RU" dirty="0">
                <a:solidFill>
                  <a:schemeClr val="tx1"/>
                </a:solidFill>
              </a:rPr>
              <a:t> шар, </a:t>
            </a:r>
            <a:r>
              <a:rPr lang="ru-RU" dirty="0" err="1">
                <a:solidFill>
                  <a:schemeClr val="tx1"/>
                </a:solidFill>
              </a:rPr>
              <a:t>звязують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обидві</a:t>
            </a:r>
            <a:r>
              <a:rPr lang="ru-RU" dirty="0">
                <a:solidFill>
                  <a:schemeClr val="tx1"/>
                </a:solidFill>
              </a:rPr>
              <a:t> нитки </a:t>
            </a:r>
            <a:r>
              <a:rPr lang="ru-RU" dirty="0" err="1">
                <a:solidFill>
                  <a:schemeClr val="tx1"/>
                </a:solidFill>
              </a:rPr>
              <a:t>колії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перешкоджають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переміщенню</a:t>
            </a:r>
            <a:r>
              <a:rPr lang="ru-RU" dirty="0">
                <a:solidFill>
                  <a:schemeClr val="tx1"/>
                </a:solidFill>
              </a:rPr>
              <a:t> як в </a:t>
            </a:r>
            <a:r>
              <a:rPr lang="ru-RU" dirty="0" err="1">
                <a:solidFill>
                  <a:schemeClr val="tx1"/>
                </a:solidFill>
              </a:rPr>
              <a:t>повздовжньому</a:t>
            </a:r>
            <a:r>
              <a:rPr lang="ru-RU" dirty="0">
                <a:solidFill>
                  <a:schemeClr val="tx1"/>
                </a:solidFill>
              </a:rPr>
              <a:t> так і </a:t>
            </a:r>
            <a:r>
              <a:rPr lang="ru-RU" dirty="0" err="1">
                <a:solidFill>
                  <a:schemeClr val="tx1"/>
                </a:solidFill>
              </a:rPr>
              <a:t>впоперечному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напрямках</a:t>
            </a:r>
            <a:br>
              <a:rPr lang="ru-RU" dirty="0"/>
            </a:br>
            <a:br>
              <a:rPr lang="ru-RU" dirty="0"/>
            </a:br>
            <a:r>
              <a:rPr lang="ru-RU" i="1" dirty="0" err="1"/>
              <a:t>Які</a:t>
            </a:r>
            <a:r>
              <a:rPr lang="ru-RU" i="1" dirty="0"/>
              <a:t> ж </a:t>
            </a:r>
            <a:r>
              <a:rPr lang="ru-RU" i="1" dirty="0" err="1"/>
              <a:t>види</a:t>
            </a:r>
            <a:r>
              <a:rPr lang="ru-RU" i="1" dirty="0"/>
              <a:t> </a:t>
            </a:r>
            <a:r>
              <a:rPr lang="ru-RU" i="1" dirty="0" err="1"/>
              <a:t>залізничних</a:t>
            </a:r>
            <a:r>
              <a:rPr lang="ru-RU" i="1" dirty="0"/>
              <a:t> шпал </a:t>
            </a:r>
            <a:r>
              <a:rPr lang="ru-RU" i="1" dirty="0" err="1"/>
              <a:t>сьогодні</a:t>
            </a:r>
            <a:r>
              <a:rPr lang="ru-RU" i="1" dirty="0"/>
              <a:t> </a:t>
            </a:r>
            <a:r>
              <a:rPr lang="ru-RU" i="1" dirty="0" err="1"/>
              <a:t>використовуються</a:t>
            </a:r>
            <a:r>
              <a:rPr lang="ru-RU" i="1" dirty="0"/>
              <a:t> при </a:t>
            </a:r>
            <a:r>
              <a:rPr lang="ru-RU" i="1" dirty="0" err="1"/>
              <a:t>будівництві</a:t>
            </a:r>
            <a:r>
              <a:rPr lang="ru-RU" i="1" dirty="0"/>
              <a:t> </a:t>
            </a:r>
            <a:r>
              <a:rPr lang="ru-RU" i="1" dirty="0" err="1"/>
              <a:t>колії</a:t>
            </a:r>
            <a:r>
              <a:rPr lang="ru-RU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881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E52C-8A07-49C9-8065-70E23516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7274769" cy="52676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Першим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шпал стала деревина,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легка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прикріпити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рейку.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дерев’яні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просочені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креозотом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мінеральними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антисептиками,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15-20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руху в районах з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вологим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кліматом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716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8895E0-352B-49CA-844B-43505AA5A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5830788" cy="3884334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AAEE54A7-6959-4952-8A4E-AA28C93804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27584" y="4782840"/>
            <a:ext cx="6348412" cy="1814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2958F-8A8E-49DC-A1F1-4D9D991F51AC}"/>
              </a:ext>
            </a:extLst>
          </p:cNvPr>
          <p:cNvSpPr txBox="1"/>
          <p:nvPr/>
        </p:nvSpPr>
        <p:spPr>
          <a:xfrm>
            <a:off x="6444208" y="29969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Вартість близько 800грн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79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0095EBB-D861-4AD0-A378-FE87FC2E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7274769" cy="5267672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Основна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перевага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залізобетонних</a:t>
            </a:r>
            <a:r>
              <a:rPr lang="ru-RU" sz="2400" dirty="0">
                <a:solidFill>
                  <a:schemeClr val="tx1"/>
                </a:solidFill>
              </a:rPr>
              <a:t> шпал: </a:t>
            </a:r>
            <a:r>
              <a:rPr lang="ru-RU" sz="2400" dirty="0" err="1">
                <a:solidFill>
                  <a:schemeClr val="tx1"/>
                </a:solidFill>
              </a:rPr>
              <a:t>невисока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вартість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виробництва</a:t>
            </a:r>
            <a:r>
              <a:rPr lang="ru-RU" sz="2400" dirty="0">
                <a:solidFill>
                  <a:schemeClr val="tx1"/>
                </a:solidFill>
              </a:rPr>
              <a:t> при великих </a:t>
            </a:r>
            <a:r>
              <a:rPr lang="ru-RU" sz="2400" dirty="0" err="1">
                <a:solidFill>
                  <a:schemeClr val="tx1"/>
                </a:solidFill>
              </a:rPr>
              <a:t>термінах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експлуатації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 err="1">
                <a:solidFill>
                  <a:schemeClr val="tx1"/>
                </a:solidFill>
              </a:rPr>
              <a:t>Крім</a:t>
            </a:r>
            <a:r>
              <a:rPr lang="ru-RU" sz="2400" dirty="0">
                <a:solidFill>
                  <a:schemeClr val="tx1"/>
                </a:solidFill>
              </a:rPr>
              <a:t> того, в </a:t>
            </a:r>
            <a:r>
              <a:rPr lang="ru-RU" sz="2400" dirty="0" err="1">
                <a:solidFill>
                  <a:schemeClr val="tx1"/>
                </a:solidFill>
              </a:rPr>
              <a:t>порівнянні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наприклад</a:t>
            </a:r>
            <a:r>
              <a:rPr lang="ru-RU" sz="2400" dirty="0">
                <a:solidFill>
                  <a:schemeClr val="tx1"/>
                </a:solidFill>
              </a:rPr>
              <a:t>, з </a:t>
            </a:r>
            <a:r>
              <a:rPr lang="ru-RU" sz="2400" dirty="0" err="1">
                <a:solidFill>
                  <a:schemeClr val="tx1"/>
                </a:solidFill>
              </a:rPr>
              <a:t>дерев’яними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просоченими</a:t>
            </a:r>
            <a:r>
              <a:rPr lang="ru-RU" sz="2400" dirty="0">
                <a:solidFill>
                  <a:schemeClr val="tx1"/>
                </a:solidFill>
              </a:rPr>
              <a:t> шпалами, </a:t>
            </a:r>
            <a:r>
              <a:rPr lang="ru-RU" sz="2400" dirty="0" err="1">
                <a:solidFill>
                  <a:schemeClr val="tx1"/>
                </a:solidFill>
              </a:rPr>
              <a:t>шпали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железобетонні</a:t>
            </a:r>
            <a:r>
              <a:rPr lang="ru-RU" sz="2400" dirty="0">
                <a:solidFill>
                  <a:schemeClr val="tx1"/>
                </a:solidFill>
              </a:rPr>
              <a:t> не бояться </a:t>
            </a:r>
            <a:r>
              <a:rPr lang="ru-RU" sz="2400" dirty="0" err="1">
                <a:solidFill>
                  <a:schemeClr val="tx1"/>
                </a:solidFill>
              </a:rPr>
              <a:t>атмосферних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впливів</a:t>
            </a:r>
            <a:r>
              <a:rPr lang="ru-RU" sz="2400" dirty="0">
                <a:solidFill>
                  <a:schemeClr val="tx1"/>
                </a:solidFill>
              </a:rPr>
              <a:t> і </a:t>
            </a:r>
            <a:r>
              <a:rPr lang="ru-RU" sz="2400" dirty="0" err="1">
                <a:solidFill>
                  <a:schemeClr val="tx1"/>
                </a:solidFill>
              </a:rPr>
              <a:t>мають</a:t>
            </a:r>
            <a:r>
              <a:rPr lang="ru-RU" sz="2400" dirty="0">
                <a:solidFill>
                  <a:schemeClr val="tx1"/>
                </a:solidFill>
              </a:rPr>
              <a:t> великий запас </a:t>
            </a:r>
            <a:r>
              <a:rPr lang="ru-RU" sz="2400" dirty="0" err="1">
                <a:solidFill>
                  <a:schemeClr val="tx1"/>
                </a:solidFill>
              </a:rPr>
              <a:t>міцності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Одне</a:t>
            </a:r>
            <a:r>
              <a:rPr lang="ru-RU" sz="2400" dirty="0">
                <a:solidFill>
                  <a:schemeClr val="tx1"/>
                </a:solidFill>
              </a:rPr>
              <a:t> з </a:t>
            </a:r>
            <a:r>
              <a:rPr lang="ru-RU" sz="2400" dirty="0" err="1">
                <a:solidFill>
                  <a:schemeClr val="tx1"/>
                </a:solidFill>
              </a:rPr>
              <a:t>головних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переваг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залізничних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залізобетонних</a:t>
            </a:r>
            <a:r>
              <a:rPr lang="ru-RU" sz="2400" dirty="0">
                <a:solidFill>
                  <a:schemeClr val="tx1"/>
                </a:solidFill>
              </a:rPr>
              <a:t> шпал – </a:t>
            </a:r>
            <a:r>
              <a:rPr lang="ru-RU" sz="2400" dirty="0" err="1">
                <a:solidFill>
                  <a:schemeClr val="tx1"/>
                </a:solidFill>
              </a:rPr>
              <a:t>це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поєднання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невисокої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вартості</a:t>
            </a:r>
            <a:r>
              <a:rPr lang="ru-RU" sz="2400" dirty="0">
                <a:solidFill>
                  <a:schemeClr val="tx1"/>
                </a:solidFill>
              </a:rPr>
              <a:t> і великих </a:t>
            </a:r>
            <a:r>
              <a:rPr lang="ru-RU" sz="2400" dirty="0" err="1">
                <a:solidFill>
                  <a:schemeClr val="tx1"/>
                </a:solidFill>
              </a:rPr>
              <a:t>термінів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експлуатації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077E4-06C7-4BF9-8C0C-CF9F1D33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Вартість від 1800 грн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D949EA-D58E-46EF-A8EB-B6E33DEF7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683" y="2160588"/>
            <a:ext cx="567224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7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522F0-EAD3-4544-8ADE-CBFD374A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/>
                </a:solidFill>
              </a:rPr>
              <a:t>		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Сталеві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залізничні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гнутого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сталевого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є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легкими по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шпали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іноді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під’їзних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гілках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 кордоном).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не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гниття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атакам комах, добре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зберігають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ширину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колії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при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недоліком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іржі</a:t>
            </a:r>
            <a: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38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9FC39C-8A3E-4D6D-9C58-831F346FF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1468"/>
            <a:ext cx="6408915" cy="43331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1040C-4832-4078-9B54-444785784E7E}"/>
              </a:ext>
            </a:extLst>
          </p:cNvPr>
          <p:cNvSpPr txBox="1"/>
          <p:nvPr/>
        </p:nvSpPr>
        <p:spPr>
          <a:xfrm>
            <a:off x="1259632" y="59492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верхньої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колії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2D1551-277C-4554-B6E2-9B1474F43E51}"/>
              </a:ext>
            </a:extLst>
          </p:cNvPr>
          <p:cNvSpPr txBox="1"/>
          <p:nvPr/>
        </p:nvSpPr>
        <p:spPr>
          <a:xfrm>
            <a:off x="251520" y="188640"/>
            <a:ext cx="6912768" cy="282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цілому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верхньої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будови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колії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утворюють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єдину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конструкцію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безпосередньо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сприймає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коліс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рухомого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передає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земляне полотно, а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задає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напрямок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руху 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поїзда.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7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F1CE3-1018-42FC-8A51-5C60487A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320800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Щебін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Щебінь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баласту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природного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каменю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породи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щебінь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виготовлятися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скельних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(100 %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подрібнених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Валу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валунів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Граві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гравію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дроблених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зерен не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50 % по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08D06A2-883E-474E-9D49-CF364F3F7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7544" y="2708920"/>
            <a:ext cx="582215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3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816D4-A278-49EB-85FF-7F8E7F3B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Хопер дозатор</a:t>
            </a:r>
            <a:br>
              <a:rPr lang="uk-UA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9CC351A-D36D-4434-9701-99DA378DE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315815"/>
            <a:ext cx="6348413" cy="357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42108-9484-49D7-935E-36DA745E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Рейки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руху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залізниць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Рейки –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верхньої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будови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колії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опори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скріплені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ними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собою. Вони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рейкову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колію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сприймають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коліс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рухомого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</a:t>
            </a:r>
            <a:r>
              <a:rPr lang="ru-RU" sz="2000" dirty="0">
                <a:solidFill>
                  <a:srgbClr val="222222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47EB284-08B6-4792-9751-42F21E9D2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922111"/>
            <a:ext cx="5796393" cy="3881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A9D162-BF94-4DBA-A436-070A8C3BA773}"/>
              </a:ext>
            </a:extLst>
          </p:cNvPr>
          <p:cNvSpPr txBox="1"/>
          <p:nvPr/>
        </p:nvSpPr>
        <p:spPr>
          <a:xfrm>
            <a:off x="4427984" y="609329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Вартість рейки зі зносом близько 1000грн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01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B4A8D-538B-4A5A-B7C0-4E6360C3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Рейка зі шпалою утворюють </a:t>
            </a:r>
            <a:r>
              <a:rPr lang="uk-UA" dirty="0" err="1"/>
              <a:t>рейкошпальну</a:t>
            </a:r>
            <a:r>
              <a:rPr lang="uk-UA" dirty="0"/>
              <a:t> </a:t>
            </a:r>
            <a:r>
              <a:rPr lang="uk-UA" dirty="0" err="1"/>
              <a:t>ришітку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FEFB78-D00B-4215-BB9E-3E6E9D0DA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324" y="1708418"/>
            <a:ext cx="6912768" cy="518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7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15700-8E7E-478E-A5EA-39554B4E1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2243336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Скріплення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призначені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надійного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з'єднання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рейки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підрейковою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основою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електроізоляції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рейкових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ниток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ділянках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автоблокуванням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електротягою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При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зменшувати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рівень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вібрацій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передаються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рейок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шпала і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далі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баласт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та земляне полотно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6A92F7-B90F-4166-A24C-0699E93D3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3212976"/>
            <a:ext cx="6348413" cy="321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D8A7E74-E116-43EB-AC17-0516EB0FB1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691680" y="-171400"/>
            <a:ext cx="4644008" cy="73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ABF6D-3F3C-4A04-8D93-FA2A56C3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609600"/>
            <a:ext cx="6914729" cy="1320800"/>
          </a:xfrm>
        </p:spPr>
        <p:txBody>
          <a:bodyPr/>
          <a:lstStyle/>
          <a:p>
            <a:r>
              <a:rPr lang="uk-UA" dirty="0"/>
              <a:t>Скріплення типу </a:t>
            </a:r>
            <a:r>
              <a:rPr lang="uk-UA" dirty="0" err="1"/>
              <a:t>Пандрол</a:t>
            </a:r>
            <a:r>
              <a:rPr lang="uk-UA" dirty="0"/>
              <a:t> 350</a:t>
            </a:r>
            <a:br>
              <a:rPr lang="uk-UA" dirty="0"/>
            </a:br>
            <a:r>
              <a:rPr lang="uk-UA" dirty="0"/>
              <a:t>(Британія)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C74130-0809-4ACF-A2CA-D5028C4F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4509120" cy="4509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E148BC-F3E6-4E2D-95E5-B67AAB137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296938"/>
            <a:ext cx="20955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01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443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Verdana</vt:lpstr>
      <vt:lpstr>Wingdings 3</vt:lpstr>
      <vt:lpstr>Аспект</vt:lpstr>
      <vt:lpstr>ОСНОВНІ КОНСТРУКТИВНІ ЕЛЕМЕНТИ ВЕРХНЬОЇ БУДОВИ КОЛІЇ. </vt:lpstr>
      <vt:lpstr>Презентация PowerPoint</vt:lpstr>
      <vt:lpstr>Щебінь для баласту отримують з природного каменю методом дроблення гірських порід. Залежно від виду вихідної гірської породи щебінь може виготовлятися: зі скельних порід (100 % подрібнених частинок) з валунів та гравію (дроблених зерен не менше 50 % по масі) </vt:lpstr>
      <vt:lpstr>Хопер дозатор </vt:lpstr>
      <vt:lpstr>Рейки призначені для руху рухомого складу залізниць. Рейки – це елементи верхньої будови колії, покладені на опори і скріплені з ними і між собою. Вони утворюють рейкову колію і безпосередньо сприймають тиск коліс рухомого складу.</vt:lpstr>
      <vt:lpstr>Рейка зі шпалою утворюють рейкошпальну ришітку</vt:lpstr>
      <vt:lpstr>Скріплення призначені для надійного з'єднання рейки з підрейковою основою і забезпечення електроізоляції рейкових ниток на ділянках з автоблокуванням і електротягою. При цьому вони повинні зменшувати рівень вібрацій, що передаються від рейок на шпала і далі на баласт та земляне полотно</vt:lpstr>
      <vt:lpstr>Презентация PowerPoint</vt:lpstr>
      <vt:lpstr>Скріплення типу Пандрол 350 (Британія)</vt:lpstr>
      <vt:lpstr>Шпали передають тиск рейок на баласний шар, звязують обидві нитки колії і перешкоджають переміщенню як в повздовжньому так і впоперечному напрямках  Які ж види залізничних шпал сьогодні використовуються при будівництві колії?</vt:lpstr>
      <vt:lpstr>  Першим матеріалом для виробництва шпал стала деревина, що легко зрозуміло. Її легко обробити і доставити на місце, вона відносно легка і водночас міцна, до неї можна надійно і швидко прикріпити готову рейку.   Шпали дерев’яні, просочені креозотом або сучасними мінеральними антисептиками, мають термін служби в районі 15-20 років навіть за максимальної інтенсивності руху в районах з вологим кліматом.</vt:lpstr>
      <vt:lpstr>Презентация PowerPoint</vt:lpstr>
      <vt:lpstr>Основна перевага залізобетонних шпал: невисока вартість виробництва при великих термінах експлуатації.  Крім того, в порівнянні, наприклад, з дерев’яними просоченими шпалами, шпали железобетонні не бояться атмосферних впливів і мають великий запас міцності.   Одне з головних переваг залізничних залізобетонних шпал – це поєднання невисокої вартості і великих термінів експлуатації. </vt:lpstr>
      <vt:lpstr>Вартість від 1800 грн</vt:lpstr>
      <vt:lpstr>  Сталеві шпали залізничні з гнутого сталевого профілю, є відносно легкими по вазі.   Такі шпали іноді використовується для тимчасових під’їзних шляхів, гілках промислових підприємств (за кордоном).   Їх перевага в тому, що вони не схильні до гниття і атакам комах, добре зберігають ширину колії, але при цьому великим недоліком є те, що вони схильні до іржі.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КОНСТРУКТИВНІ ЕЛЕМЕНТИ ВЕРХНЬОЇ БУДОВИ КОЛІЇ. </dc:title>
  <dc:creator>natasha</dc:creator>
  <cp:lastModifiedBy>natasha</cp:lastModifiedBy>
  <cp:revision>8</cp:revision>
  <dcterms:created xsi:type="dcterms:W3CDTF">2022-09-25T17:04:33Z</dcterms:created>
  <dcterms:modified xsi:type="dcterms:W3CDTF">2022-09-25T18:23:55Z</dcterms:modified>
</cp:coreProperties>
</file>