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D1D9871-8B9B-409A-A40D-CE2EE3F55124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8A06BE-FCA0-4FA4-88AF-89552AB9A70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428604"/>
            <a:ext cx="8458200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uk-UA" sz="4800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МЕТОДОЛОГІЧНІ ОСНОВИ УПРАВЛІННЯ </a:t>
            </a:r>
            <a:br>
              <a:rPr lang="uk-UA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uk-UA" sz="4800" b="1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ЛЮДСЬКИМИ РЕСУРСАМИ</a:t>
            </a:r>
            <a:endParaRPr lang="ru-RU" sz="4800" dirty="0"/>
          </a:p>
        </p:txBody>
      </p:sp>
      <p:pic>
        <p:nvPicPr>
          <p:cNvPr id="4" name="Рисунок 3" descr="peop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3214686"/>
            <a:ext cx="8643998" cy="342902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eop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71538" y="1214422"/>
            <a:ext cx="7715304" cy="5072098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/>
          </a:bodyPr>
          <a:lstStyle/>
          <a:p>
            <a:r>
              <a:rPr lang="uk-UA" dirty="0" smtClean="0">
                <a:latin typeface="Calibri" pitchFamily="34" charset="0"/>
              </a:rPr>
              <a:t>В останні роки звичайного явища як в наукових колах, так і серед практиків набула апеляція до досвіду індустріально розвинутих країн та намагання застосувати їх досвід в Україні. Однак порівняння факторів соціально-економічного розвитку цих країн з Україною показує, що існують суттєві відмінності з багатьох позицій, особливо щодо ментальних </a:t>
            </a:r>
            <a:r>
              <a:rPr lang="uk-UA" dirty="0" smtClean="0">
                <a:latin typeface="Calibri" pitchFamily="34" charset="0"/>
              </a:rPr>
              <a:t>якостей.</a:t>
            </a:r>
            <a:endParaRPr lang="ru-RU" dirty="0" smtClean="0">
              <a:latin typeface="Calibri" pitchFamily="34" charset="0"/>
            </a:endParaRPr>
          </a:p>
          <a:p>
            <a:pPr>
              <a:buNone/>
            </a:pPr>
            <a:endParaRPr lang="ru-RU" dirty="0" smtClean="0">
              <a:latin typeface="Calibri" pitchFamily="34" charset="0"/>
            </a:endParaRPr>
          </a:p>
          <a:p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85818"/>
          </a:xfrm>
        </p:spPr>
        <p:txBody>
          <a:bodyPr>
            <a:normAutofit/>
          </a:bodyPr>
          <a:lstStyle/>
          <a:p>
            <a:pPr algn="ctr"/>
            <a:r>
              <a:rPr lang="uk-UA" sz="2800" dirty="0" smtClean="0"/>
              <a:t>3.Управління людськими ресурсами як наука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b="1" i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УЛР</a:t>
            </a:r>
            <a:r>
              <a:rPr lang="uk-UA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це комплексна прикладна наука про організаційно-економічні, адміністративно-управлінські, правові, технологічні, групові і людські фактори, способи і методи впливу на персонал з метою підвищення ефективності функціонування організації.</a:t>
            </a:r>
            <a:endParaRPr lang="ru-RU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Об'єктом даної науки виступають конкретні особи, групи осіб, що діють в організації та сама організація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Предметом науки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УЛР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 основні закономірності та рушійні сили, що визначають поведінку людей та груп в умовах спільної праці.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Задачею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УЛР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є створення організації, яка працює на принципах співробітництва, і в якій оптимально узгоджується рух до загально-організаційних, групових і особистих цілей.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86478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До основних факторів, що впливають на персонал в процесі трудової діяльності, і які необхідно враховувати при управлінні кадровим потенціалом організації належать:</a:t>
            </a:r>
            <a:endParaRPr lang="ru-RU" dirty="0" smtClean="0"/>
          </a:p>
          <a:p>
            <a:pPr lvl="0"/>
            <a:r>
              <a:rPr lang="uk-UA" i="1" u="sng" dirty="0" smtClean="0">
                <a:solidFill>
                  <a:srgbClr val="FF0000"/>
                </a:solidFill>
              </a:rPr>
              <a:t>організаційно-економічні фактори</a:t>
            </a:r>
            <a:r>
              <a:rPr lang="uk-UA" dirty="0" smtClean="0"/>
              <a:t>, що пов'язані з розподілом і організацією праці, організаційно-правовою формою підприємства, його організаційною культурою, системою комунікацій, організацією виробничих процесів, економічним станом, структурою собівартості продукції, винагородою працівників;</a:t>
            </a:r>
            <a:endParaRPr lang="ru-RU" dirty="0" smtClean="0"/>
          </a:p>
          <a:p>
            <a:pPr lvl="0"/>
            <a:r>
              <a:rPr lang="uk-UA" i="1" u="sng" dirty="0" smtClean="0">
                <a:solidFill>
                  <a:schemeClr val="accent1"/>
                </a:solidFill>
              </a:rPr>
              <a:t>адміністративно-управлінські фактори</a:t>
            </a:r>
            <a:r>
              <a:rPr lang="uk-UA" dirty="0" smtClean="0"/>
              <a:t>, що пов'язані з адміністративними методами управління, з особливостями реалізації функцій управління, вибором принципів і методів управління, з комплексом нормативних і директивних актів, що визначають обов'язки працівників, їх права та відповідальність, а також ієрархією в організації;</a:t>
            </a:r>
            <a:endParaRPr lang="ru-RU" dirty="0" smtClean="0"/>
          </a:p>
          <a:p>
            <a:pPr lvl="0"/>
            <a:r>
              <a:rPr lang="uk-UA" i="1" u="sng" dirty="0" smtClean="0">
                <a:solidFill>
                  <a:srgbClr val="00B050"/>
                </a:solidFill>
              </a:rPr>
              <a:t>техніко-технологічні фактори</a:t>
            </a:r>
            <a:r>
              <a:rPr lang="uk-UA" dirty="0" smtClean="0"/>
              <a:t>, що пов'язані з особливостями взаємодії людей з технікою, її впливом на фізіологічний і психологічний стан працівників та їх ставлення до праці;</a:t>
            </a:r>
            <a:endParaRPr lang="ru-RU" dirty="0" smtClean="0"/>
          </a:p>
          <a:p>
            <a:pPr lvl="0"/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правові фактори</a:t>
            </a:r>
            <a:r>
              <a:rPr lang="uk-UA" dirty="0" smtClean="0"/>
              <a:t>, що пов'язані з застосуванням сучасного трудового законодавства, трудових стосунків, умов праці і знаходять своє відображення в документах з трудових стосунків;</a:t>
            </a:r>
            <a:endParaRPr lang="ru-RU" dirty="0" smtClean="0"/>
          </a:p>
          <a:p>
            <a:pPr lvl="0"/>
            <a:r>
              <a:rPr lang="uk-UA" i="1" u="sng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групові фактори</a:t>
            </a:r>
            <a:r>
              <a:rPr lang="uk-UA" dirty="0" smtClean="0"/>
              <a:t>, що пов'язані з процесом соціалізації особи, з її потребою бути в колективі, грати певні соціальні ролі, взаємодіяти з колегами, відчувати піклування і піклуватися про інших;</a:t>
            </a:r>
            <a:endParaRPr lang="ru-RU" dirty="0" smtClean="0"/>
          </a:p>
          <a:p>
            <a:pPr lvl="0"/>
            <a:r>
              <a:rPr lang="uk-UA" i="1" u="sng" dirty="0" smtClean="0">
                <a:solidFill>
                  <a:srgbClr val="FFC000"/>
                </a:solidFill>
              </a:rPr>
              <a:t>людські фактори</a:t>
            </a:r>
            <a:r>
              <a:rPr lang="uk-UA" dirty="0" smtClean="0"/>
              <a:t>, що відображають системну сутність людини та її унікальність.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67350"/>
          </a:xfrm>
        </p:spPr>
        <p:txBody>
          <a:bodyPr>
            <a:normAutofit fontScale="92500" lnSpcReduction="20000"/>
          </a:bodyPr>
          <a:lstStyle/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До основних принципів управління людськими ресурсами як інтегрованої науки належать наступні: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1. Використання досягнень наукових дисциплін, що мають своїм об'єктом людину, соціальні групи, організації та працю.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2. Системність у сприйнятті об'єктів дослідження і управління та факторів, що впливають на їх поведінку.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3. Гуманізм, що базується на індивідуальному підході і сприйнятті персоналу як головного надбання організації, а кожного працівника – як унікальну особистість з потужним потенціалом розвитку.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4. Професіоналізм, що передбачає у працівників кадрової служби наявність адекватної освіти, досвіду і концептуальних навичок, що дозволяють ефективно керувати персоналом організації.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eop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728" y="785794"/>
            <a:ext cx="6215106" cy="6072206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peop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2844" y="928670"/>
            <a:ext cx="8858312" cy="5500726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lrg_Human_Resources17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71604" y="1000108"/>
            <a:ext cx="5643602" cy="5572164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Контрольні запитання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1. </a:t>
            </a:r>
            <a:r>
              <a:rPr lang="uk-UA" dirty="0" smtClean="0"/>
              <a:t> Дайте визначення поняття “ управління </a:t>
            </a:r>
            <a:r>
              <a:rPr lang="uk-UA" dirty="0" smtClean="0"/>
              <a:t>людськими </a:t>
            </a:r>
            <a:r>
              <a:rPr lang="uk-UA" dirty="0" smtClean="0"/>
              <a:t>ресурсами ”.</a:t>
            </a:r>
            <a:endParaRPr lang="uk-UA" dirty="0" smtClean="0"/>
          </a:p>
          <a:p>
            <a:r>
              <a:rPr lang="uk-UA" dirty="0" smtClean="0"/>
              <a:t>2. У чому полягає специфіка людських ресурсів?</a:t>
            </a:r>
          </a:p>
          <a:p>
            <a:r>
              <a:rPr lang="uk-UA" dirty="0" smtClean="0"/>
              <a:t>3. </a:t>
            </a:r>
            <a:r>
              <a:rPr lang="uk-UA" dirty="0" smtClean="0"/>
              <a:t> </a:t>
            </a:r>
            <a:r>
              <a:rPr lang="uk-UA" dirty="0" smtClean="0"/>
              <a:t>Обґрунтуйте</a:t>
            </a:r>
            <a:r>
              <a:rPr lang="uk-UA" dirty="0" smtClean="0"/>
              <a:t> концепцію: персонал – головне надбання організації.</a:t>
            </a:r>
            <a:endParaRPr lang="uk-UA" dirty="0" smtClean="0"/>
          </a:p>
          <a:p>
            <a:r>
              <a:rPr lang="uk-UA" dirty="0" smtClean="0"/>
              <a:t>4. </a:t>
            </a:r>
            <a:r>
              <a:rPr lang="uk-UA" dirty="0" smtClean="0"/>
              <a:t>Охарактеризуйте основні </a:t>
            </a:r>
            <a:r>
              <a:rPr lang="uk-UA" dirty="0" smtClean="0"/>
              <a:t>принципи управління людськими </a:t>
            </a:r>
            <a:r>
              <a:rPr lang="uk-UA" dirty="0" smtClean="0"/>
              <a:t>ресурсами.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План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/>
              <a:t>1. </a:t>
            </a:r>
            <a:r>
              <a:rPr lang="uk-UA" sz="1600" b="1" u="sng" dirty="0" smtClean="0"/>
              <a:t>Визначення сутності управління людськими ресурсами</a:t>
            </a:r>
          </a:p>
          <a:p>
            <a:endParaRPr lang="ru-RU" sz="1600" dirty="0" smtClean="0"/>
          </a:p>
          <a:p>
            <a:r>
              <a:rPr lang="ru-RU" sz="1600" dirty="0" smtClean="0"/>
              <a:t>2. </a:t>
            </a:r>
            <a:r>
              <a:rPr lang="uk-UA" sz="1600" b="1" u="sng" dirty="0" smtClean="0"/>
              <a:t>Обґрунтування концепції: персонал – головне надбання організації</a:t>
            </a:r>
          </a:p>
          <a:p>
            <a:endParaRPr lang="ru-RU" sz="1600" dirty="0" smtClean="0"/>
          </a:p>
          <a:p>
            <a:r>
              <a:rPr lang="ru-RU" sz="1600" dirty="0" smtClean="0"/>
              <a:t>3. </a:t>
            </a:r>
            <a:r>
              <a:rPr lang="uk-UA" sz="1600" b="1" u="sng" dirty="0" smtClean="0"/>
              <a:t>Управління людськими ресурсами як наука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235745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1. Визначення сутності управління людськими ресурсами</a:t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/>
          <a:lstStyle/>
          <a:p>
            <a:endParaRPr lang="uk-UA" b="1" i="1" dirty="0" smtClean="0"/>
          </a:p>
          <a:p>
            <a:r>
              <a:rPr lang="uk-UA" b="1" i="1" dirty="0" smtClean="0"/>
              <a:t>Управління людськими ресурсами</a:t>
            </a:r>
            <a:r>
              <a:rPr lang="uk-UA" i="1" dirty="0" smtClean="0"/>
              <a:t> – це стратегічний і цілісний підхід до управління найбільш цінними активами організації, а саме персоналом, який індивідуально і колективно робить внесок в досягнення організаційних цілей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 smtClean="0"/>
              <a:t>Специфіка людських ресурсів полягає у наступному: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uk-UA" dirty="0" smtClean="0"/>
              <a:t>1. Люди наділені інтелектом, тому їх реакція на зовнішній вплив є емоційно-осмисленою, внаслідок чого процес взаємодії між працівником і організацією є двостороннім;</a:t>
            </a:r>
            <a:endParaRPr lang="ru-RU" dirty="0" smtClean="0"/>
          </a:p>
          <a:p>
            <a:r>
              <a:rPr lang="uk-UA" dirty="0" smtClean="0"/>
              <a:t>2. Люди здатні до постійного вдосконалення та розвитку, і саме це є найбільш важливим джерелом для підвищення ефективності функціонування організації;</a:t>
            </a:r>
            <a:endParaRPr lang="ru-RU" dirty="0" smtClean="0"/>
          </a:p>
          <a:p>
            <a:r>
              <a:rPr lang="uk-UA" dirty="0" smtClean="0"/>
              <a:t>3. Трудове життя людини в сьогоднішньому суспільстві займає період 30-50 років, тому стосунки між працівником і організацією мають довгостроковий характер.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i="1" dirty="0" smtClean="0"/>
              <a:t>П’ять аксіом управління кадровим потенціалом організації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79668"/>
          </a:xfrm>
        </p:spPr>
        <p:txBody>
          <a:bodyPr>
            <a:normAutofit/>
          </a:bodyPr>
          <a:lstStyle/>
          <a:p>
            <a:r>
              <a:rPr lang="uk-UA" sz="1900" dirty="0" smtClean="0"/>
              <a:t>1. Будь-яка проблема підприємства – це проблема </a:t>
            </a:r>
            <a:r>
              <a:rPr lang="uk-UA" sz="1900" dirty="0" err="1" smtClean="0"/>
              <a:t>УЛР</a:t>
            </a:r>
            <a:r>
              <a:rPr lang="uk-UA" sz="1900" dirty="0" smtClean="0"/>
              <a:t>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2. Персонал підприємства – це не тільки сьогоднішні працівники, а й ті, хто прийде працювати завтра, а також ті, хто звільняється.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3. Розуміння і зближення цілей роботодавця та працівників – це найкращий шлях до підвищення ефективності роботи підприємства.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4. Будь-яка проблема </a:t>
            </a:r>
            <a:r>
              <a:rPr lang="uk-UA" sz="1900" dirty="0" err="1" smtClean="0"/>
              <a:t>УЛР</a:t>
            </a:r>
            <a:r>
              <a:rPr lang="uk-UA" sz="1900" dirty="0" smtClean="0"/>
              <a:t> – це спільна проблема лінійних керівників і працівників кадрової служби;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5. В управлінні кадровим потенціалом організації завжди присутні як стратегічний аспект (</a:t>
            </a:r>
            <a:r>
              <a:rPr lang="uk-UA" sz="1900" dirty="0" err="1" smtClean="0"/>
              <a:t>УЛР</a:t>
            </a:r>
            <a:r>
              <a:rPr lang="uk-UA" sz="1900" dirty="0" smtClean="0"/>
              <a:t>), так і операційний аспект (управління персоналом).</a:t>
            </a:r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dirty="0" smtClean="0"/>
              <a:t>2.Обгрунтування концепції: персонал – головне надбання організації</a:t>
            </a:r>
            <a:endParaRPr lang="ru-RU" sz="2800" dirty="0"/>
          </a:p>
        </p:txBody>
      </p:sp>
      <p:pic>
        <p:nvPicPr>
          <p:cNvPr id="4" name="Содержимое 3" descr="peopl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472" y="1928802"/>
            <a:ext cx="7929618" cy="464347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285750"/>
            <a:ext cx="8229600" cy="6038850"/>
          </a:xfrm>
        </p:spPr>
        <p:txBody>
          <a:bodyPr>
            <a:normAutofit/>
          </a:bodyPr>
          <a:lstStyle/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Перехід промислово розвинених країн в еру інформаційного суспільства свідчить про те, що на основі досягнень </a:t>
            </a:r>
            <a:r>
              <a:rPr lang="uk-UA" sz="2000" dirty="0" smtClean="0"/>
              <a:t> науково – технічного прогресу головним </a:t>
            </a:r>
            <a:r>
              <a:rPr lang="uk-UA" sz="2000" dirty="0" smtClean="0"/>
              <a:t>фактором розвитку суспільства і організації як її складової стала інформація, доступна у будь-якому місці планети і саме ця інформація є основою для ухвалення більшості рішень в організації.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 Таким чином, в сучасному суспільстві загальний рівень розвитку і доступності досягнень техніки та технологій настільки великий, що за їх рахунок виграти конкурентну боротьбу вже неможливо. Внаслідок цього виникає необхідність залучення більш потужного і ефективного ресурсу, і цим ресурсом може бути лише людина з її творчим і фізичним потенціалом та здатністю до відтворення робочої сили і саморозвитку</a:t>
            </a: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929354"/>
          </a:xfrm>
        </p:spPr>
        <p:txBody>
          <a:bodyPr>
            <a:normAutofit fontScale="92500" lnSpcReduction="20000"/>
          </a:bodyPr>
          <a:lstStyle/>
          <a:p>
            <a:r>
              <a:rPr lang="uk-UA" sz="1900" dirty="0" smtClean="0"/>
              <a:t>Міжнародна організація праці в своїх дослідженнях зазначає, що відбувається радикальна зміна в процесі управління людськими ресурсами і це, в першу чергу обумовлено зміною характеру і функцій самого персоналу: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1. Об'єкти управління – працівники стали більш досвідченими і професійними, особливо в питаннях, що пов'язані з їх власними правами, внаслідок чого все більш себе усвідомлюють суб'єктами в організації і суспільстві.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2. Багато питань, що раніше призводили до суперечок, особливо в стосунках </a:t>
            </a:r>
            <a:r>
              <a:rPr lang="uk-UA" sz="1900" dirty="0" err="1" smtClean="0"/>
              <a:t>„працівник</a:t>
            </a:r>
            <a:r>
              <a:rPr lang="uk-UA" sz="1900" dirty="0" smtClean="0"/>
              <a:t> - </a:t>
            </a:r>
            <a:r>
              <a:rPr lang="uk-UA" sz="1900" dirty="0" err="1" smtClean="0"/>
              <a:t>роботодавець”</a:t>
            </a:r>
            <a:r>
              <a:rPr lang="uk-UA" sz="1900" dirty="0" smtClean="0"/>
              <a:t> на сьогодні отримали чітку правову базу, яку сторони трудових взаємовідносин використовують при укладенні трудових угод.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3. В організаціях з'явився новий підхід, згідно якого персонал вважається цінним ресурсом організації і це, в першу чергу, пов'язано з розвитком таких наук як психологія і соціологія.</a:t>
            </a:r>
            <a:endParaRPr lang="ru-RU" sz="1900" dirty="0" smtClean="0"/>
          </a:p>
          <a:p>
            <a:endParaRPr lang="uk-UA" sz="1900" dirty="0" smtClean="0"/>
          </a:p>
          <a:p>
            <a:r>
              <a:rPr lang="uk-UA" sz="1900" dirty="0" smtClean="0"/>
              <a:t>4. На сьогодні визнано, що </a:t>
            </a:r>
            <a:r>
              <a:rPr lang="uk-UA" sz="1900" dirty="0" err="1" smtClean="0"/>
              <a:t>УЛР</a:t>
            </a:r>
            <a:r>
              <a:rPr lang="uk-UA" sz="1900" dirty="0" smtClean="0"/>
              <a:t> – це галузь керівництва, що тісно пов'язана з такими поняттями як </a:t>
            </a:r>
            <a:r>
              <a:rPr lang="uk-UA" sz="1900" dirty="0" err="1" smtClean="0"/>
              <a:t>„культура”</a:t>
            </a:r>
            <a:r>
              <a:rPr lang="uk-UA" sz="1900" dirty="0" smtClean="0"/>
              <a:t> і </a:t>
            </a:r>
            <a:r>
              <a:rPr lang="uk-UA" sz="1900" dirty="0" err="1" smtClean="0"/>
              <a:t>„цінності”</a:t>
            </a:r>
            <a:r>
              <a:rPr lang="uk-UA" sz="1900" dirty="0" smtClean="0"/>
              <a:t>, а ці поняття мають національні особливості, тому практика однієї країни чи організації не завжди є прийнятною для інших. </a:t>
            </a:r>
            <a:endParaRPr lang="ru-RU" sz="1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785950"/>
          </a:xfrm>
        </p:spPr>
        <p:txBody>
          <a:bodyPr>
            <a:normAutofit/>
          </a:bodyPr>
          <a:lstStyle/>
          <a:p>
            <a:pPr algn="ctr"/>
            <a:r>
              <a:rPr lang="uk-UA" sz="2000" dirty="0" smtClean="0"/>
              <a:t>Опитування провідних менеджерів США про роль </a:t>
            </a:r>
            <a:r>
              <a:rPr lang="uk-UA" sz="2000" dirty="0" err="1" smtClean="0"/>
              <a:t>УЛР</a:t>
            </a:r>
            <a:r>
              <a:rPr lang="uk-UA" sz="2000" dirty="0" smtClean="0"/>
              <a:t> в XXI ст. виявили наступні погляди: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000" dirty="0" smtClean="0"/>
              <a:t>1. Планування людських ресурсів стане складовою частиною стратегії корпорації і керівник кадрової служби буде входити до вищої ланки управління, що дасть йому змогу впливати на формування стратегії розвитку організації.</a:t>
            </a:r>
            <a:endParaRPr lang="ru-RU" sz="2000" dirty="0" smtClean="0"/>
          </a:p>
          <a:p>
            <a:r>
              <a:rPr lang="uk-UA" sz="2000" dirty="0" smtClean="0"/>
              <a:t>2. Роль кадрової функції буде трансформована з чисто адміністративної (збір і обробка даних) в ключовий фактор при підборі, розвитку і використанні персоналу організації.</a:t>
            </a:r>
            <a:endParaRPr lang="ru-RU" sz="2000" dirty="0" smtClean="0"/>
          </a:p>
          <a:p>
            <a:r>
              <a:rPr lang="uk-UA" sz="2000" dirty="0" smtClean="0"/>
              <a:t>3. Головним критерієм кар'єрного зростання працівників стане глибина їх кваліфікації, вміння досягати поставлених цілей, вміння формувати команду та працювати з нею.</a:t>
            </a:r>
            <a:endParaRPr lang="ru-RU" sz="2000" dirty="0" smtClean="0"/>
          </a:p>
          <a:p>
            <a:r>
              <a:rPr lang="uk-UA" sz="2000" dirty="0" smtClean="0"/>
              <a:t>4. Однією з головних функцій </a:t>
            </a:r>
            <a:r>
              <a:rPr lang="uk-UA" sz="2000" dirty="0" err="1" smtClean="0"/>
              <a:t>УЛР</a:t>
            </a:r>
            <a:r>
              <a:rPr lang="uk-UA" sz="2000" dirty="0" smtClean="0"/>
              <a:t> стане інтеграція корпоративної культури, цінностей та цілей </a:t>
            </a:r>
            <a:endParaRPr lang="ru-RU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82</TotalTime>
  <Words>1153</Words>
  <Application>Microsoft Office PowerPoint</Application>
  <PresentationFormat>Экран (4:3)</PresentationFormat>
  <Paragraphs>81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Поток</vt:lpstr>
      <vt:lpstr> МЕТОДОЛОГІЧНІ ОСНОВИ УПРАВЛІННЯ  ЛЮДСЬКИМИ РЕСУРСАМИ</vt:lpstr>
      <vt:lpstr>План</vt:lpstr>
      <vt:lpstr> 1. Визначення сутності управління людськими ресурсами </vt:lpstr>
      <vt:lpstr>Специфіка людських ресурсів полягає у наступному: </vt:lpstr>
      <vt:lpstr>П’ять аксіом управління кадровим потенціалом організації</vt:lpstr>
      <vt:lpstr>2.Обгрунтування концепції: персонал – головне надбання організації</vt:lpstr>
      <vt:lpstr>Слайд 7</vt:lpstr>
      <vt:lpstr>Слайд 8</vt:lpstr>
      <vt:lpstr>Опитування провідних менеджерів США про роль УЛР в XXI ст. виявили наступні погляди: </vt:lpstr>
      <vt:lpstr>Слайд 10</vt:lpstr>
      <vt:lpstr>Слайд 11</vt:lpstr>
      <vt:lpstr>3.Управління людськими ресурсами як наука</vt:lpstr>
      <vt:lpstr>Слайд 13</vt:lpstr>
      <vt:lpstr>Слайд 14</vt:lpstr>
      <vt:lpstr>Слайд 15</vt:lpstr>
      <vt:lpstr>Слайд 16</vt:lpstr>
      <vt:lpstr>Слайд 17</vt:lpstr>
      <vt:lpstr>Контрольні запитання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МЕТОДОЛОГІЧНІ ОСНОВИ УПРАВЛІННЯ  ЛЮДСЬКИМИ РЕСУРСАМИ</dc:title>
  <dc:creator>UserXP</dc:creator>
  <cp:lastModifiedBy>1</cp:lastModifiedBy>
  <cp:revision>28</cp:revision>
  <dcterms:created xsi:type="dcterms:W3CDTF">2012-02-01T15:20:03Z</dcterms:created>
  <dcterms:modified xsi:type="dcterms:W3CDTF">2014-09-08T18:32:39Z</dcterms:modified>
</cp:coreProperties>
</file>