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8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3" r:id="rId12"/>
    <p:sldId id="268" r:id="rId13"/>
    <p:sldId id="269" r:id="rId14"/>
    <p:sldId id="257" r:id="rId15"/>
    <p:sldId id="258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3" r:id="rId27"/>
    <p:sldId id="281" r:id="rId28"/>
    <p:sldId id="282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07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880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1337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472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4434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1606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492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3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557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138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742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24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031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077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02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988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39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7.png"/><Relationship Id="rId3" Type="http://schemas.openxmlformats.org/officeDocument/2006/relationships/oleObject" Target="../embeddings/oleObject1.bin"/><Relationship Id="rId21" Type="http://schemas.openxmlformats.org/officeDocument/2006/relationships/image" Target="../media/image20.png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4.wmf"/><Relationship Id="rId17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23.png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13.wmf"/><Relationship Id="rId19" Type="http://schemas.openxmlformats.org/officeDocument/2006/relationships/image" Target="../media/image18.png"/><Relationship Id="rId4" Type="http://schemas.openxmlformats.org/officeDocument/2006/relationships/image" Target="../media/image10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5.wmf"/><Relationship Id="rId22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5.png"/><Relationship Id="rId5" Type="http://schemas.openxmlformats.org/officeDocument/2006/relationships/image" Target="../media/image240.png"/><Relationship Id="rId4" Type="http://schemas.openxmlformats.org/officeDocument/2006/relationships/image" Target="../media/image22.wmf"/><Relationship Id="rId9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26.png"/><Relationship Id="rId7" Type="http://schemas.openxmlformats.org/officeDocument/2006/relationships/image" Target="../media/image34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2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3.wmf"/><Relationship Id="rId18" Type="http://schemas.openxmlformats.org/officeDocument/2006/relationships/image" Target="../media/image47.png"/><Relationship Id="rId3" Type="http://schemas.openxmlformats.org/officeDocument/2006/relationships/oleObject" Target="../embeddings/oleObject8.bin"/><Relationship Id="rId21" Type="http://schemas.openxmlformats.org/officeDocument/2006/relationships/image" Target="../media/image50.png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46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1.png"/><Relationship Id="rId20" Type="http://schemas.openxmlformats.org/officeDocument/2006/relationships/image" Target="../media/image49.png"/><Relationship Id="rId1" Type="http://schemas.openxmlformats.org/officeDocument/2006/relationships/vmlDrawing" Target="../drawings/vmlDrawing3.vml"/><Relationship Id="rId6" Type="http://schemas.openxmlformats.org/officeDocument/2006/relationships/image" Target="../media/image31.wmf"/><Relationship Id="rId11" Type="http://schemas.openxmlformats.org/officeDocument/2006/relationships/image" Target="../media/image38.png"/><Relationship Id="rId5" Type="http://schemas.openxmlformats.org/officeDocument/2006/relationships/oleObject" Target="../embeddings/oleObject9.bin"/><Relationship Id="rId15" Type="http://schemas.openxmlformats.org/officeDocument/2006/relationships/image" Target="../media/image40.png"/><Relationship Id="rId10" Type="http://schemas.openxmlformats.org/officeDocument/2006/relationships/image" Target="../media/image37.png"/><Relationship Id="rId19" Type="http://schemas.openxmlformats.org/officeDocument/2006/relationships/image" Target="../media/image48.png"/><Relationship Id="rId4" Type="http://schemas.openxmlformats.org/officeDocument/2006/relationships/image" Target="../media/image30.wmf"/><Relationship Id="rId9" Type="http://schemas.openxmlformats.org/officeDocument/2006/relationships/image" Target="../media/image36.png"/><Relationship Id="rId14" Type="http://schemas.openxmlformats.org/officeDocument/2006/relationships/image" Target="../media/image39.png"/><Relationship Id="rId22" Type="http://schemas.openxmlformats.org/officeDocument/2006/relationships/image" Target="../media/image5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gif"/><Relationship Id="rId4" Type="http://schemas.openxmlformats.org/officeDocument/2006/relationships/audio" Target="../media/audio3.wav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audio" Target="../media/audio2.wav"/><Relationship Id="rId7" Type="http://schemas.openxmlformats.org/officeDocument/2006/relationships/image" Target="../media/image4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gif"/><Relationship Id="rId4" Type="http://schemas.openxmlformats.org/officeDocument/2006/relationships/image" Target="../media/image44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audio" Target="../media/audio2.wav"/><Relationship Id="rId7" Type="http://schemas.openxmlformats.org/officeDocument/2006/relationships/image" Target="../media/image5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3.png"/><Relationship Id="rId5" Type="http://schemas.openxmlformats.org/officeDocument/2006/relationships/image" Target="../media/image43.png"/><Relationship Id="rId4" Type="http://schemas.openxmlformats.org/officeDocument/2006/relationships/image" Target="../media/image42.gi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audio" Target="../media/audio2.wav"/><Relationship Id="rId7" Type="http://schemas.openxmlformats.org/officeDocument/2006/relationships/image" Target="../media/image5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png"/><Relationship Id="rId5" Type="http://schemas.openxmlformats.org/officeDocument/2006/relationships/image" Target="../media/image43.png"/><Relationship Id="rId4" Type="http://schemas.openxmlformats.org/officeDocument/2006/relationships/image" Target="../media/image42.gi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audio" Target="../media/audio2.wav"/><Relationship Id="rId7" Type="http://schemas.openxmlformats.org/officeDocument/2006/relationships/image" Target="../media/image6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gif"/><Relationship Id="rId4" Type="http://schemas.openxmlformats.org/officeDocument/2006/relationships/image" Target="../media/image59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audio" Target="../media/audio2.wav"/><Relationship Id="rId7" Type="http://schemas.openxmlformats.org/officeDocument/2006/relationships/image" Target="../media/image6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gif"/><Relationship Id="rId4" Type="http://schemas.openxmlformats.org/officeDocument/2006/relationships/audio" Target="../media/audio3.wav"/><Relationship Id="rId9" Type="http://schemas.openxmlformats.org/officeDocument/2006/relationships/image" Target="../media/image64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audio" Target="../media/audio2.wav"/><Relationship Id="rId7" Type="http://schemas.openxmlformats.org/officeDocument/2006/relationships/image" Target="../media/image6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5.png"/><Relationship Id="rId5" Type="http://schemas.openxmlformats.org/officeDocument/2006/relationships/image" Target="../media/image43.png"/><Relationship Id="rId4" Type="http://schemas.openxmlformats.org/officeDocument/2006/relationships/image" Target="../media/image42.gi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audio" Target="../media/audio2.wav"/><Relationship Id="rId7" Type="http://schemas.openxmlformats.org/officeDocument/2006/relationships/image" Target="../media/image6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8.png"/><Relationship Id="rId5" Type="http://schemas.openxmlformats.org/officeDocument/2006/relationships/image" Target="../media/image43.png"/><Relationship Id="rId4" Type="http://schemas.openxmlformats.org/officeDocument/2006/relationships/image" Target="../media/image42.gi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130801" y="5593291"/>
            <a:ext cx="4013200" cy="1196975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uk-UA" sz="3600" b="1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Анатоль  Франс</a:t>
            </a:r>
          </a:p>
          <a:p>
            <a:pPr algn="ctr" eaLnBrk="1" hangingPunct="1"/>
            <a:r>
              <a:rPr lang="ru-RU" altLang="uk-UA" sz="3600" b="1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1844 – 1924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74108" y="0"/>
            <a:ext cx="5508625" cy="440120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uk-UA" sz="2800" b="1" i="1" dirty="0">
                <a:solidFill>
                  <a:srgbClr val="FF0000"/>
                </a:solidFill>
                <a:latin typeface="Georgia" panose="02040502050405020303" pitchFamily="18" charset="0"/>
              </a:rPr>
              <a:t>  </a:t>
            </a:r>
          </a:p>
          <a:p>
            <a:pPr marL="355600" indent="363538" eaLnBrk="1" hangingPunct="1"/>
            <a:r>
              <a:rPr lang="ru-RU" altLang="uk-UA" sz="3600" b="1" i="1" dirty="0" err="1">
                <a:solidFill>
                  <a:srgbClr val="FF0000"/>
                </a:solidFill>
                <a:latin typeface="Georgia" panose="02040502050405020303" pitchFamily="18" charset="0"/>
              </a:rPr>
              <a:t>Вчитися</a:t>
            </a:r>
            <a:r>
              <a:rPr lang="ru-RU" altLang="uk-UA" sz="3600" b="1" i="1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ru-RU" altLang="uk-UA" sz="3600" b="1" i="1" dirty="0" err="1">
                <a:solidFill>
                  <a:srgbClr val="FF0000"/>
                </a:solidFill>
                <a:latin typeface="Georgia" panose="02040502050405020303" pitchFamily="18" charset="0"/>
              </a:rPr>
              <a:t>можна</a:t>
            </a:r>
            <a:r>
              <a:rPr lang="ru-RU" altLang="uk-UA" sz="3600" b="1" i="1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ru-RU" altLang="uk-UA" sz="3600" b="1" i="1" dirty="0" err="1" smtClean="0">
                <a:solidFill>
                  <a:srgbClr val="FF0000"/>
                </a:solidFill>
                <a:latin typeface="Georgia" panose="02040502050405020303" pitchFamily="18" charset="0"/>
              </a:rPr>
              <a:t>тільки</a:t>
            </a:r>
            <a:r>
              <a:rPr lang="ru-RU" altLang="uk-UA" sz="3600" b="1" i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 весело ... </a:t>
            </a:r>
            <a:r>
              <a:rPr lang="ru-RU" altLang="uk-UA" sz="3600" b="1" i="1" dirty="0" err="1" smtClean="0">
                <a:solidFill>
                  <a:srgbClr val="FF0000"/>
                </a:solidFill>
                <a:latin typeface="Georgia" panose="02040502050405020303" pitchFamily="18" charset="0"/>
              </a:rPr>
              <a:t>щоб</a:t>
            </a:r>
            <a:r>
              <a:rPr lang="ru-RU" altLang="uk-UA" sz="3600" b="1" i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ru-RU" altLang="uk-UA" sz="3600" b="1" i="1" dirty="0" err="1" smtClean="0">
                <a:solidFill>
                  <a:srgbClr val="FF0000"/>
                </a:solidFill>
                <a:latin typeface="Georgia" panose="02040502050405020303" pitchFamily="18" charset="0"/>
              </a:rPr>
              <a:t>перетравлювати</a:t>
            </a:r>
            <a:r>
              <a:rPr lang="ru-RU" altLang="uk-UA" sz="3600" b="1" i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  </a:t>
            </a:r>
            <a:r>
              <a:rPr lang="ru-RU" altLang="uk-UA" sz="3600" b="1" i="1" dirty="0" err="1">
                <a:solidFill>
                  <a:srgbClr val="FF0000"/>
                </a:solidFill>
                <a:latin typeface="Georgia" panose="02040502050405020303" pitchFamily="18" charset="0"/>
              </a:rPr>
              <a:t>знання</a:t>
            </a:r>
            <a:r>
              <a:rPr lang="ru-RU" altLang="uk-UA" sz="3600" b="1" i="1" dirty="0">
                <a:solidFill>
                  <a:srgbClr val="FF0000"/>
                </a:solidFill>
                <a:latin typeface="Georgia" panose="02040502050405020303" pitchFamily="18" charset="0"/>
              </a:rPr>
              <a:t>, треба </a:t>
            </a:r>
            <a:r>
              <a:rPr lang="ru-RU" altLang="uk-UA" sz="3600" b="1" i="1" dirty="0" err="1" smtClean="0">
                <a:solidFill>
                  <a:srgbClr val="FF0000"/>
                </a:solidFill>
                <a:latin typeface="Georgia" panose="02040502050405020303" pitchFamily="18" charset="0"/>
              </a:rPr>
              <a:t>поглинати</a:t>
            </a:r>
            <a:r>
              <a:rPr lang="ru-RU" altLang="uk-UA" sz="3600" b="1" i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ru-RU" altLang="uk-UA" sz="3600" b="1" i="1" dirty="0" err="1" smtClean="0">
                <a:solidFill>
                  <a:srgbClr val="FF0000"/>
                </a:solidFill>
                <a:latin typeface="Georgia" panose="02040502050405020303" pitchFamily="18" charset="0"/>
              </a:rPr>
              <a:t>їх</a:t>
            </a:r>
            <a:r>
              <a:rPr lang="ru-RU" altLang="uk-UA" sz="3600" b="1" i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ru-RU" altLang="uk-UA" sz="3600" b="1" i="1" dirty="0">
                <a:solidFill>
                  <a:srgbClr val="FF0000"/>
                </a:solidFill>
                <a:latin typeface="Georgia" panose="02040502050405020303" pitchFamily="18" charset="0"/>
              </a:rPr>
              <a:t>з </a:t>
            </a:r>
            <a:r>
              <a:rPr lang="ru-RU" altLang="uk-UA" sz="3600" b="1" i="1" dirty="0" err="1">
                <a:solidFill>
                  <a:srgbClr val="FF0000"/>
                </a:solidFill>
                <a:latin typeface="Georgia" panose="02040502050405020303" pitchFamily="18" charset="0"/>
              </a:rPr>
              <a:t>апетитом</a:t>
            </a:r>
            <a:r>
              <a:rPr lang="ru-RU" altLang="uk-UA" sz="3600" b="1" i="1" dirty="0">
                <a:solidFill>
                  <a:srgbClr val="FF0000"/>
                </a:solidFill>
                <a:latin typeface="Georgia" panose="02040502050405020303" pitchFamily="18" charset="0"/>
              </a:rPr>
              <a:t>.</a:t>
            </a:r>
          </a:p>
        </p:txBody>
      </p:sp>
      <p:pic>
        <p:nvPicPr>
          <p:cNvPr id="6146" name="Picture 2" descr="Anatole France 192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6822" y="370219"/>
            <a:ext cx="3623049" cy="5169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28328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tmFilter="0,0; .5, 1; 1, 1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300"/>
                            </p:stCondLst>
                            <p:childTnLst>
                              <p:par>
                                <p:cTn id="2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25975"/>
            <a:ext cx="91440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uk-UA" sz="53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7.</a:t>
            </a:r>
            <a:r>
              <a:rPr lang="ru-RU" sz="53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r>
              <a:rPr lang="uk-UA" sz="53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Чому дорівнює арккосинус від</a:t>
            </a:r>
            <a:r>
              <a:rPr lang="ru-RU" sz="53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’</a:t>
            </a:r>
            <a:r>
              <a:rPr lang="uk-UA" sz="53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ємного аргументу</a:t>
            </a:r>
            <a:r>
              <a:rPr lang="ru-RU" sz="53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?</a:t>
            </a:r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35034" y="2915172"/>
            <a:ext cx="7467600" cy="3043246"/>
          </a:xfrm>
        </p:spPr>
        <p:txBody>
          <a:bodyPr/>
          <a:lstStyle/>
          <a:p>
            <a:pPr>
              <a:buNone/>
            </a:pPr>
            <a:r>
              <a:rPr lang="uk-UA" sz="6600" i="1" dirty="0" smtClean="0">
                <a:latin typeface="Garamond" panose="02020404030301010803" pitchFamily="18" charset="0"/>
              </a:rPr>
              <a:t>arccos (-а) = π - arccos 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3017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558801" y="539444"/>
                <a:ext cx="9355666" cy="1280890"/>
              </a:xfrm>
            </p:spPr>
            <p:txBody>
              <a:bodyPr>
                <a:noAutofit/>
              </a:bodyPr>
              <a:lstStyle/>
              <a:p>
                <a:pPr lvl="0"/>
                <a:r>
                  <a:rPr lang="uk-UA" sz="4800" i="1" dirty="0" smtClean="0">
                    <a:solidFill>
                      <a:schemeClr val="tx1"/>
                    </a:solidFill>
                    <a:latin typeface="Garamond" panose="02020404030301010803" pitchFamily="18" charset="0"/>
                  </a:rPr>
                  <a:t>8. На яку вісь проектується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𝑐𝑜𝑠𝑥</m:t>
                    </m:r>
                  </m:oMath>
                </a14:m>
                <a:r>
                  <a:rPr lang="ru-RU" sz="4800" i="1" dirty="0" smtClean="0">
                    <a:solidFill>
                      <a:schemeClr val="tx1"/>
                    </a:solidFill>
                    <a:latin typeface="Garamond" panose="02020404030301010803" pitchFamily="18" charset="0"/>
                  </a:rPr>
                  <a:t>?</a:t>
                </a:r>
                <a:br>
                  <a:rPr lang="ru-RU" sz="4800" i="1" dirty="0" smtClean="0">
                    <a:solidFill>
                      <a:schemeClr val="tx1"/>
                    </a:solidFill>
                    <a:latin typeface="Garamond" panose="02020404030301010803" pitchFamily="18" charset="0"/>
                  </a:rPr>
                </a:br>
                <a:endParaRPr lang="ru-RU" sz="4800" i="1" dirty="0">
                  <a:solidFill>
                    <a:schemeClr val="tx1"/>
                  </a:solidFill>
                  <a:latin typeface="Garamond" panose="02020404030301010803" pitchFamily="18" charset="0"/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58801" y="539444"/>
                <a:ext cx="9355666" cy="1280890"/>
              </a:xfrm>
              <a:blipFill rotWithShape="0">
                <a:blip r:embed="rId2"/>
                <a:stretch>
                  <a:fillRect l="-2999" t="-1042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64067" y="2133600"/>
            <a:ext cx="8856133" cy="377762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6600" i="1" dirty="0" smtClean="0">
                <a:latin typeface="Garamond" panose="02020404030301010803" pitchFamily="18" charset="0"/>
              </a:rPr>
              <a:t>На вісь абсцис </a:t>
            </a:r>
            <a:r>
              <a:rPr lang="en-US" sz="6600" i="1" dirty="0" smtClean="0">
                <a:latin typeface="Garamond" panose="02020404030301010803" pitchFamily="18" charset="0"/>
              </a:rPr>
              <a:t>(</a:t>
            </a:r>
            <a:r>
              <a:rPr lang="uk-UA" sz="6600" i="1" dirty="0" smtClean="0">
                <a:latin typeface="Garamond" panose="02020404030301010803" pitchFamily="18" charset="0"/>
              </a:rPr>
              <a:t>Ох</a:t>
            </a:r>
            <a:r>
              <a:rPr lang="en-US" sz="6600" i="1" dirty="0" smtClean="0">
                <a:latin typeface="Garamond" panose="02020404030301010803" pitchFamily="18" charset="0"/>
              </a:rPr>
              <a:t>)</a:t>
            </a:r>
            <a:r>
              <a:rPr lang="ru-RU" sz="6600" i="1" dirty="0" smtClean="0">
                <a:latin typeface="Garamond" panose="02020404030301010803" pitchFamily="18" charset="0"/>
              </a:rPr>
              <a:t>. </a:t>
            </a:r>
            <a:endParaRPr lang="ru-RU" sz="6600" i="1" dirty="0">
              <a:latin typeface="Garamond" panose="02020404030301010803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6" name="Picture 2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8694738"/>
            <a:ext cx="190500" cy="181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0329" y="2878165"/>
            <a:ext cx="4043494" cy="384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9602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7293" y="2235192"/>
            <a:ext cx="8715436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Garamond" panose="02020404030301010803" pitchFamily="18" charset="0"/>
              </a:rPr>
              <a:t>МАТЕМАТИЧНИЙ ДИКТАНТ </a:t>
            </a:r>
            <a:endParaRPr lang="ru-RU" sz="7200" i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323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75257" y="3300394"/>
            <a:ext cx="168071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400" i="1" dirty="0" smtClean="0">
                <a:latin typeface="Garamond" panose="02020404030301010803" pitchFamily="18" charset="0"/>
              </a:rPr>
              <a:t> </a:t>
            </a:r>
            <a:r>
              <a:rPr lang="en-US" sz="5400" i="1" dirty="0" err="1">
                <a:latin typeface="Garamond" panose="02020404030301010803" pitchFamily="18" charset="0"/>
              </a:rPr>
              <a:t>arccos</a:t>
            </a:r>
            <a:endParaRPr lang="ru-RU" sz="5400" i="1" dirty="0">
              <a:latin typeface="Garamond" panose="02020404030301010803" pitchFamily="18" charset="0"/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062639"/>
              </p:ext>
            </p:extLst>
          </p:nvPr>
        </p:nvGraphicFramePr>
        <p:xfrm>
          <a:off x="2673360" y="5390458"/>
          <a:ext cx="645574" cy="1082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7" name="Формула" r:id="rId3" imgW="253890" imgH="431613" progId="Equation.3">
                  <p:embed/>
                </p:oleObj>
              </mc:Choice>
              <mc:Fallback>
                <p:oleObj name="Формула" r:id="rId3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60" y="5390458"/>
                        <a:ext cx="645574" cy="108289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361454"/>
              </p:ext>
            </p:extLst>
          </p:nvPr>
        </p:nvGraphicFramePr>
        <p:xfrm>
          <a:off x="2724355" y="973242"/>
          <a:ext cx="746978" cy="1177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8" name="Формула" r:id="rId5" imgW="266469" imgH="431425" progId="Equation.3">
                  <p:embed/>
                </p:oleObj>
              </mc:Choice>
              <mc:Fallback>
                <p:oleObj name="Формула" r:id="rId5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355" y="973242"/>
                        <a:ext cx="746978" cy="117705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1051457" y="4307402"/>
            <a:ext cx="150759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i="1" dirty="0" smtClean="0">
                <a:latin typeface="Garamond" panose="02020404030301010803" pitchFamily="18" charset="0"/>
              </a:rPr>
              <a:t>arccos</a:t>
            </a:r>
            <a:endParaRPr lang="ru-RU" sz="5400" i="1" dirty="0">
              <a:latin typeface="Garamond" panose="02020404030301010803" pitchFamily="18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4316147"/>
              </p:ext>
            </p:extLst>
          </p:nvPr>
        </p:nvGraphicFramePr>
        <p:xfrm>
          <a:off x="7333730" y="943488"/>
          <a:ext cx="413270" cy="1141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9" name="Формула" r:id="rId7" imgW="152334" imgH="393529" progId="Equation.3">
                  <p:embed/>
                </p:oleObj>
              </mc:Choice>
              <mc:Fallback>
                <p:oleObj name="Формула" r:id="rId7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3730" y="943488"/>
                        <a:ext cx="413270" cy="114193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865190" y="5412306"/>
            <a:ext cx="184537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i="1" dirty="0" smtClean="0">
                <a:latin typeface="Garamond" panose="02020404030301010803" pitchFamily="18" charset="0"/>
              </a:rPr>
              <a:t> </a:t>
            </a:r>
            <a:r>
              <a:rPr lang="en-US" sz="5400" i="1" dirty="0" err="1">
                <a:latin typeface="Garamond" panose="02020404030301010803" pitchFamily="18" charset="0"/>
              </a:rPr>
              <a:t>ar</a:t>
            </a:r>
            <a:r>
              <a:rPr lang="ru-RU" sz="5400" i="1" dirty="0">
                <a:latin typeface="Garamond" panose="02020404030301010803" pitchFamily="18" charset="0"/>
              </a:rPr>
              <a:t>с</a:t>
            </a:r>
            <a:r>
              <a:rPr lang="en-US" sz="5400" i="1" dirty="0">
                <a:latin typeface="Garamond" panose="02020404030301010803" pitchFamily="18" charset="0"/>
              </a:rPr>
              <a:t>cos </a:t>
            </a:r>
            <a:endParaRPr lang="ru-RU" sz="5400" i="1" dirty="0">
              <a:latin typeface="Garamond" panose="02020404030301010803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053555" y="2106077"/>
            <a:ext cx="168071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i="1" dirty="0">
                <a:latin typeface="Garamond" panose="02020404030301010803" pitchFamily="18" charset="0"/>
              </a:rPr>
              <a:t> </a:t>
            </a:r>
            <a:r>
              <a:rPr lang="en-US" sz="5400" i="1" dirty="0" smtClean="0">
                <a:latin typeface="Garamond" panose="02020404030301010803" pitchFamily="18" charset="0"/>
              </a:rPr>
              <a:t>arccos</a:t>
            </a:r>
            <a:endParaRPr lang="ru-RU" sz="5400" i="1" dirty="0">
              <a:latin typeface="Garamond" panose="02020404030301010803" pitchFamily="18" charset="0"/>
            </a:endParaRPr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942174"/>
              </p:ext>
            </p:extLst>
          </p:nvPr>
        </p:nvGraphicFramePr>
        <p:xfrm>
          <a:off x="2755362" y="2073267"/>
          <a:ext cx="1461832" cy="1169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" name="Формула" r:id="rId9" imgW="507960" imgH="507960" progId="Equation.3">
                  <p:embed/>
                </p:oleObj>
              </mc:Choice>
              <mc:Fallback>
                <p:oleObj name="Формула" r:id="rId9" imgW="50796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362" y="2073267"/>
                        <a:ext cx="1461832" cy="116946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957780"/>
              </p:ext>
            </p:extLst>
          </p:nvPr>
        </p:nvGraphicFramePr>
        <p:xfrm>
          <a:off x="7215198" y="4211629"/>
          <a:ext cx="1353029" cy="118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1" name="Формула" r:id="rId11" imgW="520700" imgH="508000" progId="Equation.3">
                  <p:embed/>
                </p:oleObj>
              </mc:Choice>
              <mc:Fallback>
                <p:oleObj name="Формула" r:id="rId11" imgW="520700" imgH="508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5198" y="4211629"/>
                        <a:ext cx="1353029" cy="11816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4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825061"/>
              </p:ext>
            </p:extLst>
          </p:nvPr>
        </p:nvGraphicFramePr>
        <p:xfrm>
          <a:off x="2721496" y="3173409"/>
          <a:ext cx="1319995" cy="1085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2" name="Формула" r:id="rId13" imgW="406224" imgH="431613" progId="Equation.3">
                  <p:embed/>
                </p:oleObj>
              </mc:Choice>
              <mc:Fallback>
                <p:oleObj name="Формула" r:id="rId13" imgW="406224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1496" y="3173409"/>
                        <a:ext cx="1319995" cy="108532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54" name="Rectangle 3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186924" y="1056211"/>
            <a:ext cx="150759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i="1" dirty="0" smtClean="0">
                <a:latin typeface="Garamond" panose="02020404030301010803" pitchFamily="18" charset="0"/>
              </a:rPr>
              <a:t>arccos</a:t>
            </a:r>
            <a:endParaRPr lang="ru-RU" sz="5400" i="1" dirty="0">
              <a:latin typeface="Garamond" panose="02020404030301010803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5606524" y="3173395"/>
            <a:ext cx="168071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400" i="1" dirty="0" smtClean="0">
                <a:latin typeface="Garamond" panose="02020404030301010803" pitchFamily="18" charset="0"/>
              </a:rPr>
              <a:t> </a:t>
            </a:r>
            <a:r>
              <a:rPr lang="en-US" sz="5400" i="1" dirty="0" err="1">
                <a:latin typeface="Garamond" panose="02020404030301010803" pitchFamily="18" charset="0"/>
              </a:rPr>
              <a:t>arccos</a:t>
            </a:r>
            <a:endParaRPr lang="ru-RU" sz="5400" i="1" dirty="0">
              <a:latin typeface="Garamond" panose="02020404030301010803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5682724" y="4349736"/>
            <a:ext cx="150759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i="1" dirty="0" smtClean="0">
                <a:latin typeface="Garamond" panose="02020404030301010803" pitchFamily="18" charset="0"/>
              </a:rPr>
              <a:t>arccos</a:t>
            </a:r>
            <a:endParaRPr lang="ru-RU" sz="5400" i="1" dirty="0">
              <a:latin typeface="Garamond" panose="02020404030301010803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496457" y="5454640"/>
            <a:ext cx="184537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i="1" dirty="0" smtClean="0">
                <a:latin typeface="Garamond" panose="02020404030301010803" pitchFamily="18" charset="0"/>
              </a:rPr>
              <a:t> </a:t>
            </a:r>
            <a:r>
              <a:rPr lang="en-US" sz="5400" i="1" dirty="0" err="1">
                <a:latin typeface="Garamond" panose="02020404030301010803" pitchFamily="18" charset="0"/>
              </a:rPr>
              <a:t>ar</a:t>
            </a:r>
            <a:r>
              <a:rPr lang="ru-RU" sz="5400" i="1" dirty="0">
                <a:latin typeface="Garamond" panose="02020404030301010803" pitchFamily="18" charset="0"/>
              </a:rPr>
              <a:t>с</a:t>
            </a:r>
            <a:r>
              <a:rPr lang="en-US" sz="5400" i="1" dirty="0">
                <a:latin typeface="Garamond" panose="02020404030301010803" pitchFamily="18" charset="0"/>
              </a:rPr>
              <a:t>cos </a:t>
            </a:r>
            <a:endParaRPr lang="ru-RU" sz="5400" i="1" dirty="0">
              <a:latin typeface="Garamond" panose="02020404030301010803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634022" y="2089145"/>
            <a:ext cx="168071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i="1" dirty="0">
                <a:latin typeface="Garamond" panose="02020404030301010803" pitchFamily="18" charset="0"/>
              </a:rPr>
              <a:t> </a:t>
            </a:r>
            <a:r>
              <a:rPr lang="en-US" sz="5400" i="1" dirty="0" smtClean="0">
                <a:latin typeface="Garamond" panose="02020404030301010803" pitchFamily="18" charset="0"/>
              </a:rPr>
              <a:t>arccos</a:t>
            </a:r>
            <a:endParaRPr lang="ru-RU" sz="5400" i="1" dirty="0">
              <a:latin typeface="Garamond" panose="02020404030301010803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826658" y="988478"/>
            <a:ext cx="150759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i="1" dirty="0" smtClean="0">
                <a:latin typeface="Garamond" panose="02020404030301010803" pitchFamily="18" charset="0"/>
              </a:rPr>
              <a:t>arccos</a:t>
            </a:r>
            <a:endParaRPr lang="ru-RU" sz="5400" i="1" dirty="0">
              <a:latin typeface="Garamond" panose="02020404030301010803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10934" y="4453467"/>
            <a:ext cx="8974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i="1" dirty="0" smtClean="0">
                <a:latin typeface="Garamond" panose="02020404030301010803" pitchFamily="18" charset="0"/>
              </a:rPr>
              <a:t>1</a:t>
            </a:r>
            <a:endParaRPr lang="uk-UA" sz="5400" i="1" dirty="0">
              <a:latin typeface="Garamond" panose="02020404030301010803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340601" y="2150533"/>
            <a:ext cx="8974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i="1" dirty="0">
                <a:latin typeface="Garamond" panose="02020404030301010803" pitchFamily="18" charset="0"/>
              </a:rPr>
              <a:t>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340600" y="3183467"/>
            <a:ext cx="8974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i="1" dirty="0" smtClean="0">
                <a:latin typeface="Garamond" panose="02020404030301010803" pitchFamily="18" charset="0"/>
              </a:rPr>
              <a:t>-1</a:t>
            </a:r>
            <a:endParaRPr lang="uk-UA" sz="5400" i="1" dirty="0">
              <a:latin typeface="Garamond" panose="02020404030301010803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357534" y="5486400"/>
            <a:ext cx="8974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i="1" dirty="0" smtClean="0">
                <a:latin typeface="Garamond" panose="02020404030301010803" pitchFamily="18" charset="0"/>
              </a:rPr>
              <a:t>2</a:t>
            </a:r>
            <a:endParaRPr lang="uk-UA" sz="5400" i="1" dirty="0"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708399" y="1087966"/>
                <a:ext cx="601134" cy="941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uk-UA" sz="3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8399" y="1087966"/>
                <a:ext cx="601134" cy="941348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326466" y="2163232"/>
                <a:ext cx="601134" cy="104842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uk-UA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uk-UA" sz="3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6466" y="2163232"/>
                <a:ext cx="601134" cy="1048429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233333" y="3314699"/>
                <a:ext cx="601134" cy="10371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uk-UA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uk-UA" sz="3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3333" y="3314699"/>
                <a:ext cx="601134" cy="1037143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8085665" y="2129366"/>
                <a:ext cx="601134" cy="941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uk-UA" sz="3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5665" y="2129366"/>
                <a:ext cx="601134" cy="941348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733799" y="5609166"/>
                <a:ext cx="601134" cy="95308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uk-UA" sz="3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799" y="5609166"/>
                <a:ext cx="601134" cy="953081"/>
              </a:xfrm>
              <a:prstGeom prst="rect">
                <a:avLst/>
              </a:prstGeom>
              <a:blipFill rotWithShape="0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8051799" y="994832"/>
                <a:ext cx="601134" cy="95308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uk-UA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uk-UA" sz="3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1799" y="994832"/>
                <a:ext cx="601134" cy="953081"/>
              </a:xfrm>
              <a:prstGeom prst="rect">
                <a:avLst/>
              </a:prstGeom>
              <a:blipFill rotWithShape="0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8398932" y="3340099"/>
                <a:ext cx="601134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3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</m:oMath>
                  </m:oMathPara>
                </a14:m>
                <a:endParaRPr lang="uk-UA" sz="3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8932" y="3340099"/>
                <a:ext cx="601134" cy="553998"/>
              </a:xfrm>
              <a:prstGeom prst="rect">
                <a:avLst/>
              </a:prstGeom>
              <a:blipFill rotWithShape="0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8542866" y="4190252"/>
                <a:ext cx="601134" cy="10371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uk-UA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uk-UA" sz="3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2866" y="4190252"/>
                <a:ext cx="601134" cy="1037143"/>
              </a:xfrm>
              <a:prstGeom prst="rect">
                <a:avLst/>
              </a:prstGeom>
              <a:blipFill rotWithShape="0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733799" y="4593166"/>
                <a:ext cx="601134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uk-UA" sz="3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799" y="4593166"/>
                <a:ext cx="601134" cy="553998"/>
              </a:xfrm>
              <a:prstGeom prst="rect">
                <a:avLst/>
              </a:prstGeom>
              <a:blipFill rotWithShape="0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840133" y="5693834"/>
                <a:ext cx="137698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не</m:t>
                      </m:r>
                      <m:r>
                        <a:rPr lang="uk-UA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існує</m:t>
                      </m:r>
                    </m:oMath>
                  </m:oMathPara>
                </a14:m>
                <a:endParaRPr lang="uk-UA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0133" y="5693834"/>
                <a:ext cx="1376980" cy="430887"/>
              </a:xfrm>
              <a:prstGeom prst="rect">
                <a:avLst/>
              </a:prstGeom>
              <a:blipFill rotWithShape="0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4346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20" grpId="0"/>
      <p:bldP spid="21" grpId="0"/>
      <p:bldP spid="40" grpId="0"/>
      <p:bldP spid="42" grpId="0"/>
      <p:bldP spid="43" grpId="0"/>
      <p:bldP spid="44" grpId="0"/>
      <p:bldP spid="46" grpId="0"/>
      <p:bldP spid="47" grpId="0"/>
      <p:bldP spid="2" grpId="0"/>
      <p:bldP spid="48" grpId="0"/>
      <p:bldP spid="49" grpId="0"/>
      <p:bldP spid="50" grpId="0"/>
      <p:bldP spid="3" grpId="0"/>
      <p:bldP spid="34" grpId="0"/>
      <p:bldP spid="35" grpId="0"/>
      <p:bldP spid="36" grpId="0"/>
      <p:bldP spid="37" grpId="0"/>
      <p:bldP spid="38" grpId="0"/>
      <p:bldP spid="41" grpId="0"/>
      <p:bldP spid="45" grpId="0"/>
      <p:bldP spid="51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600" y="107644"/>
            <a:ext cx="8280400" cy="1001489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uk-UA" sz="72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Розв'язування найпростіших тригонометричних рівнянь. </a:t>
            </a:r>
            <a:br>
              <a:rPr lang="uk-UA" sz="72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</a:br>
            <a:endParaRPr lang="uk-UA" sz="7200" i="1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35323" y="3811012"/>
            <a:ext cx="6474849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uk-UA" sz="9600" i="1" dirty="0">
                <a:solidFill>
                  <a:srgbClr val="FF0000"/>
                </a:solidFill>
                <a:latin typeface="Garamond" panose="02020404030301010803" pitchFamily="18" charset="0"/>
              </a:rPr>
              <a:t>Рівняння виду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i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ramond" panose="02020404030301010803" pitchFamily="18" charset="0"/>
              </a:rPr>
              <a:t>Cos</a:t>
            </a:r>
            <a:r>
              <a:rPr lang="uk-UA" sz="9600" i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ramond" panose="02020404030301010803" pitchFamily="18" charset="0"/>
              </a:rPr>
              <a:t> </a:t>
            </a:r>
            <a:r>
              <a:rPr lang="en-US" sz="9600" i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ramond" panose="02020404030301010803" pitchFamily="18" charset="0"/>
              </a:rPr>
              <a:t>x=a</a:t>
            </a:r>
            <a:endParaRPr lang="ru-RU" sz="9600" i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ramond" panose="02020404030301010803" pitchFamily="18" charset="0"/>
            </a:endParaRPr>
          </a:p>
        </p:txBody>
      </p:sp>
      <p:pic>
        <p:nvPicPr>
          <p:cNvPr id="4" name="Picture 14" descr="CRCTR1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888" y="0"/>
            <a:ext cx="1916112" cy="242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2511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i="1" dirty="0" smtClean="0">
                <a:latin typeface="Garamond" panose="02020404030301010803" pitchFamily="18" charset="0"/>
              </a:rPr>
              <a:t>Мета уроку:</a:t>
            </a:r>
            <a:endParaRPr lang="uk-UA" sz="5400" i="1" dirty="0">
              <a:latin typeface="Garamond" panose="020204040303010108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2533" y="1574799"/>
            <a:ext cx="8593667" cy="5164667"/>
          </a:xfrm>
        </p:spPr>
        <p:txBody>
          <a:bodyPr>
            <a:normAutofit/>
          </a:bodyPr>
          <a:lstStyle/>
          <a:p>
            <a:r>
              <a:rPr lang="uk-UA" altLang="uk-UA" sz="4000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Розглянути розв'язання найпростіших тригонометричних рівнянь, використовуючи геометричну модель – числове коло на координатній площині;</a:t>
            </a:r>
          </a:p>
          <a:p>
            <a:r>
              <a:rPr lang="uk-UA" sz="4000" i="1" dirty="0" smtClean="0">
                <a:latin typeface="Garamond" panose="02020404030301010803" pitchFamily="18" charset="0"/>
              </a:rPr>
              <a:t>Вивести формулу		 					;</a:t>
            </a:r>
            <a:endParaRPr lang="uk-UA" sz="4000" i="1" dirty="0">
              <a:latin typeface="Garamond" panose="02020404030301010803" pitchFamily="18" charset="0"/>
            </a:endParaRPr>
          </a:p>
          <a:p>
            <a:r>
              <a:rPr lang="ru-RU" sz="4000" i="1" dirty="0" err="1" smtClean="0">
                <a:latin typeface="Garamond" panose="02020404030301010803" pitchFamily="18" charset="0"/>
              </a:rPr>
              <a:t>Розглянути</a:t>
            </a:r>
            <a:r>
              <a:rPr lang="ru-RU" sz="4000" i="1" dirty="0" smtClean="0">
                <a:latin typeface="Garamond" panose="02020404030301010803" pitchFamily="18" charset="0"/>
              </a:rPr>
              <a:t> </a:t>
            </a:r>
            <a:r>
              <a:rPr lang="ru-RU" sz="4000" i="1" dirty="0" err="1" smtClean="0">
                <a:latin typeface="Garamond" panose="02020404030301010803" pitchFamily="18" charset="0"/>
              </a:rPr>
              <a:t>рівняння</a:t>
            </a:r>
            <a:r>
              <a:rPr lang="ru-RU" sz="4000" i="1" dirty="0" smtClean="0">
                <a:latin typeface="Garamond" panose="02020404030301010803" pitchFamily="18" charset="0"/>
              </a:rPr>
              <a:t> на </a:t>
            </a:r>
            <a:r>
              <a:rPr lang="ru-RU" sz="4000" i="1" dirty="0" err="1" smtClean="0">
                <a:latin typeface="Garamond" panose="02020404030301010803" pitchFamily="18" charset="0"/>
              </a:rPr>
              <a:t>застосування</a:t>
            </a:r>
            <a:r>
              <a:rPr lang="ru-RU" sz="4000" i="1" dirty="0" smtClean="0">
                <a:latin typeface="Garamond" panose="02020404030301010803" pitchFamily="18" charset="0"/>
              </a:rPr>
              <a:t> </a:t>
            </a:r>
            <a:r>
              <a:rPr lang="ru-RU" sz="4000" i="1" dirty="0" err="1" smtClean="0">
                <a:latin typeface="Garamond" panose="02020404030301010803" pitchFamily="18" charset="0"/>
              </a:rPr>
              <a:t>цієї</a:t>
            </a:r>
            <a:r>
              <a:rPr lang="ru-RU" sz="4000" i="1" dirty="0" smtClean="0">
                <a:latin typeface="Garamond" panose="02020404030301010803" pitchFamily="18" charset="0"/>
              </a:rPr>
              <a:t> </a:t>
            </a:r>
            <a:r>
              <a:rPr lang="ru-RU" sz="4000" i="1" dirty="0" err="1" smtClean="0">
                <a:latin typeface="Garamond" panose="02020404030301010803" pitchFamily="18" charset="0"/>
              </a:rPr>
              <a:t>формули</a:t>
            </a:r>
            <a:r>
              <a:rPr lang="ru-RU" sz="4000" i="1" dirty="0" smtClean="0">
                <a:latin typeface="Garamond" panose="02020404030301010803" pitchFamily="18" charset="0"/>
              </a:rPr>
              <a:t>.</a:t>
            </a:r>
            <a:endParaRPr lang="uk-UA" sz="4000" i="1" dirty="0">
              <a:latin typeface="Garamond" panose="02020404030301010803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9433" y="4241800"/>
            <a:ext cx="3107365" cy="650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20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3200400" y="1500188"/>
            <a:ext cx="60197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i="1" dirty="0" smtClean="0">
                <a:latin typeface="Garamond" panose="02020404030301010803" pitchFamily="18" charset="0"/>
              </a:rPr>
              <a:t> За </a:t>
            </a:r>
            <a:r>
              <a:rPr lang="ru-RU" sz="4800" i="1" dirty="0" err="1" smtClean="0">
                <a:latin typeface="Garamond" panose="02020404030301010803" pitchFamily="18" charset="0"/>
              </a:rPr>
              <a:t>означенням</a:t>
            </a:r>
            <a:r>
              <a:rPr lang="ru-RU" sz="4800" i="1" dirty="0" smtClean="0">
                <a:latin typeface="Garamond" panose="02020404030301010803" pitchFamily="18" charset="0"/>
              </a:rPr>
              <a:t>:  </a:t>
            </a:r>
            <a:endParaRPr lang="ru-RU" sz="4800" i="1" dirty="0">
              <a:latin typeface="Garamond" panose="02020404030301010803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i="1" dirty="0">
                <a:latin typeface="Garamond" panose="02020404030301010803" pitchFamily="18" charset="0"/>
              </a:rPr>
              <a:t> с</a:t>
            </a:r>
            <a:r>
              <a:rPr lang="en-US" sz="4800" i="1" dirty="0" err="1">
                <a:latin typeface="Garamond" panose="02020404030301010803" pitchFamily="18" charset="0"/>
              </a:rPr>
              <a:t>osx</a:t>
            </a:r>
            <a:r>
              <a:rPr lang="ru-RU" sz="4800" i="1" dirty="0">
                <a:latin typeface="Garamond" panose="02020404030301010803" pitchFamily="18" charset="0"/>
              </a:rPr>
              <a:t> </a:t>
            </a:r>
            <a:r>
              <a:rPr lang="en-US" sz="4800" i="1" dirty="0" smtClean="0">
                <a:latin typeface="Garamond" panose="02020404030301010803" pitchFamily="18" charset="0"/>
              </a:rPr>
              <a:t>–</a:t>
            </a:r>
            <a:r>
              <a:rPr lang="ru-RU" sz="4800" i="1" dirty="0" smtClean="0">
                <a:latin typeface="Garamond" panose="02020404030301010803" pitchFamily="18" charset="0"/>
              </a:rPr>
              <a:t> </a:t>
            </a:r>
            <a:r>
              <a:rPr lang="ru-RU" sz="4800" i="1" dirty="0" err="1" smtClean="0">
                <a:latin typeface="Garamond" panose="02020404030301010803" pitchFamily="18" charset="0"/>
              </a:rPr>
              <a:t>це</a:t>
            </a:r>
            <a:r>
              <a:rPr lang="ru-RU" sz="4800" i="1" dirty="0" smtClean="0">
                <a:latin typeface="Garamond" panose="02020404030301010803" pitchFamily="18" charset="0"/>
              </a:rPr>
              <a:t>   </a:t>
            </a:r>
            <a:r>
              <a:rPr lang="ru-RU" sz="4800" i="1" dirty="0" err="1" smtClean="0">
                <a:latin typeface="Garamond" panose="02020404030301010803" pitchFamily="18" charset="0"/>
              </a:rPr>
              <a:t>абсциса</a:t>
            </a:r>
            <a:r>
              <a:rPr lang="ru-RU" sz="4800" i="1" dirty="0" smtClean="0">
                <a:latin typeface="Garamond" panose="02020404030301010803" pitchFamily="18" charset="0"/>
              </a:rPr>
              <a:t> </a:t>
            </a:r>
            <a:r>
              <a:rPr lang="ru-RU" sz="4800" i="1" dirty="0">
                <a:latin typeface="Garamond" panose="02020404030301010803" pitchFamily="18" charset="0"/>
              </a:rPr>
              <a:t>точки</a:t>
            </a:r>
          </a:p>
        </p:txBody>
      </p:sp>
      <p:grpSp>
        <p:nvGrpSpPr>
          <p:cNvPr id="22531" name="Группа 22"/>
          <p:cNvGrpSpPr>
            <a:grpSpLocks/>
          </p:cNvGrpSpPr>
          <p:nvPr/>
        </p:nvGrpSpPr>
        <p:grpSpPr bwMode="auto">
          <a:xfrm>
            <a:off x="396346" y="2117197"/>
            <a:ext cx="3071812" cy="3430586"/>
            <a:chOff x="785786" y="1643050"/>
            <a:chExt cx="3071834" cy="3429817"/>
          </a:xfrm>
        </p:grpSpPr>
        <p:sp>
          <p:nvSpPr>
            <p:cNvPr id="2" name="Овал 1"/>
            <p:cNvSpPr/>
            <p:nvPr/>
          </p:nvSpPr>
          <p:spPr>
            <a:xfrm>
              <a:off x="1000100" y="2500108"/>
              <a:ext cx="2143140" cy="199980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4" name="Прямая со стрелкой 3"/>
            <p:cNvCxnSpPr/>
            <p:nvPr/>
          </p:nvCxnSpPr>
          <p:spPr>
            <a:xfrm rot="5400000" flipH="1" flipV="1">
              <a:off x="357555" y="3357164"/>
              <a:ext cx="3428231" cy="3175"/>
            </a:xfrm>
            <a:prstGeom prst="straightConnector1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 стрелкой 4"/>
            <p:cNvCxnSpPr/>
            <p:nvPr/>
          </p:nvCxnSpPr>
          <p:spPr>
            <a:xfrm>
              <a:off x="785786" y="3500009"/>
              <a:ext cx="2786082" cy="1587"/>
            </a:xfrm>
            <a:prstGeom prst="straightConnector1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538" name="TextBox 15"/>
            <p:cNvSpPr txBox="1">
              <a:spLocks noChangeArrowheads="1"/>
            </p:cNvSpPr>
            <p:nvPr/>
          </p:nvSpPr>
          <p:spPr bwMode="auto">
            <a:xfrm>
              <a:off x="2143108" y="1643050"/>
              <a:ext cx="3571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uk-UA" sz="1800" b="1" i="1"/>
                <a:t>Y</a:t>
              </a:r>
              <a:endParaRPr lang="ru-RU" altLang="uk-UA" sz="1800" b="1" i="1"/>
            </a:p>
          </p:txBody>
        </p:sp>
        <p:sp>
          <p:nvSpPr>
            <p:cNvPr id="22539" name="TextBox 16"/>
            <p:cNvSpPr txBox="1">
              <a:spLocks noChangeArrowheads="1"/>
            </p:cNvSpPr>
            <p:nvPr/>
          </p:nvSpPr>
          <p:spPr bwMode="auto">
            <a:xfrm>
              <a:off x="3428992" y="3286124"/>
              <a:ext cx="42862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uk-UA" sz="1800" b="1" i="1"/>
                <a:t>X</a:t>
              </a:r>
              <a:endParaRPr lang="ru-RU" altLang="uk-UA" sz="1800" b="1" i="1"/>
            </a:p>
          </p:txBody>
        </p:sp>
        <p:sp>
          <p:nvSpPr>
            <p:cNvPr id="22540" name="TextBox 20"/>
            <p:cNvSpPr txBox="1">
              <a:spLocks noChangeArrowheads="1"/>
            </p:cNvSpPr>
            <p:nvPr/>
          </p:nvSpPr>
          <p:spPr bwMode="auto">
            <a:xfrm>
              <a:off x="3143240" y="3143248"/>
              <a:ext cx="28575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800" b="1" dirty="0"/>
                <a:t>1</a:t>
              </a:r>
            </a:p>
          </p:txBody>
        </p:sp>
        <p:sp>
          <p:nvSpPr>
            <p:cNvPr id="22541" name="Прямоугольник 21"/>
            <p:cNvSpPr>
              <a:spLocks noChangeArrowheads="1"/>
            </p:cNvSpPr>
            <p:nvPr/>
          </p:nvSpPr>
          <p:spPr bwMode="auto">
            <a:xfrm>
              <a:off x="2071670" y="2143115"/>
              <a:ext cx="35719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800" b="1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2" name="TextBox 20"/>
            <p:cNvSpPr txBox="1">
              <a:spLocks noChangeArrowheads="1"/>
            </p:cNvSpPr>
            <p:nvPr/>
          </p:nvSpPr>
          <p:spPr bwMode="auto">
            <a:xfrm>
              <a:off x="1060425" y="3117853"/>
              <a:ext cx="480487" cy="36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800" b="1" dirty="0" smtClean="0"/>
                <a:t>-1</a:t>
              </a:r>
              <a:endParaRPr lang="ru-RU" altLang="uk-UA" sz="1800" b="1" dirty="0"/>
            </a:p>
          </p:txBody>
        </p:sp>
        <p:sp>
          <p:nvSpPr>
            <p:cNvPr id="23" name="Прямоугольник 21"/>
            <p:cNvSpPr>
              <a:spLocks noChangeArrowheads="1"/>
            </p:cNvSpPr>
            <p:nvPr/>
          </p:nvSpPr>
          <p:spPr bwMode="auto">
            <a:xfrm>
              <a:off x="2105537" y="3565196"/>
              <a:ext cx="35719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800" b="1" dirty="0" smtClean="0">
                  <a:solidFill>
                    <a:srgbClr val="000000"/>
                  </a:solidFill>
                </a:rPr>
                <a:t>0</a:t>
              </a:r>
              <a:endParaRPr lang="ru-RU" altLang="uk-UA" sz="1800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20" name="Овал 19"/>
          <p:cNvSpPr/>
          <p:nvPr/>
        </p:nvSpPr>
        <p:spPr>
          <a:xfrm>
            <a:off x="2673880" y="3911600"/>
            <a:ext cx="142875" cy="14287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9676445"/>
              </p:ext>
            </p:extLst>
          </p:nvPr>
        </p:nvGraphicFramePr>
        <p:xfrm>
          <a:off x="4225925" y="5566305"/>
          <a:ext cx="32861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Формула" r:id="rId3" imgW="926698" imgH="177723" progId="Equation.3">
                  <p:embed/>
                </p:oleObj>
              </mc:Choice>
              <mc:Fallback>
                <p:oleObj name="Формула" r:id="rId3" imgW="926698" imgH="17772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5925" y="5566305"/>
                        <a:ext cx="3286125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734231" y="85175"/>
            <a:ext cx="322716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ramond" panose="02020404030301010803" pitchFamily="18" charset="0"/>
              </a:rPr>
              <a:t>Cos</a:t>
            </a:r>
            <a:r>
              <a:rPr lang="uk-UA" sz="6600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ramond" panose="02020404030301010803" pitchFamily="18" charset="0"/>
              </a:rPr>
              <a:t> </a:t>
            </a:r>
            <a:r>
              <a:rPr lang="en-US" sz="6600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ramond" panose="02020404030301010803" pitchFamily="18" charset="0"/>
              </a:rPr>
              <a:t>x</a:t>
            </a:r>
            <a:r>
              <a:rPr lang="uk-UA" sz="6600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ramond" panose="02020404030301010803" pitchFamily="18" charset="0"/>
              </a:rPr>
              <a:t> </a:t>
            </a:r>
            <a:r>
              <a:rPr lang="en-US" sz="6600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ramond" panose="02020404030301010803" pitchFamily="18" charset="0"/>
              </a:rPr>
              <a:t>=</a:t>
            </a:r>
            <a:r>
              <a:rPr lang="uk-UA" sz="6600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ramond" panose="02020404030301010803" pitchFamily="18" charset="0"/>
              </a:rPr>
              <a:t> </a:t>
            </a:r>
            <a:r>
              <a:rPr lang="en-US" sz="6600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ramond" panose="02020404030301010803" pitchFamily="18" charset="0"/>
              </a:rPr>
              <a:t>a</a:t>
            </a:r>
            <a:endParaRPr lang="ru-RU" sz="6600" i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325033" y="2484966"/>
                <a:ext cx="222817" cy="4747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033" y="2484966"/>
                <a:ext cx="222817" cy="47474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316567" y="5033433"/>
                <a:ext cx="360676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uk-UA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6567" y="5033433"/>
                <a:ext cx="360676" cy="51860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58233" y="3505201"/>
                <a:ext cx="334434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</m:oMath>
                  </m:oMathPara>
                </a14:m>
                <a:endParaRPr lang="uk-UA" sz="28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233" y="3505201"/>
                <a:ext cx="334434" cy="43088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781300" y="4089401"/>
                <a:ext cx="334434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uk-UA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</m:oMath>
                  </m:oMathPara>
                </a14:m>
                <a:endParaRPr lang="uk-UA" sz="28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1300" y="4089401"/>
                <a:ext cx="334434" cy="430887"/>
              </a:xfrm>
              <a:prstGeom prst="rect">
                <a:avLst/>
              </a:prstGeom>
              <a:blipFill rotWithShape="0">
                <a:blip r:embed="rId9"/>
                <a:stretch>
                  <a:fillRect r="-3636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633215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path" presetSubtype="0" repeatCount="200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33333E-6 C 5.55112E-17 0.08078 -0.05312 0.14699 -0.11875 0.14699 C -0.18437 0.14699 -0.2375 0.08078 -0.2375 3.33333E-6 C -0.2375 -0.08148 -0.18437 -0.14699 -0.11875 -0.14699 C -0.05312 -0.14699 5.55112E-17 -0.08148 5.55112E-17 3.33333E-6 Z " pathEditMode="relative" rAng="5400000" ptsTypes="fffff">
                                      <p:cBhvr>
                                        <p:cTn id="11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00430" y="428604"/>
            <a:ext cx="2506172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i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Cos</a:t>
            </a:r>
            <a:r>
              <a:rPr lang="ru-RU" sz="4400" b="1" i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 </a:t>
            </a:r>
            <a:r>
              <a:rPr lang="en-US" sz="4400" b="1" i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x=a</a:t>
            </a:r>
            <a:endParaRPr lang="ru-RU" sz="4400" b="1" i="1" dirty="0">
              <a:ln w="1905"/>
              <a:solidFill>
                <a:schemeClr val="accent3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  <a:cs typeface="+mn-cs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 rot="10800000" flipV="1">
            <a:off x="1714500" y="1214438"/>
            <a:ext cx="2500313" cy="7143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>
            <a:stCxn id="2" idx="2"/>
            <a:endCxn id="24" idx="0"/>
          </p:cNvCxnSpPr>
          <p:nvPr/>
        </p:nvCxnSpPr>
        <p:spPr>
          <a:xfrm>
            <a:off x="4753516" y="1198045"/>
            <a:ext cx="60049" cy="132343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5429250" y="1214438"/>
            <a:ext cx="1643063" cy="642937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582" name="Группа 8"/>
          <p:cNvGrpSpPr>
            <a:grpSpLocks/>
          </p:cNvGrpSpPr>
          <p:nvPr/>
        </p:nvGrpSpPr>
        <p:grpSpPr bwMode="auto">
          <a:xfrm>
            <a:off x="3500437" y="3571875"/>
            <a:ext cx="2891895" cy="3099858"/>
            <a:chOff x="785786" y="1643050"/>
            <a:chExt cx="3071834" cy="3429818"/>
          </a:xfrm>
        </p:grpSpPr>
        <p:sp>
          <p:nvSpPr>
            <p:cNvPr id="10" name="Овал 9"/>
            <p:cNvSpPr/>
            <p:nvPr/>
          </p:nvSpPr>
          <p:spPr>
            <a:xfrm>
              <a:off x="1000055" y="2499502"/>
              <a:ext cx="2142699" cy="200173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 rot="5400000" flipH="1" flipV="1">
              <a:off x="357444" y="3357011"/>
              <a:ext cx="3429818" cy="1896"/>
            </a:xfrm>
            <a:prstGeom prst="straightConnector1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785786" y="3500367"/>
              <a:ext cx="2785508" cy="2006"/>
            </a:xfrm>
            <a:prstGeom prst="straightConnector1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03" name="TextBox 12"/>
            <p:cNvSpPr txBox="1">
              <a:spLocks noChangeArrowheads="1"/>
            </p:cNvSpPr>
            <p:nvPr/>
          </p:nvSpPr>
          <p:spPr bwMode="auto">
            <a:xfrm>
              <a:off x="2143108" y="1643050"/>
              <a:ext cx="3571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uk-UA" sz="1800" b="1" i="1"/>
                <a:t>Y</a:t>
              </a:r>
              <a:endParaRPr lang="ru-RU" altLang="uk-UA" sz="1800" b="1" i="1"/>
            </a:p>
          </p:txBody>
        </p:sp>
        <p:sp>
          <p:nvSpPr>
            <p:cNvPr id="24604" name="TextBox 13"/>
            <p:cNvSpPr txBox="1">
              <a:spLocks noChangeArrowheads="1"/>
            </p:cNvSpPr>
            <p:nvPr/>
          </p:nvSpPr>
          <p:spPr bwMode="auto">
            <a:xfrm>
              <a:off x="3428992" y="3286124"/>
              <a:ext cx="42862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uk-UA" sz="1800" b="1" i="1"/>
                <a:t>X</a:t>
              </a:r>
              <a:endParaRPr lang="ru-RU" altLang="uk-UA" sz="1800" b="1" i="1"/>
            </a:p>
          </p:txBody>
        </p:sp>
        <p:sp>
          <p:nvSpPr>
            <p:cNvPr id="24605" name="TextBox 14"/>
            <p:cNvSpPr txBox="1">
              <a:spLocks noChangeArrowheads="1"/>
            </p:cNvSpPr>
            <p:nvPr/>
          </p:nvSpPr>
          <p:spPr bwMode="auto">
            <a:xfrm>
              <a:off x="3089662" y="3143248"/>
              <a:ext cx="339330" cy="466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800" b="1" dirty="0"/>
                <a:t>1</a:t>
              </a:r>
            </a:p>
          </p:txBody>
        </p:sp>
        <p:sp>
          <p:nvSpPr>
            <p:cNvPr id="24606" name="Прямоугольник 15"/>
            <p:cNvSpPr>
              <a:spLocks noChangeArrowheads="1"/>
            </p:cNvSpPr>
            <p:nvPr/>
          </p:nvSpPr>
          <p:spPr bwMode="auto">
            <a:xfrm>
              <a:off x="1980388" y="2143115"/>
              <a:ext cx="448473" cy="466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800" b="1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2" name="Прямоугольник 15"/>
            <p:cNvSpPr>
              <a:spLocks noChangeArrowheads="1"/>
            </p:cNvSpPr>
            <p:nvPr/>
          </p:nvSpPr>
          <p:spPr bwMode="auto">
            <a:xfrm>
              <a:off x="2051179" y="3565853"/>
              <a:ext cx="448473" cy="466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800" b="1" dirty="0" smtClean="0">
                  <a:solidFill>
                    <a:srgbClr val="000000"/>
                  </a:solidFill>
                </a:rPr>
                <a:t>0</a:t>
              </a:r>
              <a:endParaRPr lang="ru-RU" altLang="uk-UA" sz="1800" b="1" dirty="0">
                <a:solidFill>
                  <a:srgbClr val="000000"/>
                </a:solidFill>
              </a:endParaRPr>
            </a:p>
          </p:txBody>
        </p:sp>
        <p:sp>
          <p:nvSpPr>
            <p:cNvPr id="33" name="TextBox 14"/>
            <p:cNvSpPr txBox="1">
              <a:spLocks noChangeArrowheads="1"/>
            </p:cNvSpPr>
            <p:nvPr/>
          </p:nvSpPr>
          <p:spPr bwMode="auto">
            <a:xfrm>
              <a:off x="1036715" y="3046972"/>
              <a:ext cx="533461" cy="466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800" b="1" dirty="0" smtClean="0"/>
                <a:t>-1</a:t>
              </a:r>
              <a:endParaRPr lang="ru-RU" altLang="uk-UA" sz="1800" b="1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785813" y="1928813"/>
            <a:ext cx="9286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a=1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5640917" y="5169958"/>
            <a:ext cx="142875" cy="14287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58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24586" name="Rectangle 3"/>
          <p:cNvSpPr>
            <a:spLocks noChangeArrowheads="1"/>
          </p:cNvSpPr>
          <p:nvPr/>
        </p:nvSpPr>
        <p:spPr bwMode="auto">
          <a:xfrm>
            <a:off x="-142875" y="5715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2458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2428875"/>
            <a:ext cx="2392834" cy="48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349221" y="2521480"/>
            <a:ext cx="9286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a=0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459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31" name="TextBox 30"/>
          <p:cNvSpPr txBox="1"/>
          <p:nvPr/>
        </p:nvSpPr>
        <p:spPr>
          <a:xfrm>
            <a:off x="6731000" y="1911880"/>
            <a:ext cx="100012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a=-1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459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0329" y="2395007"/>
            <a:ext cx="2990743" cy="458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Овал 37"/>
          <p:cNvSpPr/>
          <p:nvPr/>
        </p:nvSpPr>
        <p:spPr>
          <a:xfrm>
            <a:off x="4636030" y="4231746"/>
            <a:ext cx="142875" cy="14287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3631142" y="5200121"/>
            <a:ext cx="142875" cy="14287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4652963" y="6062133"/>
            <a:ext cx="142875" cy="14287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59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304" y="2856970"/>
            <a:ext cx="2631080" cy="775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99" name="Rectangle 12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347633" y="3790929"/>
                <a:ext cx="222817" cy="4747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633" y="3790929"/>
                <a:ext cx="222817" cy="47474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339167" y="6339396"/>
                <a:ext cx="360676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uk-UA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9167" y="6339396"/>
                <a:ext cx="360676" cy="51860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280833" y="4811164"/>
                <a:ext cx="334434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</m:oMath>
                  </m:oMathPara>
                </a14:m>
                <a:endParaRPr lang="uk-UA" sz="2800" b="1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0833" y="4811164"/>
                <a:ext cx="334434" cy="43088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803900" y="5395364"/>
                <a:ext cx="334434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uk-UA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</m:oMath>
                  </m:oMathPara>
                </a14:m>
                <a:endParaRPr lang="uk-UA" sz="2800" b="1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3900" y="5395364"/>
                <a:ext cx="334434" cy="430887"/>
              </a:xfrm>
              <a:prstGeom prst="rect">
                <a:avLst/>
              </a:prstGeom>
              <a:blipFill rotWithShape="0">
                <a:blip r:embed="rId8"/>
                <a:stretch>
                  <a:fillRect r="-3636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812973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8" grpId="2" animBg="1"/>
      <p:bldP spid="38" grpId="0" animBg="1"/>
      <p:bldP spid="38" grpId="1" animBg="1"/>
      <p:bldP spid="38" grpId="2" animBg="1"/>
      <p:bldP spid="41" grpId="0" animBg="1"/>
      <p:bldP spid="41" grpId="1" animBg="1"/>
      <p:bldP spid="41" grpId="2" animBg="1"/>
      <p:bldP spid="43" grpId="0" animBg="1"/>
      <p:bldP spid="43" grpId="1" animBg="1"/>
      <p:bldP spid="43" grpId="2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71802" y="500042"/>
            <a:ext cx="24653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i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Cos</a:t>
            </a:r>
            <a:r>
              <a:rPr lang="ru-RU" sz="4000" b="1" i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 </a:t>
            </a:r>
            <a:r>
              <a:rPr lang="en-US" sz="4000" b="1" i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x=a</a:t>
            </a:r>
            <a:endParaRPr lang="ru-RU" sz="4000" b="1" i="1" dirty="0">
              <a:ln w="1905"/>
              <a:solidFill>
                <a:schemeClr val="accent3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  <a:cs typeface="+mn-cs"/>
            </a:endParaRPr>
          </a:p>
        </p:txBody>
      </p:sp>
      <p:grpSp>
        <p:nvGrpSpPr>
          <p:cNvPr id="25603" name="Группа 2"/>
          <p:cNvGrpSpPr>
            <a:grpSpLocks/>
          </p:cNvGrpSpPr>
          <p:nvPr/>
        </p:nvGrpSpPr>
        <p:grpSpPr bwMode="auto">
          <a:xfrm>
            <a:off x="3500438" y="3357563"/>
            <a:ext cx="3000375" cy="3214687"/>
            <a:chOff x="785786" y="1643050"/>
            <a:chExt cx="3071834" cy="3429818"/>
          </a:xfrm>
        </p:grpSpPr>
        <p:sp>
          <p:nvSpPr>
            <p:cNvPr id="4" name="Овал 3"/>
            <p:cNvSpPr/>
            <p:nvPr/>
          </p:nvSpPr>
          <p:spPr>
            <a:xfrm>
              <a:off x="1000327" y="2500081"/>
              <a:ext cx="2142157" cy="2000304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cxnSp>
          <p:nvCxnSpPr>
            <p:cNvPr id="5" name="Прямая со стрелкой 4"/>
            <p:cNvCxnSpPr/>
            <p:nvPr/>
          </p:nvCxnSpPr>
          <p:spPr>
            <a:xfrm rot="5400000" flipH="1" flipV="1">
              <a:off x="357308" y="3357147"/>
              <a:ext cx="3429818" cy="1626"/>
            </a:xfrm>
            <a:prstGeom prst="straightConnector1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>
              <a:off x="785786" y="3501080"/>
              <a:ext cx="2785780" cy="1694"/>
            </a:xfrm>
            <a:prstGeom prst="straightConnector1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52" name="TextBox 6"/>
            <p:cNvSpPr txBox="1">
              <a:spLocks noChangeArrowheads="1"/>
            </p:cNvSpPr>
            <p:nvPr/>
          </p:nvSpPr>
          <p:spPr bwMode="auto">
            <a:xfrm>
              <a:off x="2143108" y="1643050"/>
              <a:ext cx="3571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uk-UA" sz="1800" b="1" i="1"/>
                <a:t>Y</a:t>
              </a:r>
              <a:endParaRPr lang="ru-RU" altLang="uk-UA" sz="1800" b="1" i="1"/>
            </a:p>
          </p:txBody>
        </p:sp>
        <p:sp>
          <p:nvSpPr>
            <p:cNvPr id="25653" name="TextBox 7"/>
            <p:cNvSpPr txBox="1">
              <a:spLocks noChangeArrowheads="1"/>
            </p:cNvSpPr>
            <p:nvPr/>
          </p:nvSpPr>
          <p:spPr bwMode="auto">
            <a:xfrm>
              <a:off x="3428992" y="3286124"/>
              <a:ext cx="42862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uk-UA" sz="1800" b="1" i="1"/>
                <a:t>X</a:t>
              </a:r>
              <a:endParaRPr lang="ru-RU" altLang="uk-UA" sz="1800" b="1" i="1"/>
            </a:p>
          </p:txBody>
        </p:sp>
        <p:sp>
          <p:nvSpPr>
            <p:cNvPr id="25654" name="TextBox 8"/>
            <p:cNvSpPr txBox="1">
              <a:spLocks noChangeArrowheads="1"/>
            </p:cNvSpPr>
            <p:nvPr/>
          </p:nvSpPr>
          <p:spPr bwMode="auto">
            <a:xfrm>
              <a:off x="3143240" y="3143248"/>
              <a:ext cx="28575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800" b="1" dirty="0"/>
                <a:t>1</a:t>
              </a:r>
            </a:p>
          </p:txBody>
        </p:sp>
        <p:sp>
          <p:nvSpPr>
            <p:cNvPr id="25655" name="Прямоугольник 9"/>
            <p:cNvSpPr>
              <a:spLocks noChangeArrowheads="1"/>
            </p:cNvSpPr>
            <p:nvPr/>
          </p:nvSpPr>
          <p:spPr bwMode="auto">
            <a:xfrm>
              <a:off x="2071670" y="2143115"/>
              <a:ext cx="35719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800" b="1">
                  <a:solidFill>
                    <a:srgbClr val="000000"/>
                  </a:solidFill>
                </a:rPr>
                <a:t>1</a:t>
              </a:r>
            </a:p>
          </p:txBody>
        </p:sp>
      </p:grpSp>
      <p:cxnSp>
        <p:nvCxnSpPr>
          <p:cNvPr id="19" name="Прямая со стрелкой 18"/>
          <p:cNvCxnSpPr/>
          <p:nvPr/>
        </p:nvCxnSpPr>
        <p:spPr>
          <a:xfrm rot="10800000" flipV="1">
            <a:off x="1714500" y="1214438"/>
            <a:ext cx="2500313" cy="7143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429125" y="1214438"/>
            <a:ext cx="2357438" cy="7143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2560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2560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2560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256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2561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graphicFrame>
        <p:nvGraphicFramePr>
          <p:cNvPr id="25613" name="Object 15"/>
          <p:cNvGraphicFramePr>
            <a:graphicFrameLocks noChangeAspect="1"/>
          </p:cNvGraphicFramePr>
          <p:nvPr/>
        </p:nvGraphicFramePr>
        <p:xfrm>
          <a:off x="642938" y="2000250"/>
          <a:ext cx="20002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4" name="Формула" r:id="rId3" imgW="583693" imgH="177646" progId="Equation.3">
                  <p:embed/>
                </p:oleObj>
              </mc:Choice>
              <mc:Fallback>
                <p:oleObj name="Формула" r:id="rId3" imgW="583693" imgH="1776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" y="2000250"/>
                        <a:ext cx="200025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6"/>
          <p:cNvGraphicFramePr>
            <a:graphicFrameLocks noChangeAspect="1"/>
          </p:cNvGraphicFramePr>
          <p:nvPr/>
        </p:nvGraphicFramePr>
        <p:xfrm>
          <a:off x="5929313" y="2071688"/>
          <a:ext cx="17145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5" name="Формула" r:id="rId5" imgW="710891" imgH="177723" progId="Equation.3">
                  <p:embed/>
                </p:oleObj>
              </mc:Choice>
              <mc:Fallback>
                <p:oleObj name="Формула" r:id="rId5" imgW="710891" imgH="17772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13" y="2071688"/>
                        <a:ext cx="17145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18"/>
          <p:cNvGraphicFramePr>
            <a:graphicFrameLocks noChangeAspect="1"/>
          </p:cNvGraphicFramePr>
          <p:nvPr/>
        </p:nvGraphicFramePr>
        <p:xfrm>
          <a:off x="714375" y="2286000"/>
          <a:ext cx="1643063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6" name="Формула" r:id="rId7" imgW="622030" imgH="406224" progId="Equation.3">
                  <p:embed/>
                </p:oleObj>
              </mc:Choice>
              <mc:Fallback>
                <p:oleObj name="Формула" r:id="rId7" imgW="622030" imgH="4062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2286000"/>
                        <a:ext cx="1643063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4878917" y="4182004"/>
            <a:ext cx="500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uk-UA" sz="1800" b="1" dirty="0"/>
              <a:t>M</a:t>
            </a:r>
            <a:endParaRPr lang="ru-RU" altLang="uk-UA" sz="1200" b="1" dirty="0"/>
          </a:p>
        </p:txBody>
      </p:sp>
      <p:sp>
        <p:nvSpPr>
          <p:cNvPr id="47" name="Прямоугольник 46"/>
          <p:cNvSpPr>
            <a:spLocks noChangeArrowheads="1"/>
          </p:cNvSpPr>
          <p:nvPr/>
        </p:nvSpPr>
        <p:spPr bwMode="auto">
          <a:xfrm>
            <a:off x="4802716" y="5643563"/>
            <a:ext cx="500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uk-UA" sz="1800" b="1" dirty="0"/>
              <a:t>M</a:t>
            </a:r>
            <a:r>
              <a:rPr lang="en-US" altLang="uk-UA" sz="1200" b="1" dirty="0"/>
              <a:t>1</a:t>
            </a:r>
            <a:endParaRPr lang="ru-RU" altLang="uk-UA" sz="1200" b="1" dirty="0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rot="5400000">
            <a:off x="4608513" y="5106988"/>
            <a:ext cx="1500187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16200000" flipH="1">
            <a:off x="4679157" y="5179219"/>
            <a:ext cx="785812" cy="5715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 flipH="1" flipV="1">
            <a:off x="4714875" y="4429126"/>
            <a:ext cx="714375" cy="5715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Овал 65"/>
          <p:cNvSpPr/>
          <p:nvPr/>
        </p:nvSpPr>
        <p:spPr>
          <a:xfrm>
            <a:off x="5286375" y="4286250"/>
            <a:ext cx="142875" cy="14287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7" name="Овал 66"/>
          <p:cNvSpPr/>
          <p:nvPr/>
        </p:nvSpPr>
        <p:spPr>
          <a:xfrm>
            <a:off x="5286375" y="5786438"/>
            <a:ext cx="142875" cy="14287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9" name="Дуга 68"/>
          <p:cNvSpPr/>
          <p:nvPr/>
        </p:nvSpPr>
        <p:spPr>
          <a:xfrm>
            <a:off x="4786313" y="4857750"/>
            <a:ext cx="428625" cy="500063"/>
          </a:xfrm>
          <a:prstGeom prst="arc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0" name="Дуга 69"/>
          <p:cNvSpPr/>
          <p:nvPr/>
        </p:nvSpPr>
        <p:spPr>
          <a:xfrm rot="5063673">
            <a:off x="4769644" y="4917281"/>
            <a:ext cx="428625" cy="500063"/>
          </a:xfrm>
          <a:prstGeom prst="arc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62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pic>
        <p:nvPicPr>
          <p:cNvPr id="20499" name="Picture 1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3071813"/>
            <a:ext cx="75247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2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pic>
        <p:nvPicPr>
          <p:cNvPr id="20501" name="Picture 2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383" y="3960283"/>
            <a:ext cx="10382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3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pic>
        <p:nvPicPr>
          <p:cNvPr id="20503" name="Picture 23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34" y="5939896"/>
            <a:ext cx="25908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7" name="Object 25"/>
          <p:cNvGraphicFramePr>
            <a:graphicFrameLocks noChangeAspect="1"/>
          </p:cNvGraphicFramePr>
          <p:nvPr/>
        </p:nvGraphicFramePr>
        <p:xfrm>
          <a:off x="6500813" y="2286000"/>
          <a:ext cx="1641475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7" name="Формула" r:id="rId12" imgW="736280" imgH="406224" progId="Equation.3">
                  <p:embed/>
                </p:oleObj>
              </mc:Choice>
              <mc:Fallback>
                <p:oleObj name="Формула" r:id="rId12" imgW="736280" imgH="4062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0813" y="2286000"/>
                        <a:ext cx="1641475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Овал 78"/>
          <p:cNvSpPr/>
          <p:nvPr/>
        </p:nvSpPr>
        <p:spPr>
          <a:xfrm>
            <a:off x="4071938" y="4286250"/>
            <a:ext cx="142875" cy="14287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2" name="Овал 81"/>
          <p:cNvSpPr/>
          <p:nvPr/>
        </p:nvSpPr>
        <p:spPr>
          <a:xfrm>
            <a:off x="4071938" y="5786438"/>
            <a:ext cx="142875" cy="14287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 rot="5400000">
            <a:off x="3393281" y="5107782"/>
            <a:ext cx="150018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 rot="16200000" flipV="1">
            <a:off x="4107656" y="4393407"/>
            <a:ext cx="663575" cy="5921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>
            <a:endCxn id="82" idx="7"/>
          </p:cNvCxnSpPr>
          <p:nvPr/>
        </p:nvCxnSpPr>
        <p:spPr>
          <a:xfrm rot="5400000">
            <a:off x="4122738" y="5143500"/>
            <a:ext cx="735012" cy="5921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Дуга 110"/>
          <p:cNvSpPr/>
          <p:nvPr/>
        </p:nvSpPr>
        <p:spPr>
          <a:xfrm rot="20482657">
            <a:off x="4462463" y="4743450"/>
            <a:ext cx="769937" cy="881063"/>
          </a:xfrm>
          <a:prstGeom prst="arc">
            <a:avLst>
              <a:gd name="adj1" fmla="val 15109808"/>
              <a:gd name="adj2" fmla="val 7784"/>
            </a:avLst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2" name="Дуга 111"/>
          <p:cNvSpPr/>
          <p:nvPr/>
        </p:nvSpPr>
        <p:spPr>
          <a:xfrm rot="7973273">
            <a:off x="4386882" y="4541288"/>
            <a:ext cx="873451" cy="841375"/>
          </a:xfrm>
          <a:prstGeom prst="arc">
            <a:avLst>
              <a:gd name="adj1" fmla="val 15202617"/>
              <a:gd name="adj2" fmla="val 20754734"/>
            </a:avLst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3" name="Прямоугольник 112"/>
          <p:cNvSpPr>
            <a:spLocks noChangeArrowheads="1"/>
          </p:cNvSpPr>
          <p:nvPr/>
        </p:nvSpPr>
        <p:spPr bwMode="auto">
          <a:xfrm>
            <a:off x="4220633" y="4193646"/>
            <a:ext cx="3571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uk-UA" sz="1800" b="1" dirty="0">
                <a:solidFill>
                  <a:srgbClr val="000000"/>
                </a:solidFill>
              </a:rPr>
              <a:t>M</a:t>
            </a:r>
            <a:endParaRPr lang="ru-RU" altLang="uk-UA" sz="1200" b="1" dirty="0">
              <a:solidFill>
                <a:srgbClr val="000000"/>
              </a:solidFill>
            </a:endParaRPr>
          </a:p>
        </p:txBody>
      </p:sp>
      <p:sp>
        <p:nvSpPr>
          <p:cNvPr id="114" name="Прямоугольник 113"/>
          <p:cNvSpPr>
            <a:spLocks noChangeArrowheads="1"/>
          </p:cNvSpPr>
          <p:nvPr/>
        </p:nvSpPr>
        <p:spPr bwMode="auto">
          <a:xfrm>
            <a:off x="4256617" y="5642504"/>
            <a:ext cx="500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uk-UA" sz="1800" b="1" dirty="0">
                <a:solidFill>
                  <a:srgbClr val="000000"/>
                </a:solidFill>
              </a:rPr>
              <a:t>M</a:t>
            </a:r>
            <a:r>
              <a:rPr lang="en-US" altLang="uk-UA" sz="1200" b="1" dirty="0">
                <a:solidFill>
                  <a:srgbClr val="000000"/>
                </a:solidFill>
              </a:rPr>
              <a:t>1</a:t>
            </a:r>
            <a:endParaRPr lang="ru-RU" altLang="uk-UA" sz="1200" b="1" dirty="0">
              <a:solidFill>
                <a:srgbClr val="000000"/>
              </a:solidFill>
            </a:endParaRPr>
          </a:p>
        </p:txBody>
      </p:sp>
      <p:sp>
        <p:nvSpPr>
          <p:cNvPr id="25642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pic>
        <p:nvPicPr>
          <p:cNvPr id="20506" name="Picture 26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25" y="2928938"/>
            <a:ext cx="10953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44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pic>
        <p:nvPicPr>
          <p:cNvPr id="20508" name="Picture 28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963" y="3957638"/>
            <a:ext cx="1371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46" name="Rectangle 3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pic>
        <p:nvPicPr>
          <p:cNvPr id="20510" name="Picture 30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9638" y="5912909"/>
            <a:ext cx="27717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48" name="Rectangle 32"/>
          <p:cNvSpPr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93267" y="4508499"/>
                <a:ext cx="201978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3267" y="4508499"/>
                <a:ext cx="201978" cy="518604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3708399" y="4584698"/>
                <a:ext cx="413575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uk-UA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8399" y="4584698"/>
                <a:ext cx="413575" cy="518604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Овал 57"/>
          <p:cNvSpPr/>
          <p:nvPr/>
        </p:nvSpPr>
        <p:spPr>
          <a:xfrm>
            <a:off x="5294842" y="4988984"/>
            <a:ext cx="142875" cy="14287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9" name="Овал 58"/>
          <p:cNvSpPr/>
          <p:nvPr/>
        </p:nvSpPr>
        <p:spPr>
          <a:xfrm>
            <a:off x="4080405" y="4286250"/>
            <a:ext cx="142875" cy="14287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 rot="16200000" flipV="1">
            <a:off x="4116123" y="4393407"/>
            <a:ext cx="663575" cy="5921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Овал 61"/>
          <p:cNvSpPr/>
          <p:nvPr/>
        </p:nvSpPr>
        <p:spPr>
          <a:xfrm>
            <a:off x="5303309" y="4988984"/>
            <a:ext cx="142875" cy="14287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4055005" y="5014383"/>
            <a:ext cx="142875" cy="14287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418667" y="3788832"/>
                <a:ext cx="222817" cy="4765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8667" y="3788832"/>
                <a:ext cx="222817" cy="476541"/>
              </a:xfrm>
              <a:prstGeom prst="rect">
                <a:avLst/>
              </a:prstGeom>
              <a:blipFill rotWithShape="0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5223934" y="5829298"/>
                <a:ext cx="434414" cy="4765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uk-UA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934" y="5829298"/>
                <a:ext cx="434414" cy="476541"/>
              </a:xfrm>
              <a:prstGeom prst="rect">
                <a:avLst/>
              </a:prstGeom>
              <a:blipFill rotWithShape="0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3767667" y="3873498"/>
                <a:ext cx="360676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7667" y="3873498"/>
                <a:ext cx="360676" cy="520399"/>
              </a:xfrm>
              <a:prstGeom prst="rect">
                <a:avLst/>
              </a:prstGeom>
              <a:blipFill rotWithShape="0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3640667" y="5837764"/>
                <a:ext cx="572273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uk-UA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0667" y="5837764"/>
                <a:ext cx="572273" cy="520399"/>
              </a:xfrm>
              <a:prstGeom prst="rect">
                <a:avLst/>
              </a:prstGeom>
              <a:blipFill rotWithShape="0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59967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"/>
                            </p:stCondLst>
                            <p:childTnLst>
                              <p:par>
                                <p:cTn id="1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50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utoUpdateAnimBg="0"/>
      <p:bldP spid="46" grpId="1"/>
      <p:bldP spid="47" grpId="0" autoUpdateAnimBg="0"/>
      <p:bldP spid="47" grpId="1"/>
      <p:bldP spid="66" grpId="0" animBg="1" autoUpdateAnimBg="0"/>
      <p:bldP spid="66" grpId="1" animBg="1"/>
      <p:bldP spid="67" grpId="0" animBg="1" autoUpdateAnimBg="0"/>
      <p:bldP spid="67" grpId="1" animBg="1"/>
      <p:bldP spid="79" grpId="0" animBg="1" autoUpdateAnimBg="0"/>
      <p:bldP spid="82" grpId="0" animBg="1" autoUpdateAnimBg="0"/>
      <p:bldP spid="113" grpId="0" autoUpdateAnimBg="0"/>
      <p:bldP spid="114" grpId="0" autoUpdateAnimBg="0"/>
      <p:bldP spid="3" grpId="0"/>
      <p:bldP spid="3" grpId="1"/>
      <p:bldP spid="59" grpId="0" animBg="1" autoUpdateAnimBg="0"/>
      <p:bldP spid="62" grpId="0" animBg="1" autoUpdateAnimBg="0"/>
      <p:bldP spid="62" grpId="1" animBg="1"/>
      <p:bldP spid="63" grpId="0" animBg="1" autoUpdateAnimBg="0"/>
      <p:bldP spid="64" grpId="0"/>
      <p:bldP spid="64" grpId="1"/>
      <p:bldP spid="65" grpId="0"/>
      <p:bldP spid="65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215367" y="220134"/>
            <a:ext cx="6763391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i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Загальна формула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i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розв'язку рівняння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i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Cos</a:t>
            </a:r>
            <a:r>
              <a:rPr lang="uk-UA" sz="4800" b="1" i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 </a:t>
            </a:r>
            <a:r>
              <a:rPr lang="en-US" sz="4800" b="1" i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x</a:t>
            </a:r>
            <a:r>
              <a:rPr lang="uk-UA" sz="4800" b="1" i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 </a:t>
            </a:r>
            <a:r>
              <a:rPr lang="en-US" sz="4800" b="1" i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=</a:t>
            </a:r>
            <a:r>
              <a:rPr lang="uk-UA" sz="4800" b="1" i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 </a:t>
            </a:r>
            <a:r>
              <a:rPr lang="en-US" sz="4800" b="1" i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a</a:t>
            </a:r>
            <a:endParaRPr lang="ru-RU" sz="4800" b="1" i="1" dirty="0">
              <a:ln w="1905"/>
              <a:solidFill>
                <a:schemeClr val="accent3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  <a:cs typeface="+mn-cs"/>
            </a:endParaRPr>
          </a:p>
        </p:txBody>
      </p:sp>
      <p:sp>
        <p:nvSpPr>
          <p:cNvPr id="35851" name="Rectangle 9"/>
          <p:cNvSpPr>
            <a:spLocks noChangeArrowheads="1"/>
          </p:cNvSpPr>
          <p:nvPr/>
        </p:nvSpPr>
        <p:spPr bwMode="auto">
          <a:xfrm>
            <a:off x="4286250" y="4071938"/>
            <a:ext cx="3714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35854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3585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-79412" y="2916404"/>
                <a:ext cx="9377567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6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n-US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𝒂𝒓𝒄𝒄𝒐𝒔</m:t>
                          </m:r>
                        </m:fName>
                        <m:e>
                          <m:r>
                            <a:rPr lang="en-US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r>
                            <a:rPr lang="en-US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𝝐</m:t>
                          </m:r>
                          <m:r>
                            <a:rPr lang="en-US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𝒁</m:t>
                          </m:r>
                        </m:e>
                      </m:func>
                    </m:oMath>
                  </m:oMathPara>
                </a14:m>
                <a:endParaRPr lang="uk-UA" sz="6000" b="1" i="1" dirty="0">
                  <a:latin typeface="Georgia" panose="02040502050405020303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9412" y="2916404"/>
                <a:ext cx="9377567" cy="92333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78828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90473" y="990607"/>
            <a:ext cx="7467600" cy="863593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А)</a:t>
            </a:r>
            <a:br>
              <a:rPr lang="uk-UA" dirty="0" smtClean="0">
                <a:solidFill>
                  <a:schemeClr val="tx1"/>
                </a:solidFill>
              </a:rPr>
            </a:br>
            <a:r>
              <a:rPr lang="uk-UA" sz="1400" dirty="0" smtClean="0">
                <a:solidFill>
                  <a:schemeClr val="tx1"/>
                </a:solidFill>
              </a:rPr>
              <a:t/>
            </a:r>
            <a:br>
              <a:rPr lang="uk-UA" sz="1400" dirty="0" smtClean="0">
                <a:solidFill>
                  <a:schemeClr val="tx1"/>
                </a:solidFill>
              </a:rPr>
            </a:br>
            <a:r>
              <a:rPr lang="uk-UA" sz="1400" dirty="0">
                <a:solidFill>
                  <a:schemeClr val="tx1"/>
                </a:solidFill>
              </a:rPr>
              <a:t/>
            </a:r>
            <a:br>
              <a:rPr lang="uk-UA" sz="1400" dirty="0">
                <a:solidFill>
                  <a:schemeClr val="tx1"/>
                </a:solidFill>
              </a:rPr>
            </a:br>
            <a:r>
              <a:rPr lang="uk-UA" dirty="0" smtClean="0">
                <a:solidFill>
                  <a:schemeClr val="tx1"/>
                </a:solidFill>
              </a:rPr>
              <a:t>Б)</a:t>
            </a:r>
            <a:br>
              <a:rPr lang="uk-UA" dirty="0" smtClean="0">
                <a:solidFill>
                  <a:schemeClr val="tx1"/>
                </a:solidFill>
              </a:rPr>
            </a:br>
            <a:r>
              <a:rPr lang="uk-UA" sz="1050" dirty="0" smtClean="0">
                <a:solidFill>
                  <a:schemeClr val="tx1"/>
                </a:solidFill>
              </a:rPr>
              <a:t/>
            </a:r>
            <a:br>
              <a:rPr lang="uk-UA" sz="1050" dirty="0" smtClean="0">
                <a:solidFill>
                  <a:schemeClr val="tx1"/>
                </a:solidFill>
              </a:rPr>
            </a:br>
            <a:r>
              <a:rPr lang="uk-UA" dirty="0" smtClean="0">
                <a:solidFill>
                  <a:schemeClr val="tx1"/>
                </a:solidFill>
              </a:rPr>
              <a:t/>
            </a:r>
            <a:br>
              <a:rPr lang="uk-UA" dirty="0" smtClean="0">
                <a:solidFill>
                  <a:schemeClr val="tx1"/>
                </a:solidFill>
              </a:rPr>
            </a:br>
            <a:r>
              <a:rPr lang="uk-UA" dirty="0" smtClean="0">
                <a:solidFill>
                  <a:schemeClr val="tx1"/>
                </a:solidFill>
              </a:rPr>
              <a:t>В)</a:t>
            </a:r>
            <a:br>
              <a:rPr lang="uk-UA" dirty="0" smtClean="0">
                <a:solidFill>
                  <a:schemeClr val="tx1"/>
                </a:solidFill>
              </a:rPr>
            </a:br>
            <a:r>
              <a:rPr lang="uk-UA" dirty="0" smtClean="0">
                <a:solidFill>
                  <a:schemeClr val="tx1"/>
                </a:solidFill>
              </a:rPr>
              <a:t/>
            </a:r>
            <a:br>
              <a:rPr lang="uk-UA" dirty="0" smtClean="0">
                <a:solidFill>
                  <a:schemeClr val="tx1"/>
                </a:solidFill>
              </a:rPr>
            </a:br>
            <a:r>
              <a:rPr lang="uk-UA" dirty="0" smtClean="0">
                <a:solidFill>
                  <a:schemeClr val="tx1"/>
                </a:solidFill>
              </a:rPr>
              <a:t>Г)</a:t>
            </a:r>
            <a:br>
              <a:rPr lang="uk-UA" dirty="0" smtClean="0">
                <a:solidFill>
                  <a:schemeClr val="tx1"/>
                </a:solidFill>
              </a:rPr>
            </a:br>
            <a:r>
              <a:rPr lang="uk-UA" dirty="0" smtClean="0">
                <a:solidFill>
                  <a:schemeClr val="tx1"/>
                </a:solidFill>
              </a:rPr>
              <a:t/>
            </a:r>
            <a:br>
              <a:rPr lang="uk-UA" dirty="0" smtClean="0">
                <a:solidFill>
                  <a:schemeClr val="tx1"/>
                </a:solidFill>
              </a:rPr>
            </a:br>
            <a:r>
              <a:rPr lang="uk-UA" dirty="0" smtClean="0">
                <a:solidFill>
                  <a:schemeClr val="tx1"/>
                </a:solidFill>
              </a:rPr>
              <a:t>Д)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78933" y="859368"/>
                <a:ext cx="8238066" cy="90781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𝑎𝑟𝑐𝑠𝑖𝑛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933" y="859368"/>
                <a:ext cx="8238066" cy="90781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87400" y="1816101"/>
                <a:ext cx="8238066" cy="8899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uk-UA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ru-RU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den>
                          </m:f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ru-RU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den>
                          </m:f>
                          <m:func>
                            <m:funcPr>
                              <m:ctrlPr>
                                <a:rPr lang="ru-RU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arcsin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ru-RU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28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e>
                      </m:func>
                    </m:oMath>
                  </m:oMathPara>
                </a14:m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400" y="1816101"/>
                <a:ext cx="8238066" cy="889987"/>
              </a:xfrm>
              <a:prstGeom prst="rect">
                <a:avLst/>
              </a:prstGeom>
              <a:blipFill rotWithShape="0">
                <a:blip r:embed="rId3"/>
                <a:stretch>
                  <a:fillRect r="-88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04333" y="2730502"/>
                <a:ext cx="3784600" cy="10200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cos</m:t>
                          </m:r>
                          <m:d>
                            <m:d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arccos</m:t>
                              </m:r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ru-RU" sz="2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den>
                              </m:f>
                            </m:e>
                          </m:d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=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cos</m:t>
                          </m:r>
                          <m:f>
                            <m:f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333" y="2730502"/>
                <a:ext cx="3784600" cy="1020023"/>
              </a:xfrm>
              <a:prstGeom prst="rect">
                <a:avLst/>
              </a:prstGeom>
              <a:blipFill rotWithShape="0">
                <a:blip r:embed="rId4"/>
                <a:stretch>
                  <a:fillRect r="-2157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53533" y="3738035"/>
                <a:ext cx="3784600" cy="103861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cos</m:t>
                          </m:r>
                          <m:d>
                            <m:d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arcs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in</m:t>
                              </m:r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=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cos</m:t>
                          </m:r>
                          <m:f>
                            <m:f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533" y="3738035"/>
                <a:ext cx="3784600" cy="1038618"/>
              </a:xfrm>
              <a:prstGeom prst="rect">
                <a:avLst/>
              </a:prstGeom>
              <a:blipFill rotWithShape="0">
                <a:blip r:embed="rId5"/>
                <a:stretch>
                  <a:fillRect r="-1419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880532" y="5661250"/>
                <a:ext cx="5367868" cy="9264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sin</m:t>
                          </m:r>
                          <m:d>
                            <m:d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sin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func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532" y="5661250"/>
                <a:ext cx="5367868" cy="92640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01132" y="4763783"/>
                <a:ext cx="7611534" cy="9681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in</m:t>
                          </m:r>
                          <m:d>
                            <m:d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arcs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in</m:t>
                              </m:r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=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sin</m:t>
                          </m:r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sin</m:t>
                          </m:r>
                          <m:f>
                            <m:f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132" y="4763783"/>
                <a:ext cx="7611534" cy="96815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731476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/>
      <p:bldP spid="18" grpId="0"/>
      <p:bldP spid="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551" y="2304515"/>
            <a:ext cx="9123449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8500" i="1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Garamond" panose="02020404030301010803" pitchFamily="18" charset="0"/>
              </a:rPr>
              <a:t>Розв'язування </a:t>
            </a:r>
          </a:p>
          <a:p>
            <a:pPr algn="ctr"/>
            <a:r>
              <a:rPr lang="uk-UA" sz="8500" i="1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Garamond" panose="02020404030301010803" pitchFamily="18" charset="0"/>
              </a:rPr>
              <a:t>рівнянь</a:t>
            </a:r>
            <a:endParaRPr lang="ru-RU" sz="8500" i="1" cap="all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2338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605367" y="1665972"/>
            <a:ext cx="876582" cy="71739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83671" y="3166689"/>
            <a:ext cx="876580" cy="71739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42938" y="4908177"/>
            <a:ext cx="876580" cy="71739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403648" y="1823864"/>
            <a:ext cx="5003293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i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X=</a:t>
            </a:r>
            <a:r>
              <a:rPr lang="en-US" sz="4000" b="1" i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Arial" charset="0"/>
              </a:rPr>
              <a:t>arccos</a:t>
            </a:r>
            <a:r>
              <a:rPr lang="en-US" sz="4000" b="1" i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Arial" charset="0"/>
              </a:rPr>
              <a:t> </a:t>
            </a:r>
            <a:r>
              <a:rPr lang="en-US" sz="4000" b="1" i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0,7+2</a:t>
            </a:r>
            <a:r>
              <a:rPr lang="el-GR" sz="4000" b="1" i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π</a:t>
            </a:r>
            <a:r>
              <a:rPr lang="en-US" sz="4000" b="1" i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k</a:t>
            </a:r>
            <a:endParaRPr lang="ru-RU" sz="4000" b="1" i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65757" y="3244848"/>
            <a:ext cx="5590974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i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X=± </a:t>
            </a:r>
            <a:r>
              <a:rPr lang="en-US" sz="4000" b="1" i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Arial" charset="0"/>
              </a:rPr>
              <a:t>arccos</a:t>
            </a:r>
            <a:r>
              <a:rPr lang="en-US" sz="4000" b="1" i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Arial" charset="0"/>
              </a:rPr>
              <a:t> </a:t>
            </a:r>
            <a:r>
              <a:rPr lang="en-US" sz="4000" b="1" i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0,7+2</a:t>
            </a:r>
            <a:r>
              <a:rPr lang="el-GR" sz="4000" b="1" i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π</a:t>
            </a:r>
            <a:r>
              <a:rPr lang="en-US" sz="4000" b="1" i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k</a:t>
            </a:r>
            <a:endParaRPr lang="ru-RU" sz="4000" b="1" i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60542" y="5029613"/>
            <a:ext cx="5806428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i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X=±</a:t>
            </a:r>
            <a:r>
              <a:rPr lang="en-US" sz="4000" b="1" i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Arial" charset="0"/>
              </a:rPr>
              <a:t>arccos</a:t>
            </a:r>
            <a:r>
              <a:rPr lang="en-US" sz="4000" b="1" i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 0,7+</a:t>
            </a:r>
            <a:r>
              <a:rPr lang="el-GR" sz="4000" b="1" i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π</a:t>
            </a:r>
            <a:r>
              <a:rPr lang="en-US" sz="4000" b="1" i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cs typeface="+mn-cs"/>
              </a:rPr>
              <a:t>k</a:t>
            </a:r>
            <a:endParaRPr lang="ru-RU" sz="4000" b="1" i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75368" y="539736"/>
            <a:ext cx="382829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Cos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uk-U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=</a:t>
            </a:r>
            <a:r>
              <a:rPr lang="uk-U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0.7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3" name="Рисунок 12" descr="753337-1e0507508168c525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214563"/>
            <a:ext cx="16081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13" descr="emoticon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4429125"/>
            <a:ext cx="1643062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7358063" y="6357938"/>
            <a:ext cx="1214437" cy="357187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77902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353578" y="3389438"/>
            <a:ext cx="912437" cy="73121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19711" y="1744788"/>
            <a:ext cx="912437" cy="73121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11244" y="5051022"/>
            <a:ext cx="912437" cy="73121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247223" y="4812764"/>
                <a:ext cx="3714776" cy="115134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7223" y="4812764"/>
                <a:ext cx="3714776" cy="115134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1953670" y="345002"/>
            <a:ext cx="400052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Cos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uk-U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=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3" name="Рисунок 12" descr="753337-1e0507508168c525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214563"/>
            <a:ext cx="16081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13" descr="emoticon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4429125"/>
            <a:ext cx="1643062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7358063" y="6357938"/>
            <a:ext cx="1214437" cy="357187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5417608" y="904347"/>
            <a:ext cx="571500" cy="1587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3" name="Группа 27"/>
          <p:cNvGrpSpPr/>
          <p:nvPr/>
        </p:nvGrpSpPr>
        <p:grpSpPr>
          <a:xfrm>
            <a:off x="5269980" y="290498"/>
            <a:ext cx="714380" cy="500066"/>
            <a:chOff x="5214942" y="3714752"/>
            <a:chExt cx="714380" cy="500066"/>
          </a:xfrm>
          <a:effectLst>
            <a:outerShdw blurRad="50800" dir="7320000" sx="109000" sy="109000" algn="r" rotWithShape="0">
              <a:schemeClr val="tx2">
                <a:alpha val="40000"/>
              </a:schemeClr>
            </a:outerShdw>
          </a:effectLst>
        </p:grpSpPr>
        <p:cxnSp>
          <p:nvCxnSpPr>
            <p:cNvPr id="20" name="Прямая соединительная линия 19"/>
            <p:cNvCxnSpPr/>
            <p:nvPr/>
          </p:nvCxnSpPr>
          <p:spPr>
            <a:xfrm rot="16200000" flipH="1">
              <a:off x="5072066" y="3929066"/>
              <a:ext cx="428628" cy="142876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5400000">
              <a:off x="5179223" y="3893347"/>
              <a:ext cx="500066" cy="142876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5500694" y="3714752"/>
              <a:ext cx="428628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30" name="Прямоугольник 29"/>
          <p:cNvSpPr/>
          <p:nvPr/>
        </p:nvSpPr>
        <p:spPr>
          <a:xfrm>
            <a:off x="5518160" y="227526"/>
            <a:ext cx="483485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3</a:t>
            </a:r>
            <a:endParaRPr lang="ru-RU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543560" y="790564"/>
            <a:ext cx="483485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2</a:t>
            </a:r>
            <a:endParaRPr lang="ru-RU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348821" y="3170230"/>
                <a:ext cx="3714776" cy="115134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8821" y="3170230"/>
                <a:ext cx="3714776" cy="1151341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1289556" y="1510764"/>
                <a:ext cx="3714776" cy="115134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US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9556" y="1510764"/>
                <a:ext cx="3714776" cy="1151341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20967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452686" y="3154799"/>
            <a:ext cx="880566" cy="83415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10352" y="4853953"/>
            <a:ext cx="880566" cy="83415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27286" y="1586349"/>
            <a:ext cx="880566" cy="83415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792803" y="370403"/>
            <a:ext cx="400052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Cos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uk-U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=</a:t>
            </a:r>
            <a:r>
              <a:rPr lang="uk-U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-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3" name="Рисунок 12" descr="753337-1e0507508168c525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214563"/>
            <a:ext cx="16081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13" descr="emoticon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4429125"/>
            <a:ext cx="1643062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7358063" y="6357938"/>
            <a:ext cx="1214437" cy="357187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5383742" y="862013"/>
            <a:ext cx="571500" cy="1587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3" name="Группа 27"/>
          <p:cNvGrpSpPr/>
          <p:nvPr/>
        </p:nvGrpSpPr>
        <p:grpSpPr>
          <a:xfrm>
            <a:off x="5312313" y="265099"/>
            <a:ext cx="714380" cy="500066"/>
            <a:chOff x="5214942" y="3714752"/>
            <a:chExt cx="714380" cy="500066"/>
          </a:xfrm>
          <a:effectLst>
            <a:outerShdw blurRad="50800" dir="7320000" sx="109000" sy="109000" algn="r" rotWithShape="0">
              <a:schemeClr val="tx2">
                <a:alpha val="40000"/>
              </a:schemeClr>
            </a:outerShdw>
          </a:effectLst>
        </p:grpSpPr>
        <p:cxnSp>
          <p:nvCxnSpPr>
            <p:cNvPr id="20" name="Прямая соединительная линия 19"/>
            <p:cNvCxnSpPr/>
            <p:nvPr/>
          </p:nvCxnSpPr>
          <p:spPr>
            <a:xfrm rot="16200000" flipH="1">
              <a:off x="5072066" y="3929066"/>
              <a:ext cx="428628" cy="142876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5400000">
              <a:off x="5179223" y="3893347"/>
              <a:ext cx="500066" cy="142876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5500694" y="3714752"/>
              <a:ext cx="428628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30" name="Прямоугольник 29"/>
          <p:cNvSpPr/>
          <p:nvPr/>
        </p:nvSpPr>
        <p:spPr>
          <a:xfrm>
            <a:off x="5526627" y="193661"/>
            <a:ext cx="483485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2</a:t>
            </a:r>
            <a:endParaRPr lang="ru-RU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526627" y="765165"/>
            <a:ext cx="483485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2</a:t>
            </a:r>
            <a:endParaRPr lang="ru-RU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1509689" y="1341431"/>
                <a:ext cx="3714776" cy="124880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689" y="1341431"/>
                <a:ext cx="3714776" cy="124880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1577422" y="2950097"/>
                <a:ext cx="3714776" cy="115134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7422" y="2950097"/>
                <a:ext cx="3714776" cy="1151341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1704421" y="4677298"/>
                <a:ext cx="4095245" cy="1244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421" y="4677298"/>
                <a:ext cx="4095245" cy="124482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20400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600323" y="4627905"/>
            <a:ext cx="798171" cy="69713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88152" y="1640759"/>
            <a:ext cx="798169" cy="69713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64352" y="3019769"/>
            <a:ext cx="798169" cy="69713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275403" y="302670"/>
            <a:ext cx="428628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Cos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uk-U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=</a:t>
            </a:r>
            <a:r>
              <a:rPr lang="uk-U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1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3" name="Рисунок 12" descr="753337-1e0507508168c525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214563"/>
            <a:ext cx="16081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13" descr="emoticon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4429125"/>
            <a:ext cx="1643062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7358063" y="6357938"/>
            <a:ext cx="1214437" cy="357187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467356" y="2679164"/>
                <a:ext cx="3714776" cy="114736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7356" y="2679164"/>
                <a:ext cx="3714776" cy="11473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018622" y="1570030"/>
                <a:ext cx="3714776" cy="70788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622" y="1570030"/>
                <a:ext cx="3714776" cy="70788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747688" y="4668832"/>
                <a:ext cx="4095245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688" y="4668832"/>
                <a:ext cx="4095245" cy="70788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758594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230065" y="1667934"/>
            <a:ext cx="886540" cy="92921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80864" y="3426884"/>
            <a:ext cx="886540" cy="92921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10248" y="5041279"/>
            <a:ext cx="886540" cy="92921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298021" y="1426098"/>
                <a:ext cx="4154511" cy="12613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8021" y="1426098"/>
                <a:ext cx="4154511" cy="12613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1953670" y="345002"/>
            <a:ext cx="400052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Cos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uk-U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=</a:t>
            </a:r>
            <a:r>
              <a:rPr lang="uk-U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-  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3" name="Рисунок 12" descr="753337-1e0507508168c525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214563"/>
            <a:ext cx="16081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13" descr="emoticon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4429125"/>
            <a:ext cx="1643062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7358063" y="6357938"/>
            <a:ext cx="1214437" cy="357187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5697008" y="794280"/>
            <a:ext cx="571500" cy="1587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3" name="Группа 27"/>
          <p:cNvGrpSpPr/>
          <p:nvPr/>
        </p:nvGrpSpPr>
        <p:grpSpPr>
          <a:xfrm>
            <a:off x="5549380" y="180431"/>
            <a:ext cx="714380" cy="500066"/>
            <a:chOff x="5214942" y="3714752"/>
            <a:chExt cx="714380" cy="500066"/>
          </a:xfrm>
          <a:effectLst>
            <a:outerShdw blurRad="50800" dir="7320000" sx="109000" sy="109000" algn="r" rotWithShape="0">
              <a:schemeClr val="tx2">
                <a:alpha val="40000"/>
              </a:schemeClr>
            </a:outerShdw>
          </a:effectLst>
        </p:grpSpPr>
        <p:cxnSp>
          <p:nvCxnSpPr>
            <p:cNvPr id="20" name="Прямая соединительная линия 19"/>
            <p:cNvCxnSpPr/>
            <p:nvPr/>
          </p:nvCxnSpPr>
          <p:spPr>
            <a:xfrm rot="16200000" flipH="1">
              <a:off x="5072066" y="3929066"/>
              <a:ext cx="428628" cy="142876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5400000">
              <a:off x="5179223" y="3893347"/>
              <a:ext cx="500066" cy="142876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5500694" y="3714752"/>
              <a:ext cx="428628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30" name="Прямоугольник 29"/>
          <p:cNvSpPr/>
          <p:nvPr/>
        </p:nvSpPr>
        <p:spPr>
          <a:xfrm>
            <a:off x="5797560" y="117459"/>
            <a:ext cx="483485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3</a:t>
            </a:r>
            <a:endParaRPr lang="ru-RU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822960" y="680497"/>
            <a:ext cx="483485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2</a:t>
            </a:r>
            <a:endParaRPr lang="ru-RU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348821" y="3170230"/>
                <a:ext cx="4222246" cy="12488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8821" y="3170230"/>
                <a:ext cx="4222246" cy="124880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1382689" y="4863564"/>
                <a:ext cx="3714776" cy="115134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US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2689" y="4863564"/>
                <a:ext cx="3714776" cy="1151341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63274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479299" y="4816164"/>
            <a:ext cx="851959" cy="683683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66631" y="1503798"/>
            <a:ext cx="851957" cy="683683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83564" y="3119874"/>
            <a:ext cx="851957" cy="683683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275403" y="302670"/>
            <a:ext cx="428628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Cos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uk-U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=</a:t>
            </a:r>
            <a:r>
              <a:rPr lang="uk-U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-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1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3" name="Рисунок 12" descr="753337-1e0507508168c525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214563"/>
            <a:ext cx="16081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13" descr="emoticon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4429125"/>
            <a:ext cx="1643062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7358063" y="6357938"/>
            <a:ext cx="1214437" cy="357187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509689" y="1341431"/>
                <a:ext cx="3714776" cy="70788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689" y="1341431"/>
                <a:ext cx="3714776" cy="70788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035555" y="3034763"/>
                <a:ext cx="3714776" cy="70788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555" y="3034763"/>
                <a:ext cx="3714776" cy="70788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357288" y="4634965"/>
                <a:ext cx="4095245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7288" y="4634965"/>
                <a:ext cx="4095245" cy="707886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710789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318216" y="3168246"/>
            <a:ext cx="1149506" cy="80726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75882" y="4867400"/>
            <a:ext cx="1149506" cy="80726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92816" y="1599796"/>
            <a:ext cx="1149506" cy="80726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792803" y="370403"/>
            <a:ext cx="400052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Cos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uk-U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=</a:t>
            </a:r>
            <a:r>
              <a:rPr lang="uk-U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3" name="Рисунок 12" descr="753337-1e0507508168c525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214563"/>
            <a:ext cx="16081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13" descr="emoticon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4429125"/>
            <a:ext cx="1643062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7358063" y="6357938"/>
            <a:ext cx="1214437" cy="357187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5383742" y="862013"/>
            <a:ext cx="571500" cy="1587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3" name="Группа 27"/>
          <p:cNvGrpSpPr/>
          <p:nvPr/>
        </p:nvGrpSpPr>
        <p:grpSpPr>
          <a:xfrm>
            <a:off x="5312313" y="265099"/>
            <a:ext cx="714380" cy="500066"/>
            <a:chOff x="5214942" y="3714752"/>
            <a:chExt cx="714380" cy="500066"/>
          </a:xfrm>
          <a:effectLst>
            <a:outerShdw blurRad="50800" dir="7320000" sx="109000" sy="109000" algn="r" rotWithShape="0">
              <a:schemeClr val="tx2">
                <a:alpha val="40000"/>
              </a:schemeClr>
            </a:outerShdw>
          </a:effectLst>
        </p:grpSpPr>
        <p:cxnSp>
          <p:nvCxnSpPr>
            <p:cNvPr id="20" name="Прямая соединительная линия 19"/>
            <p:cNvCxnSpPr/>
            <p:nvPr/>
          </p:nvCxnSpPr>
          <p:spPr>
            <a:xfrm rot="16200000" flipH="1">
              <a:off x="5072066" y="3929066"/>
              <a:ext cx="428628" cy="142876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5400000">
              <a:off x="5179223" y="3893347"/>
              <a:ext cx="500066" cy="142876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5500694" y="3714752"/>
              <a:ext cx="428628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30" name="Прямоугольник 29"/>
          <p:cNvSpPr/>
          <p:nvPr/>
        </p:nvSpPr>
        <p:spPr>
          <a:xfrm>
            <a:off x="5526627" y="193661"/>
            <a:ext cx="483485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2</a:t>
            </a:r>
            <a:endParaRPr lang="ru-RU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526627" y="765165"/>
            <a:ext cx="483485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2</a:t>
            </a:r>
            <a:endParaRPr lang="ru-RU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1509688" y="1341431"/>
                <a:ext cx="4129111" cy="1244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688" y="1341431"/>
                <a:ext cx="4129111" cy="124482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1577422" y="2950097"/>
                <a:ext cx="3714776" cy="115134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7422" y="2950097"/>
                <a:ext cx="3714776" cy="1151341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1704421" y="4677298"/>
                <a:ext cx="4095245" cy="11473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421" y="4677298"/>
                <a:ext cx="4095245" cy="11473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215277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748241" y="4802717"/>
            <a:ext cx="811618" cy="57610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61471" y="3237971"/>
            <a:ext cx="811616" cy="57610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82283" y="1643189"/>
            <a:ext cx="811616" cy="57610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275403" y="302670"/>
            <a:ext cx="428628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Cos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3x</a:t>
            </a:r>
            <a:r>
              <a:rPr lang="uk-U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=</a:t>
            </a:r>
            <a:r>
              <a:rPr lang="uk-U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1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3" name="Рисунок 12" descr="753337-1e0507508168c525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214563"/>
            <a:ext cx="16081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13" descr="emoticon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4429125"/>
            <a:ext cx="1643062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7358063" y="6357938"/>
            <a:ext cx="1214437" cy="357187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874688" y="1366831"/>
                <a:ext cx="4129111" cy="11513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688" y="1366831"/>
                <a:ext cx="4129111" cy="115134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264155" y="2789231"/>
                <a:ext cx="3714776" cy="124482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uk-UA" sz="4000" b="1" i="1" smtClean="0">
                              <a:ln w="1905"/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4155" y="2789231"/>
                <a:ext cx="3714776" cy="124482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018621" y="4626498"/>
                <a:ext cx="4095245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</a:rPr>
                        <m:t>х=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uk-UA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Georgia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621" y="4626498"/>
                <a:ext cx="4095245" cy="70788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12158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6449" y="1339315"/>
            <a:ext cx="9123449" cy="40164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8500" i="1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Garamond" panose="02020404030301010803" pitchFamily="18" charset="0"/>
              </a:rPr>
              <a:t>Дякую </a:t>
            </a:r>
          </a:p>
          <a:p>
            <a:pPr algn="ctr"/>
            <a:r>
              <a:rPr lang="uk-UA" sz="8500" i="1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Garamond" panose="02020404030301010803" pitchFamily="18" charset="0"/>
              </a:rPr>
              <a:t>За</a:t>
            </a:r>
          </a:p>
          <a:p>
            <a:pPr algn="ctr"/>
            <a:r>
              <a:rPr lang="uk-UA" sz="8500" i="1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Garamond" panose="02020404030301010803" pitchFamily="18" charset="0"/>
              </a:rPr>
              <a:t>Увагу!</a:t>
            </a:r>
            <a:endParaRPr lang="ru-RU" sz="8500" i="1" cap="all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83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63350" y="2643182"/>
            <a:ext cx="8329523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8800" i="1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Garamond" panose="02020404030301010803" pitchFamily="18" charset="0"/>
              </a:rPr>
              <a:t>БЛІЦ</a:t>
            </a:r>
            <a:r>
              <a:rPr lang="uk-UA" sz="8800" i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aramond" panose="02020404030301010803" pitchFamily="18" charset="0"/>
              </a:rPr>
              <a:t> – </a:t>
            </a:r>
          </a:p>
          <a:p>
            <a:pPr algn="ctr"/>
            <a:r>
              <a:rPr lang="uk-UA" sz="8800" i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aramond" panose="02020404030301010803" pitchFamily="18" charset="0"/>
              </a:rPr>
              <a:t>ОПИТУВАННЯ </a:t>
            </a:r>
            <a:endParaRPr lang="ru-RU" sz="8800" i="1" cap="all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76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180956"/>
            <a:ext cx="8991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uk-UA" sz="2800" dirty="0" smtClean="0">
                <a:solidFill>
                  <a:schemeClr val="tx1"/>
                </a:solidFill>
              </a:rPr>
              <a:t/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ru-RU" sz="5300" i="1" dirty="0">
                <a:solidFill>
                  <a:schemeClr val="tx1"/>
                </a:solidFill>
                <a:latin typeface="Garamond" panose="02020404030301010803" pitchFamily="18" charset="0"/>
              </a:rPr>
              <a:t>1. Яка </a:t>
            </a:r>
            <a:r>
              <a:rPr lang="ru-RU" sz="5300" i="1" dirty="0" err="1">
                <a:solidFill>
                  <a:schemeClr val="tx1"/>
                </a:solidFill>
                <a:latin typeface="Garamond" panose="02020404030301010803" pitchFamily="18" charset="0"/>
              </a:rPr>
              <a:t>функція</a:t>
            </a:r>
            <a:r>
              <a:rPr lang="ru-RU" sz="5300" i="1" dirty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r>
              <a:rPr lang="ru-RU" sz="5300" i="1" dirty="0" err="1">
                <a:solidFill>
                  <a:schemeClr val="tx1"/>
                </a:solidFill>
                <a:latin typeface="Garamond" panose="02020404030301010803" pitchFamily="18" charset="0"/>
              </a:rPr>
              <a:t>називається</a:t>
            </a:r>
            <a:r>
              <a:rPr lang="ru-RU" sz="5300" i="1" dirty="0">
                <a:solidFill>
                  <a:schemeClr val="tx1"/>
                </a:solidFill>
                <a:latin typeface="Garamond" panose="02020404030301010803" pitchFamily="18" charset="0"/>
              </a:rPr>
              <a:t> оборотною?</a:t>
            </a:r>
            <a:r>
              <a:rPr lang="uk-UA" sz="2800" dirty="0" smtClean="0">
                <a:solidFill>
                  <a:schemeClr val="tx1"/>
                </a:solidFill>
              </a:rPr>
              <a:t/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uk-UA" sz="2800" dirty="0" smtClean="0">
                <a:solidFill>
                  <a:schemeClr val="tx1"/>
                </a:solidFill>
              </a:rPr>
              <a:t/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uk-UA" sz="2800" dirty="0" smtClean="0">
                <a:solidFill>
                  <a:schemeClr val="tx1"/>
                </a:solidFill>
              </a:rPr>
              <a:t/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uk-UA" sz="2800" dirty="0" smtClean="0">
                <a:solidFill>
                  <a:schemeClr val="tx1"/>
                </a:solidFill>
              </a:rPr>
              <a:t/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uk-UA" sz="2800" dirty="0" smtClean="0">
                <a:solidFill>
                  <a:schemeClr val="tx1"/>
                </a:solidFill>
              </a:rPr>
              <a:t/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uk-UA" sz="2800" dirty="0" smtClean="0">
                <a:solidFill>
                  <a:schemeClr val="tx1"/>
                </a:solidFill>
              </a:rPr>
              <a:t/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uk-UA" sz="2800" dirty="0" smtClean="0">
                <a:solidFill>
                  <a:schemeClr val="tx1"/>
                </a:solidFill>
              </a:rPr>
              <a:t/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uk-UA" sz="2800" dirty="0" smtClean="0">
                <a:solidFill>
                  <a:schemeClr val="tx1"/>
                </a:solidFill>
              </a:rPr>
              <a:t/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uk-UA" sz="2800" dirty="0" smtClean="0">
                <a:solidFill>
                  <a:schemeClr val="tx1"/>
                </a:solidFill>
              </a:rPr>
              <a:t/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14347" y="1955801"/>
            <a:ext cx="8370385" cy="45127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    </a:t>
            </a:r>
            <a:r>
              <a:rPr lang="uk-UA" sz="5400" i="1" dirty="0" smtClean="0">
                <a:latin typeface="Garamond" panose="02020404030301010803" pitchFamily="18" charset="0"/>
              </a:rPr>
              <a:t>Функція f називається оборотною на деякому проміжку якщо на цьому проміжку до неї існує обернена </a:t>
            </a:r>
            <a:endParaRPr lang="uk-UA" sz="54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320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000" y="547670"/>
            <a:ext cx="8949267" cy="1143000"/>
          </a:xfrm>
        </p:spPr>
        <p:txBody>
          <a:bodyPr>
            <a:noAutofit/>
          </a:bodyPr>
          <a:lstStyle/>
          <a:p>
            <a:pPr lvl="0"/>
            <a:r>
              <a:rPr lang="uk-UA" sz="48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2</a:t>
            </a:r>
            <a:r>
              <a:rPr lang="uk-UA" sz="46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. Необхідна умова оборотності функції.</a:t>
            </a:r>
            <a:r>
              <a:rPr lang="ru-RU" sz="4600" b="1" dirty="0" smtClean="0">
                <a:solidFill>
                  <a:schemeClr val="tx1"/>
                </a:solidFill>
              </a:rPr>
              <a:t/>
            </a:r>
            <a:br>
              <a:rPr lang="ru-RU" sz="4600" b="1" dirty="0" smtClean="0">
                <a:solidFill>
                  <a:schemeClr val="tx1"/>
                </a:solidFill>
              </a:rPr>
            </a:br>
            <a:endParaRPr lang="ru-RU" sz="46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388533"/>
            <a:ext cx="8089928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i="1" dirty="0" smtClean="0"/>
              <a:t>    </a:t>
            </a:r>
            <a:r>
              <a:rPr lang="uk-UA" sz="5400" i="1" dirty="0" smtClean="0">
                <a:latin typeface="Garamond" panose="02020404030301010803" pitchFamily="18" charset="0"/>
              </a:rPr>
              <a:t>Для того щоб функція була оборотною, необхідно щоб вона кожне своє значення приймала лише</a:t>
            </a:r>
            <a:r>
              <a:rPr lang="en-US" sz="5400" i="1" dirty="0" smtClean="0">
                <a:latin typeface="Garamond" panose="02020404030301010803" pitchFamily="18" charset="0"/>
              </a:rPr>
              <a:t> </a:t>
            </a:r>
            <a:r>
              <a:rPr lang="ru-RU" sz="5400" i="1" dirty="0" smtClean="0">
                <a:latin typeface="Garamond" panose="02020404030301010803" pitchFamily="18" charset="0"/>
              </a:rPr>
              <a:t>раз на </a:t>
            </a:r>
            <a:r>
              <a:rPr lang="ru-RU" sz="5400" i="1" dirty="0" err="1" smtClean="0">
                <a:latin typeface="Garamond" panose="02020404030301010803" pitchFamily="18" charset="0"/>
              </a:rPr>
              <a:t>област</a:t>
            </a:r>
            <a:r>
              <a:rPr lang="uk-UA" sz="5400" i="1" dirty="0" smtClean="0">
                <a:latin typeface="Garamond" panose="02020404030301010803" pitchFamily="18" charset="0"/>
              </a:rPr>
              <a:t>і </a:t>
            </a:r>
            <a:r>
              <a:rPr lang="ru-RU" sz="5400" i="1" dirty="0" smtClean="0">
                <a:latin typeface="Garamond" panose="02020404030301010803" pitchFamily="18" charset="0"/>
              </a:rPr>
              <a:t> </a:t>
            </a:r>
            <a:r>
              <a:rPr lang="ru-RU" sz="5400" i="1" dirty="0" err="1" smtClean="0">
                <a:latin typeface="Garamond" panose="02020404030301010803" pitchFamily="18" charset="0"/>
              </a:rPr>
              <a:t>визначення</a:t>
            </a:r>
            <a:r>
              <a:rPr lang="ru-RU" sz="5400" i="1" dirty="0" smtClean="0">
                <a:latin typeface="Garamond" panose="02020404030301010803" pitchFamily="18" charset="0"/>
              </a:rPr>
              <a:t>. </a:t>
            </a:r>
            <a:endParaRPr lang="ru-RU" sz="54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8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22510"/>
            <a:ext cx="9389533" cy="1280890"/>
          </a:xfrm>
        </p:spPr>
        <p:txBody>
          <a:bodyPr>
            <a:noAutofit/>
          </a:bodyPr>
          <a:lstStyle/>
          <a:p>
            <a:pPr lvl="0" algn="ctr"/>
            <a:r>
              <a:rPr lang="uk-UA" sz="48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3. Достатня умова оборотності функції.</a:t>
            </a:r>
            <a:r>
              <a:rPr lang="ru-RU" sz="48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ru-RU" sz="4800" i="1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endParaRPr lang="ru-RU" sz="4800" i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5801" y="2133600"/>
            <a:ext cx="8322732" cy="37776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5400" i="1" dirty="0" smtClean="0">
                <a:latin typeface="Garamond" panose="02020404030301010803" pitchFamily="18" charset="0"/>
              </a:rPr>
              <a:t>    Для того, щоб функція була оборотною, достатньо щоб вона була монотонною </a:t>
            </a:r>
          </a:p>
          <a:p>
            <a:pPr>
              <a:buNone/>
            </a:pPr>
            <a:r>
              <a:rPr lang="uk-UA" sz="5400" i="1" dirty="0" smtClean="0">
                <a:latin typeface="Garamond" panose="02020404030301010803" pitchFamily="18" charset="0"/>
              </a:rPr>
              <a:t>   (зростаюча або спадна)</a:t>
            </a:r>
            <a:endParaRPr lang="ru-RU" sz="54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61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" y="535498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4.Чи задовольняють умови оборотності тригонометричні функції </a:t>
            </a:r>
            <a:r>
              <a:rPr lang="ru-RU" sz="44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для </a:t>
            </a:r>
            <a:r>
              <a:rPr lang="uk-UA" sz="44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довільних значень змінної </a:t>
            </a:r>
            <a:r>
              <a:rPr lang="en-US" sz="44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x</a:t>
            </a:r>
            <a:r>
              <a:rPr lang="ru-RU" sz="44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 ?</a:t>
            </a:r>
            <a:endParaRPr lang="ru-RU" sz="4400" i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40300" y="3345390"/>
            <a:ext cx="8457699" cy="25431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i="1" dirty="0" smtClean="0"/>
              <a:t>   </a:t>
            </a:r>
            <a:r>
              <a:rPr lang="uk-UA" sz="5400" i="1" dirty="0" smtClean="0">
                <a:latin typeface="Garamond" panose="02020404030301010803" pitchFamily="18" charset="0"/>
              </a:rPr>
              <a:t>Ні. Оскільки не виконується необхідна умова оборотності  </a:t>
            </a:r>
            <a:endParaRPr lang="ru-RU" sz="5400" i="1" dirty="0">
              <a:latin typeface="Garamond" panose="02020404030301010803" pitchFamily="18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13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933" y="505577"/>
            <a:ext cx="9000067" cy="1280890"/>
          </a:xfrm>
        </p:spPr>
        <p:txBody>
          <a:bodyPr>
            <a:normAutofit fontScale="90000"/>
          </a:bodyPr>
          <a:lstStyle/>
          <a:p>
            <a:pPr lvl="0"/>
            <a:r>
              <a:rPr lang="uk-UA" sz="53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</a:t>
            </a:r>
            <a:r>
              <a:rPr lang="uk-UA" sz="48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. Як ми вирішуємо цю проблему</a:t>
            </a:r>
            <a:r>
              <a:rPr lang="ru-RU" sz="48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?</a:t>
            </a:r>
            <a:r>
              <a:rPr lang="ru-RU" sz="4800" i="1" dirty="0" smtClean="0">
                <a:latin typeface="Garamond" panose="02020404030301010803" pitchFamily="18" charset="0"/>
              </a:rPr>
              <a:t/>
            </a:r>
            <a:br>
              <a:rPr lang="ru-RU" sz="4800" i="1" dirty="0" smtClean="0">
                <a:latin typeface="Garamond" panose="02020404030301010803" pitchFamily="18" charset="0"/>
              </a:rPr>
            </a:br>
            <a:endParaRPr lang="ru-RU" sz="4800" i="1" dirty="0">
              <a:latin typeface="Garamond" panose="02020404030301010803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82600" y="2133600"/>
            <a:ext cx="8661399" cy="459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4800" i="1" dirty="0" smtClean="0">
                <a:latin typeface="Garamond" panose="02020404030301010803" pitchFamily="18" charset="0"/>
              </a:rPr>
              <a:t>   Розглядаємо дані функції на окремому інтервалі, де виконуються необхідна та достатня умови оборотності.</a:t>
            </a:r>
            <a:endParaRPr lang="ru-RU" sz="48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79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556377"/>
            <a:ext cx="9355666" cy="1280890"/>
          </a:xfrm>
        </p:spPr>
        <p:txBody>
          <a:bodyPr>
            <a:noAutofit/>
          </a:bodyPr>
          <a:lstStyle/>
          <a:p>
            <a:pPr lvl="0"/>
            <a:r>
              <a:rPr lang="uk-UA" sz="48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6.Що називається арккосинусом числа </a:t>
            </a:r>
            <a:r>
              <a:rPr lang="en-US" sz="48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a</a:t>
            </a:r>
            <a:r>
              <a:rPr lang="ru-RU" sz="48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?</a:t>
            </a:r>
            <a:br>
              <a:rPr lang="ru-RU" sz="4800" i="1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endParaRPr lang="ru-RU" sz="4800" i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64067" y="2133600"/>
            <a:ext cx="8856133" cy="377762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i="1" dirty="0">
                <a:latin typeface="Garamond" panose="02020404030301010803" pitchFamily="18" charset="0"/>
              </a:rPr>
              <a:t>Арккосинусом числа а </a:t>
            </a:r>
            <a:r>
              <a:rPr lang="ru-RU" sz="5400" i="1" dirty="0" err="1">
                <a:latin typeface="Garamond" panose="02020404030301010803" pitchFamily="18" charset="0"/>
              </a:rPr>
              <a:t>називається</a:t>
            </a:r>
            <a:r>
              <a:rPr lang="ru-RU" sz="5400" i="1" dirty="0">
                <a:latin typeface="Garamond" panose="02020404030301010803" pitchFamily="18" charset="0"/>
              </a:rPr>
              <a:t> </a:t>
            </a:r>
            <a:r>
              <a:rPr lang="ru-RU" sz="5400" i="1" dirty="0" err="1">
                <a:latin typeface="Garamond" panose="02020404030301010803" pitchFamily="18" charset="0"/>
              </a:rPr>
              <a:t>таке</a:t>
            </a:r>
            <a:r>
              <a:rPr lang="ru-RU" sz="5400" i="1" dirty="0">
                <a:latin typeface="Garamond" panose="02020404030301010803" pitchFamily="18" charset="0"/>
              </a:rPr>
              <a:t> число з </a:t>
            </a:r>
            <a:r>
              <a:rPr lang="ru-RU" sz="5400" i="1" dirty="0" err="1">
                <a:latin typeface="Garamond" panose="02020404030301010803" pitchFamily="18" charset="0"/>
              </a:rPr>
              <a:t>проміжку</a:t>
            </a:r>
            <a:r>
              <a:rPr lang="ru-RU" sz="5400" i="1" dirty="0">
                <a:latin typeface="Garamond" panose="02020404030301010803" pitchFamily="18" charset="0"/>
              </a:rPr>
              <a:t> [0; π], косинус </a:t>
            </a:r>
            <a:r>
              <a:rPr lang="ru-RU" sz="5400" i="1" dirty="0" err="1">
                <a:latin typeface="Garamond" panose="02020404030301010803" pitchFamily="18" charset="0"/>
              </a:rPr>
              <a:t>якого</a:t>
            </a:r>
            <a:r>
              <a:rPr lang="ru-RU" sz="5400" i="1" dirty="0">
                <a:latin typeface="Garamond" panose="02020404030301010803" pitchFamily="18" charset="0"/>
              </a:rPr>
              <a:t> </a:t>
            </a:r>
            <a:r>
              <a:rPr lang="ru-RU" sz="5400" i="1" dirty="0" err="1">
                <a:latin typeface="Garamond" panose="02020404030301010803" pitchFamily="18" charset="0"/>
              </a:rPr>
              <a:t>дорівнює</a:t>
            </a:r>
            <a:r>
              <a:rPr lang="ru-RU" sz="5400" i="1" dirty="0">
                <a:latin typeface="Garamond" panose="02020404030301010803" pitchFamily="18" charset="0"/>
              </a:rPr>
              <a:t> а.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556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1241</TotalTime>
  <Words>484</Words>
  <Application>Microsoft Office PowerPoint</Application>
  <PresentationFormat>Экран (4:3)</PresentationFormat>
  <Paragraphs>154</Paragraphs>
  <Slides>29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9" baseType="lpstr">
      <vt:lpstr>Arial</vt:lpstr>
      <vt:lpstr>Calibri</vt:lpstr>
      <vt:lpstr>Cambria Math</vt:lpstr>
      <vt:lpstr>Century Gothic</vt:lpstr>
      <vt:lpstr>Garamond</vt:lpstr>
      <vt:lpstr>Georgia</vt:lpstr>
      <vt:lpstr>Times New Roman</vt:lpstr>
      <vt:lpstr>Wingdings 3</vt:lpstr>
      <vt:lpstr>Легкий дым</vt:lpstr>
      <vt:lpstr>Формула</vt:lpstr>
      <vt:lpstr>Презентация PowerPoint</vt:lpstr>
      <vt:lpstr>А)   Б)   В)  Г)  Д)</vt:lpstr>
      <vt:lpstr>Презентация PowerPoint</vt:lpstr>
      <vt:lpstr> 1. Яка функція називається оборотною?          </vt:lpstr>
      <vt:lpstr>2. Необхідна умова оборотності функції. </vt:lpstr>
      <vt:lpstr>3. Достатня умова оборотності функції. </vt:lpstr>
      <vt:lpstr>4.Чи задовольняють умови оборотності тригонометричні функції для довільних значень змінної x ?</vt:lpstr>
      <vt:lpstr>5. Як ми вирішуємо цю проблему? </vt:lpstr>
      <vt:lpstr>6.Що називається арккосинусом числа a? </vt:lpstr>
      <vt:lpstr>7. Чому дорівнює арккосинус від’ємного аргументу? </vt:lpstr>
      <vt:lpstr>8. На яку вісь проектується cosx? </vt:lpstr>
      <vt:lpstr>Презентация PowerPoint</vt:lpstr>
      <vt:lpstr>Презентация PowerPoint</vt:lpstr>
      <vt:lpstr>Розв'язування найпростіших тригонометричних рівнянь.  </vt:lpstr>
      <vt:lpstr>Мета уроку: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Виктория Шоя</dc:creator>
  <cp:lastModifiedBy>1</cp:lastModifiedBy>
  <cp:revision>48</cp:revision>
  <dcterms:created xsi:type="dcterms:W3CDTF">2018-02-07T11:46:23Z</dcterms:created>
  <dcterms:modified xsi:type="dcterms:W3CDTF">2020-08-28T09:52:18Z</dcterms:modified>
</cp:coreProperties>
</file>