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8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57" r:id="rId15"/>
    <p:sldId id="258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7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8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33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72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43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6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9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3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5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3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4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3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7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8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7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20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23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13.wmf"/><Relationship Id="rId19" Type="http://schemas.openxmlformats.org/officeDocument/2006/relationships/image" Target="../media/image18.png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5.wmf"/><Relationship Id="rId2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2.wmf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6.png"/><Relationship Id="rId7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3.wmf"/><Relationship Id="rId18" Type="http://schemas.openxmlformats.org/officeDocument/2006/relationships/image" Target="../media/image47.png"/><Relationship Id="rId3" Type="http://schemas.openxmlformats.org/officeDocument/2006/relationships/oleObject" Target="../embeddings/oleObject8.bin"/><Relationship Id="rId21" Type="http://schemas.openxmlformats.org/officeDocument/2006/relationships/image" Target="../media/image50.png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png"/><Relationship Id="rId20" Type="http://schemas.openxmlformats.org/officeDocument/2006/relationships/image" Target="../media/image4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image" Target="../media/image38.png"/><Relationship Id="rId5" Type="http://schemas.openxmlformats.org/officeDocument/2006/relationships/oleObject" Target="../embeddings/oleObject9.bin"/><Relationship Id="rId15" Type="http://schemas.openxmlformats.org/officeDocument/2006/relationships/image" Target="../media/image40.png"/><Relationship Id="rId10" Type="http://schemas.openxmlformats.org/officeDocument/2006/relationships/image" Target="../media/image37.png"/><Relationship Id="rId19" Type="http://schemas.openxmlformats.org/officeDocument/2006/relationships/image" Target="../media/image48.png"/><Relationship Id="rId4" Type="http://schemas.openxmlformats.org/officeDocument/2006/relationships/image" Target="../media/image30.wmf"/><Relationship Id="rId9" Type="http://schemas.openxmlformats.org/officeDocument/2006/relationships/image" Target="../media/image36.png"/><Relationship Id="rId14" Type="http://schemas.openxmlformats.org/officeDocument/2006/relationships/image" Target="../media/image39.png"/><Relationship Id="rId22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gi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audio" Target="../media/audio2.wav"/><Relationship Id="rId7" Type="http://schemas.openxmlformats.org/officeDocument/2006/relationships/image" Target="../media/image4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gif"/><Relationship Id="rId4" Type="http://schemas.openxmlformats.org/officeDocument/2006/relationships/image" Target="../media/image4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audio" Target="../media/audio2.wav"/><Relationship Id="rId7" Type="http://schemas.openxmlformats.org/officeDocument/2006/relationships/image" Target="../media/image5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43.png"/><Relationship Id="rId4" Type="http://schemas.openxmlformats.org/officeDocument/2006/relationships/image" Target="../media/image42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audio" Target="../media/audio2.wav"/><Relationship Id="rId7" Type="http://schemas.openxmlformats.org/officeDocument/2006/relationships/image" Target="../media/image5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43.png"/><Relationship Id="rId4" Type="http://schemas.openxmlformats.org/officeDocument/2006/relationships/image" Target="../media/image42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audio" Target="../media/audio2.wav"/><Relationship Id="rId7" Type="http://schemas.openxmlformats.org/officeDocument/2006/relationships/image" Target="../media/image6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gif"/><Relationship Id="rId4" Type="http://schemas.openxmlformats.org/officeDocument/2006/relationships/image" Target="../media/image5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audio" Target="../media/audio2.wav"/><Relationship Id="rId7" Type="http://schemas.openxmlformats.org/officeDocument/2006/relationships/image" Target="../media/image6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gif"/><Relationship Id="rId4" Type="http://schemas.openxmlformats.org/officeDocument/2006/relationships/audio" Target="../media/audio3.wav"/><Relationship Id="rId9" Type="http://schemas.openxmlformats.org/officeDocument/2006/relationships/image" Target="../media/image6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audio" Target="../media/audio2.wav"/><Relationship Id="rId7" Type="http://schemas.openxmlformats.org/officeDocument/2006/relationships/image" Target="../media/image6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43.png"/><Relationship Id="rId4" Type="http://schemas.openxmlformats.org/officeDocument/2006/relationships/image" Target="../media/image42.gi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audio" Target="../media/audio2.wav"/><Relationship Id="rId7" Type="http://schemas.openxmlformats.org/officeDocument/2006/relationships/image" Target="../media/image6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43.png"/><Relationship Id="rId4" Type="http://schemas.openxmlformats.org/officeDocument/2006/relationships/image" Target="../media/image42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30801" y="5593291"/>
            <a:ext cx="4013200" cy="11969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uk-UA" sz="36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Анатоль  Франс</a:t>
            </a:r>
          </a:p>
          <a:p>
            <a:pPr algn="ctr" eaLnBrk="1" hangingPunct="1"/>
            <a:r>
              <a:rPr lang="ru-RU" altLang="uk-UA" sz="36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1844 – 1924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74108" y="0"/>
            <a:ext cx="5508625" cy="4401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uk-UA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 </a:t>
            </a:r>
          </a:p>
          <a:p>
            <a:pPr marL="355600" indent="363538" eaLnBrk="1" hangingPunct="1"/>
            <a:r>
              <a:rPr lang="ru-RU" altLang="uk-UA" sz="3600" b="1" i="1" dirty="0" err="1">
                <a:solidFill>
                  <a:srgbClr val="FF0000"/>
                </a:solidFill>
                <a:latin typeface="Georgia" panose="02040502050405020303" pitchFamily="18" charset="0"/>
              </a:rPr>
              <a:t>Вчитися</a:t>
            </a:r>
            <a:r>
              <a:rPr lang="ru-RU" altLang="uk-UA" sz="3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uk-UA" sz="3600" b="1" i="1" dirty="0" err="1">
                <a:solidFill>
                  <a:srgbClr val="FF0000"/>
                </a:solidFill>
                <a:latin typeface="Georgia" panose="02040502050405020303" pitchFamily="18" charset="0"/>
              </a:rPr>
              <a:t>можна</a:t>
            </a:r>
            <a:r>
              <a:rPr lang="ru-RU" altLang="uk-UA" sz="3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тільки</a:t>
            </a:r>
            <a:r>
              <a:rPr lang="ru-RU" altLang="uk-UA" sz="3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весело ... </a:t>
            </a:r>
            <a:r>
              <a:rPr lang="ru-RU" altLang="uk-UA" sz="3600" b="1" i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щоб</a:t>
            </a:r>
            <a:r>
              <a:rPr lang="ru-RU" altLang="uk-UA" sz="3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перетравлювати</a:t>
            </a:r>
            <a:r>
              <a:rPr lang="ru-RU" altLang="uk-UA" sz="3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</a:t>
            </a:r>
            <a:r>
              <a:rPr lang="ru-RU" altLang="uk-UA" sz="3600" b="1" i="1" dirty="0" err="1">
                <a:solidFill>
                  <a:srgbClr val="FF0000"/>
                </a:solidFill>
                <a:latin typeface="Georgia" panose="02040502050405020303" pitchFamily="18" charset="0"/>
              </a:rPr>
              <a:t>знання</a:t>
            </a:r>
            <a:r>
              <a:rPr lang="ru-RU" altLang="uk-UA" sz="3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, треба </a:t>
            </a:r>
            <a:r>
              <a:rPr lang="ru-RU" altLang="uk-UA" sz="3600" b="1" i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поглинати</a:t>
            </a:r>
            <a:r>
              <a:rPr lang="ru-RU" altLang="uk-UA" sz="3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їх</a:t>
            </a:r>
            <a:r>
              <a:rPr lang="ru-RU" altLang="uk-UA" sz="3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uk-UA" sz="3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з </a:t>
            </a:r>
            <a:r>
              <a:rPr lang="ru-RU" altLang="uk-UA" sz="3600" b="1" i="1" dirty="0" err="1">
                <a:solidFill>
                  <a:srgbClr val="FF0000"/>
                </a:solidFill>
                <a:latin typeface="Georgia" panose="02040502050405020303" pitchFamily="18" charset="0"/>
              </a:rPr>
              <a:t>апетитом</a:t>
            </a:r>
            <a:r>
              <a:rPr lang="ru-RU" altLang="uk-UA" sz="3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6146" name="Picture 2" descr="Anatole France 19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822" y="370219"/>
            <a:ext cx="3623049" cy="516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832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5975"/>
            <a:ext cx="9144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7.</a:t>
            </a:r>
            <a:r>
              <a:rPr lang="ru-RU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uk-UA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Чому дорівнює арккосинус від</a:t>
            </a:r>
            <a:r>
              <a:rPr lang="ru-RU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’</a:t>
            </a:r>
            <a:r>
              <a:rPr lang="uk-UA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ємного аргументу</a:t>
            </a:r>
            <a:r>
              <a:rPr lang="ru-RU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?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35034" y="2915172"/>
            <a:ext cx="7467600" cy="3043246"/>
          </a:xfrm>
        </p:spPr>
        <p:txBody>
          <a:bodyPr/>
          <a:lstStyle/>
          <a:p>
            <a:pPr>
              <a:buNone/>
            </a:pPr>
            <a:r>
              <a:rPr lang="uk-UA" sz="6600" i="1" dirty="0" smtClean="0">
                <a:latin typeface="Garamond" panose="02020404030301010803" pitchFamily="18" charset="0"/>
              </a:rPr>
              <a:t>arccos (-а) = π - arccos 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01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58801" y="539444"/>
                <a:ext cx="9355666" cy="1280890"/>
              </a:xfrm>
            </p:spPr>
            <p:txBody>
              <a:bodyPr>
                <a:noAutofit/>
              </a:bodyPr>
              <a:lstStyle/>
              <a:p>
                <a:pPr lvl="0"/>
                <a:r>
                  <a:rPr lang="uk-UA" sz="4800" i="1" dirty="0" smtClean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8. На яку вісь проектується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ru-RU" sz="4800" i="1" dirty="0" smtClean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?</a:t>
                </a:r>
                <a:br>
                  <a:rPr lang="ru-RU" sz="4800" i="1" dirty="0" smtClean="0">
                    <a:solidFill>
                      <a:schemeClr val="tx1"/>
                    </a:solidFill>
                    <a:latin typeface="Garamond" panose="02020404030301010803" pitchFamily="18" charset="0"/>
                  </a:rPr>
                </a:br>
                <a:endParaRPr lang="ru-RU" sz="4800" i="1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8801" y="539444"/>
                <a:ext cx="9355666" cy="1280890"/>
              </a:xfrm>
              <a:blipFill rotWithShape="0">
                <a:blip r:embed="rId2"/>
                <a:stretch>
                  <a:fillRect l="-2999" t="-1042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4067" y="2133600"/>
            <a:ext cx="8856133" cy="3777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6600" i="1" dirty="0" smtClean="0">
                <a:latin typeface="Garamond" panose="02020404030301010803" pitchFamily="18" charset="0"/>
              </a:rPr>
              <a:t>На вісь абсцис </a:t>
            </a:r>
            <a:r>
              <a:rPr lang="en-US" sz="6600" i="1" dirty="0" smtClean="0">
                <a:latin typeface="Garamond" panose="02020404030301010803" pitchFamily="18" charset="0"/>
              </a:rPr>
              <a:t>(</a:t>
            </a:r>
            <a:r>
              <a:rPr lang="uk-UA" sz="6600" i="1" dirty="0" smtClean="0">
                <a:latin typeface="Garamond" panose="02020404030301010803" pitchFamily="18" charset="0"/>
              </a:rPr>
              <a:t>Ох</a:t>
            </a:r>
            <a:r>
              <a:rPr lang="en-US" sz="6600" i="1" dirty="0" smtClean="0">
                <a:latin typeface="Garamond" panose="02020404030301010803" pitchFamily="18" charset="0"/>
              </a:rPr>
              <a:t>)</a:t>
            </a:r>
            <a:r>
              <a:rPr lang="ru-RU" sz="6600" i="1" dirty="0" smtClean="0">
                <a:latin typeface="Garamond" panose="02020404030301010803" pitchFamily="18" charset="0"/>
              </a:rPr>
              <a:t>. </a:t>
            </a:r>
            <a:endParaRPr lang="ru-RU" sz="6600" i="1" dirty="0">
              <a:latin typeface="Garamond" panose="02020404030301010803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8694738"/>
            <a:ext cx="190500" cy="18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329" y="2878165"/>
            <a:ext cx="4043494" cy="38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0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293" y="2235192"/>
            <a:ext cx="87154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aramond" panose="02020404030301010803" pitchFamily="18" charset="0"/>
              </a:rPr>
              <a:t>МАТЕМАТИЧНИЙ ДИКТАНТ </a:t>
            </a:r>
            <a:endParaRPr lang="ru-RU" sz="7200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2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75257" y="3300394"/>
            <a:ext cx="1680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i="1" dirty="0" smtClean="0">
                <a:latin typeface="Garamond" panose="02020404030301010803" pitchFamily="18" charset="0"/>
              </a:rPr>
              <a:t> </a:t>
            </a:r>
            <a:r>
              <a:rPr lang="en-US" sz="5400" i="1" dirty="0" err="1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062639"/>
              </p:ext>
            </p:extLst>
          </p:nvPr>
        </p:nvGraphicFramePr>
        <p:xfrm>
          <a:off x="2673360" y="5390458"/>
          <a:ext cx="645574" cy="1082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Формула" r:id="rId3" imgW="253890" imgH="431613" progId="Equation.3">
                  <p:embed/>
                </p:oleObj>
              </mc:Choice>
              <mc:Fallback>
                <p:oleObj name="Формула" r:id="rId3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60" y="5390458"/>
                        <a:ext cx="645574" cy="10828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361454"/>
              </p:ext>
            </p:extLst>
          </p:nvPr>
        </p:nvGraphicFramePr>
        <p:xfrm>
          <a:off x="2724355" y="973242"/>
          <a:ext cx="746978" cy="117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355" y="973242"/>
                        <a:ext cx="746978" cy="11770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51457" y="4307402"/>
            <a:ext cx="15075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316147"/>
              </p:ext>
            </p:extLst>
          </p:nvPr>
        </p:nvGraphicFramePr>
        <p:xfrm>
          <a:off x="7333730" y="943488"/>
          <a:ext cx="413270" cy="114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3730" y="943488"/>
                        <a:ext cx="413270" cy="11419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865190" y="5412306"/>
            <a:ext cx="18453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latin typeface="Garamond" panose="02020404030301010803" pitchFamily="18" charset="0"/>
              </a:rPr>
              <a:t> </a:t>
            </a:r>
            <a:r>
              <a:rPr lang="en-US" sz="5400" i="1" dirty="0" err="1">
                <a:latin typeface="Garamond" panose="02020404030301010803" pitchFamily="18" charset="0"/>
              </a:rPr>
              <a:t>ar</a:t>
            </a:r>
            <a:r>
              <a:rPr lang="ru-RU" sz="5400" i="1" dirty="0">
                <a:latin typeface="Garamond" panose="02020404030301010803" pitchFamily="18" charset="0"/>
              </a:rPr>
              <a:t>с</a:t>
            </a:r>
            <a:r>
              <a:rPr lang="en-US" sz="5400" i="1" dirty="0">
                <a:latin typeface="Garamond" panose="02020404030301010803" pitchFamily="18" charset="0"/>
              </a:rPr>
              <a:t>cos 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53555" y="2106077"/>
            <a:ext cx="1680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>
                <a:latin typeface="Garamond" panose="02020404030301010803" pitchFamily="18" charset="0"/>
              </a:rPr>
              <a:t> </a:t>
            </a:r>
            <a:r>
              <a:rPr lang="en-US" sz="5400" i="1" dirty="0" smtClean="0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942174"/>
              </p:ext>
            </p:extLst>
          </p:nvPr>
        </p:nvGraphicFramePr>
        <p:xfrm>
          <a:off x="2755362" y="2073267"/>
          <a:ext cx="1461832" cy="116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Формула" r:id="rId9" imgW="507960" imgH="507960" progId="Equation.3">
                  <p:embed/>
                </p:oleObj>
              </mc:Choice>
              <mc:Fallback>
                <p:oleObj name="Формула" r:id="rId9" imgW="507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362" y="2073267"/>
                        <a:ext cx="1461832" cy="11694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957780"/>
              </p:ext>
            </p:extLst>
          </p:nvPr>
        </p:nvGraphicFramePr>
        <p:xfrm>
          <a:off x="7215198" y="4211629"/>
          <a:ext cx="1353029" cy="118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Формула" r:id="rId11" imgW="520700" imgH="508000" progId="Equation.3">
                  <p:embed/>
                </p:oleObj>
              </mc:Choice>
              <mc:Fallback>
                <p:oleObj name="Формула" r:id="rId11" imgW="5207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98" y="4211629"/>
                        <a:ext cx="1353029" cy="11816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825061"/>
              </p:ext>
            </p:extLst>
          </p:nvPr>
        </p:nvGraphicFramePr>
        <p:xfrm>
          <a:off x="2721496" y="3173409"/>
          <a:ext cx="1319995" cy="1085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Формула" r:id="rId13" imgW="406224" imgH="431613" progId="Equation.3">
                  <p:embed/>
                </p:oleObj>
              </mc:Choice>
              <mc:Fallback>
                <p:oleObj name="Формула" r:id="rId13" imgW="40622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496" y="3173409"/>
                        <a:ext cx="1319995" cy="10853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6924" y="1056211"/>
            <a:ext cx="15075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606524" y="3173395"/>
            <a:ext cx="1680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i="1" dirty="0" smtClean="0">
                <a:latin typeface="Garamond" panose="02020404030301010803" pitchFamily="18" charset="0"/>
              </a:rPr>
              <a:t> </a:t>
            </a:r>
            <a:r>
              <a:rPr lang="en-US" sz="5400" i="1" dirty="0" err="1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682724" y="4349736"/>
            <a:ext cx="15075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96457" y="5454640"/>
            <a:ext cx="18453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latin typeface="Garamond" panose="02020404030301010803" pitchFamily="18" charset="0"/>
              </a:rPr>
              <a:t> </a:t>
            </a:r>
            <a:r>
              <a:rPr lang="en-US" sz="5400" i="1" dirty="0" err="1">
                <a:latin typeface="Garamond" panose="02020404030301010803" pitchFamily="18" charset="0"/>
              </a:rPr>
              <a:t>ar</a:t>
            </a:r>
            <a:r>
              <a:rPr lang="ru-RU" sz="5400" i="1" dirty="0">
                <a:latin typeface="Garamond" panose="02020404030301010803" pitchFamily="18" charset="0"/>
              </a:rPr>
              <a:t>с</a:t>
            </a:r>
            <a:r>
              <a:rPr lang="en-US" sz="5400" i="1" dirty="0">
                <a:latin typeface="Garamond" panose="02020404030301010803" pitchFamily="18" charset="0"/>
              </a:rPr>
              <a:t>cos 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34022" y="2089145"/>
            <a:ext cx="1680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>
                <a:latin typeface="Garamond" panose="02020404030301010803" pitchFamily="18" charset="0"/>
              </a:rPr>
              <a:t> </a:t>
            </a:r>
            <a:r>
              <a:rPr lang="en-US" sz="5400" i="1" dirty="0" smtClean="0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826658" y="988478"/>
            <a:ext cx="15075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latin typeface="Garamond" panose="02020404030301010803" pitchFamily="18" charset="0"/>
              </a:rPr>
              <a:t>arccos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0934" y="4453467"/>
            <a:ext cx="897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i="1" dirty="0" smtClean="0">
                <a:latin typeface="Garamond" panose="02020404030301010803" pitchFamily="18" charset="0"/>
              </a:rPr>
              <a:t>1</a:t>
            </a:r>
            <a:endParaRPr lang="uk-UA" sz="5400" i="1" dirty="0">
              <a:latin typeface="Garamond" panose="020204040303010108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40601" y="2150533"/>
            <a:ext cx="897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i="1" dirty="0">
                <a:latin typeface="Garamond" panose="02020404030301010803" pitchFamily="18" charset="0"/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40600" y="3183467"/>
            <a:ext cx="897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i="1" dirty="0" smtClean="0">
                <a:latin typeface="Garamond" panose="02020404030301010803" pitchFamily="18" charset="0"/>
              </a:rPr>
              <a:t>-1</a:t>
            </a:r>
            <a:endParaRPr lang="uk-UA" sz="5400" i="1" dirty="0">
              <a:latin typeface="Garamond" panose="020204040303010108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57534" y="5486400"/>
            <a:ext cx="897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i="1" dirty="0" smtClean="0">
                <a:latin typeface="Garamond" panose="02020404030301010803" pitchFamily="18" charset="0"/>
              </a:rPr>
              <a:t>2</a:t>
            </a:r>
            <a:endParaRPr lang="uk-UA" sz="5400" i="1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08399" y="1087966"/>
                <a:ext cx="601134" cy="941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399" y="1087966"/>
                <a:ext cx="601134" cy="94134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26466" y="2163232"/>
                <a:ext cx="601134" cy="1048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466" y="2163232"/>
                <a:ext cx="601134" cy="10484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3333" y="3314699"/>
                <a:ext cx="601134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333" y="3314699"/>
                <a:ext cx="601134" cy="103714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085665" y="2129366"/>
                <a:ext cx="601134" cy="941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665" y="2129366"/>
                <a:ext cx="601134" cy="94134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799" y="5609166"/>
                <a:ext cx="601134" cy="9530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5609166"/>
                <a:ext cx="601134" cy="95308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051799" y="994832"/>
                <a:ext cx="601134" cy="9530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799" y="994832"/>
                <a:ext cx="601134" cy="95308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98932" y="3340099"/>
                <a:ext cx="60113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932" y="3340099"/>
                <a:ext cx="601134" cy="553998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542866" y="4190252"/>
                <a:ext cx="601134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uk-UA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866" y="4190252"/>
                <a:ext cx="601134" cy="1037143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733799" y="4593166"/>
                <a:ext cx="60113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4593166"/>
                <a:ext cx="601134" cy="553998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40133" y="5693834"/>
                <a:ext cx="13769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не</m:t>
                      </m:r>
                      <m:r>
                        <a:rPr lang="uk-UA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існує</m:t>
                      </m:r>
                    </m:oMath>
                  </m:oMathPara>
                </a14:m>
                <a:endParaRPr lang="uk-UA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133" y="5693834"/>
                <a:ext cx="1376980" cy="430887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34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0" grpId="0"/>
      <p:bldP spid="21" grpId="0"/>
      <p:bldP spid="40" grpId="0"/>
      <p:bldP spid="42" grpId="0"/>
      <p:bldP spid="43" grpId="0"/>
      <p:bldP spid="44" grpId="0"/>
      <p:bldP spid="46" grpId="0"/>
      <p:bldP spid="47" grpId="0"/>
      <p:bldP spid="2" grpId="0"/>
      <p:bldP spid="48" grpId="0"/>
      <p:bldP spid="49" grpId="0"/>
      <p:bldP spid="50" grpId="0"/>
      <p:bldP spid="3" grpId="0"/>
      <p:bldP spid="34" grpId="0"/>
      <p:bldP spid="35" grpId="0"/>
      <p:bldP spid="36" grpId="0"/>
      <p:bldP spid="37" grpId="0"/>
      <p:bldP spid="38" grpId="0"/>
      <p:bldP spid="41" grpId="0"/>
      <p:bldP spid="45" grpId="0"/>
      <p:bldP spid="51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107644"/>
            <a:ext cx="8280400" cy="1001489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Розв'язування найпростіших тригонометричних рівнянь. </a:t>
            </a:r>
            <a:br>
              <a:rPr lang="uk-UA" sz="7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endParaRPr lang="uk-UA" sz="7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35323" y="3811012"/>
            <a:ext cx="647484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9600" i="1" dirty="0">
                <a:solidFill>
                  <a:srgbClr val="FF0000"/>
                </a:solidFill>
                <a:latin typeface="Garamond" panose="02020404030301010803" pitchFamily="18" charset="0"/>
              </a:rPr>
              <a:t>Рівняння виду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Cos</a:t>
            </a:r>
            <a:r>
              <a:rPr lang="uk-UA" sz="96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 </a:t>
            </a:r>
            <a:r>
              <a:rPr lang="en-US" sz="96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x=a</a:t>
            </a:r>
            <a:endParaRPr lang="ru-RU" sz="9600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anose="02020404030301010803" pitchFamily="18" charset="0"/>
            </a:endParaRPr>
          </a:p>
        </p:txBody>
      </p:sp>
      <p:pic>
        <p:nvPicPr>
          <p:cNvPr id="4" name="Picture 14" descr="CRCTR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0"/>
            <a:ext cx="191611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5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i="1" dirty="0" smtClean="0">
                <a:latin typeface="Garamond" panose="02020404030301010803" pitchFamily="18" charset="0"/>
              </a:rPr>
              <a:t>Мета уроку:</a:t>
            </a:r>
            <a:endParaRPr lang="uk-UA" sz="5400" i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1574799"/>
            <a:ext cx="8593667" cy="5164667"/>
          </a:xfrm>
        </p:spPr>
        <p:txBody>
          <a:bodyPr>
            <a:normAutofit/>
          </a:bodyPr>
          <a:lstStyle/>
          <a:p>
            <a:r>
              <a:rPr lang="uk-UA" altLang="uk-UA" sz="4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Розглянути розв'язання найпростіших тригонометричних рівнянь, використовуючи геометричну модель – числове коло на координатній площині;</a:t>
            </a:r>
          </a:p>
          <a:p>
            <a:r>
              <a:rPr lang="uk-UA" sz="4000" i="1" dirty="0" smtClean="0">
                <a:latin typeface="Garamond" panose="02020404030301010803" pitchFamily="18" charset="0"/>
              </a:rPr>
              <a:t>Вивести формулу		 					;</a:t>
            </a:r>
            <a:endParaRPr lang="uk-UA" sz="4000" i="1" dirty="0">
              <a:latin typeface="Garamond" panose="02020404030301010803" pitchFamily="18" charset="0"/>
            </a:endParaRPr>
          </a:p>
          <a:p>
            <a:r>
              <a:rPr lang="ru-RU" sz="4000" i="1" dirty="0" err="1" smtClean="0">
                <a:latin typeface="Garamond" panose="02020404030301010803" pitchFamily="18" charset="0"/>
              </a:rPr>
              <a:t>Розглянути</a:t>
            </a:r>
            <a:r>
              <a:rPr lang="ru-RU" sz="4000" i="1" dirty="0" smtClean="0">
                <a:latin typeface="Garamond" panose="02020404030301010803" pitchFamily="18" charset="0"/>
              </a:rPr>
              <a:t> </a:t>
            </a:r>
            <a:r>
              <a:rPr lang="ru-RU" sz="4000" i="1" dirty="0" err="1" smtClean="0">
                <a:latin typeface="Garamond" panose="02020404030301010803" pitchFamily="18" charset="0"/>
              </a:rPr>
              <a:t>рівняння</a:t>
            </a:r>
            <a:r>
              <a:rPr lang="ru-RU" sz="4000" i="1" dirty="0" smtClean="0">
                <a:latin typeface="Garamond" panose="02020404030301010803" pitchFamily="18" charset="0"/>
              </a:rPr>
              <a:t> на </a:t>
            </a:r>
            <a:r>
              <a:rPr lang="ru-RU" sz="4000" i="1" dirty="0" err="1" smtClean="0">
                <a:latin typeface="Garamond" panose="02020404030301010803" pitchFamily="18" charset="0"/>
              </a:rPr>
              <a:t>застосування</a:t>
            </a:r>
            <a:r>
              <a:rPr lang="ru-RU" sz="4000" i="1" dirty="0" smtClean="0">
                <a:latin typeface="Garamond" panose="02020404030301010803" pitchFamily="18" charset="0"/>
              </a:rPr>
              <a:t> </a:t>
            </a:r>
            <a:r>
              <a:rPr lang="ru-RU" sz="4000" i="1" dirty="0" err="1" smtClean="0">
                <a:latin typeface="Garamond" panose="02020404030301010803" pitchFamily="18" charset="0"/>
              </a:rPr>
              <a:t>цієї</a:t>
            </a:r>
            <a:r>
              <a:rPr lang="ru-RU" sz="4000" i="1" dirty="0" smtClean="0">
                <a:latin typeface="Garamond" panose="02020404030301010803" pitchFamily="18" charset="0"/>
              </a:rPr>
              <a:t> </a:t>
            </a:r>
            <a:r>
              <a:rPr lang="ru-RU" sz="4000" i="1" dirty="0" err="1" smtClean="0">
                <a:latin typeface="Garamond" panose="02020404030301010803" pitchFamily="18" charset="0"/>
              </a:rPr>
              <a:t>формули</a:t>
            </a:r>
            <a:r>
              <a:rPr lang="ru-RU" sz="4000" i="1" dirty="0" smtClean="0">
                <a:latin typeface="Garamond" panose="02020404030301010803" pitchFamily="18" charset="0"/>
              </a:rPr>
              <a:t>.</a:t>
            </a:r>
            <a:endParaRPr lang="uk-UA" sz="4000" i="1" dirty="0">
              <a:latin typeface="Garamond" panose="020204040303010108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433" y="4241800"/>
            <a:ext cx="3107365" cy="65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2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200400" y="1500188"/>
            <a:ext cx="6019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i="1" dirty="0" smtClean="0">
                <a:latin typeface="Garamond" panose="02020404030301010803" pitchFamily="18" charset="0"/>
              </a:rPr>
              <a:t> За </a:t>
            </a:r>
            <a:r>
              <a:rPr lang="ru-RU" sz="4800" i="1" dirty="0" err="1" smtClean="0">
                <a:latin typeface="Garamond" panose="02020404030301010803" pitchFamily="18" charset="0"/>
              </a:rPr>
              <a:t>означенням</a:t>
            </a:r>
            <a:r>
              <a:rPr lang="ru-RU" sz="4800" i="1" dirty="0" smtClean="0">
                <a:latin typeface="Garamond" panose="02020404030301010803" pitchFamily="18" charset="0"/>
              </a:rPr>
              <a:t>:  </a:t>
            </a:r>
            <a:endParaRPr lang="ru-RU" sz="4800" i="1" dirty="0">
              <a:latin typeface="Garamond" panose="02020404030301010803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i="1" dirty="0">
                <a:latin typeface="Garamond" panose="02020404030301010803" pitchFamily="18" charset="0"/>
              </a:rPr>
              <a:t> с</a:t>
            </a:r>
            <a:r>
              <a:rPr lang="en-US" sz="4800" i="1" dirty="0" err="1">
                <a:latin typeface="Garamond" panose="02020404030301010803" pitchFamily="18" charset="0"/>
              </a:rPr>
              <a:t>osx</a:t>
            </a:r>
            <a:r>
              <a:rPr lang="ru-RU" sz="4800" i="1" dirty="0">
                <a:latin typeface="Garamond" panose="02020404030301010803" pitchFamily="18" charset="0"/>
              </a:rPr>
              <a:t> </a:t>
            </a:r>
            <a:r>
              <a:rPr lang="en-US" sz="4800" i="1" dirty="0" smtClean="0">
                <a:latin typeface="Garamond" panose="02020404030301010803" pitchFamily="18" charset="0"/>
              </a:rPr>
              <a:t>–</a:t>
            </a:r>
            <a:r>
              <a:rPr lang="ru-RU" sz="4800" i="1" dirty="0" smtClean="0">
                <a:latin typeface="Garamond" panose="02020404030301010803" pitchFamily="18" charset="0"/>
              </a:rPr>
              <a:t> </a:t>
            </a:r>
            <a:r>
              <a:rPr lang="ru-RU" sz="4800" i="1" dirty="0" err="1" smtClean="0">
                <a:latin typeface="Garamond" panose="02020404030301010803" pitchFamily="18" charset="0"/>
              </a:rPr>
              <a:t>це</a:t>
            </a:r>
            <a:r>
              <a:rPr lang="ru-RU" sz="4800" i="1" dirty="0" smtClean="0">
                <a:latin typeface="Garamond" panose="02020404030301010803" pitchFamily="18" charset="0"/>
              </a:rPr>
              <a:t>   </a:t>
            </a:r>
            <a:r>
              <a:rPr lang="ru-RU" sz="4800" i="1" dirty="0" err="1" smtClean="0">
                <a:latin typeface="Garamond" panose="02020404030301010803" pitchFamily="18" charset="0"/>
              </a:rPr>
              <a:t>абсциса</a:t>
            </a:r>
            <a:r>
              <a:rPr lang="ru-RU" sz="4800" i="1" dirty="0" smtClean="0">
                <a:latin typeface="Garamond" panose="02020404030301010803" pitchFamily="18" charset="0"/>
              </a:rPr>
              <a:t> </a:t>
            </a:r>
            <a:r>
              <a:rPr lang="ru-RU" sz="4800" i="1" dirty="0">
                <a:latin typeface="Garamond" panose="02020404030301010803" pitchFamily="18" charset="0"/>
              </a:rPr>
              <a:t>точки</a:t>
            </a:r>
          </a:p>
        </p:txBody>
      </p:sp>
      <p:grpSp>
        <p:nvGrpSpPr>
          <p:cNvPr id="22531" name="Группа 22"/>
          <p:cNvGrpSpPr>
            <a:grpSpLocks/>
          </p:cNvGrpSpPr>
          <p:nvPr/>
        </p:nvGrpSpPr>
        <p:grpSpPr bwMode="auto">
          <a:xfrm>
            <a:off x="396346" y="2117197"/>
            <a:ext cx="3071812" cy="3430586"/>
            <a:chOff x="785786" y="1643050"/>
            <a:chExt cx="3071834" cy="3429817"/>
          </a:xfrm>
        </p:grpSpPr>
        <p:sp>
          <p:nvSpPr>
            <p:cNvPr id="2" name="Овал 1"/>
            <p:cNvSpPr/>
            <p:nvPr/>
          </p:nvSpPr>
          <p:spPr>
            <a:xfrm>
              <a:off x="1000100" y="2500108"/>
              <a:ext cx="2143140" cy="199980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357555" y="3357164"/>
              <a:ext cx="3428231" cy="3175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785786" y="3500009"/>
              <a:ext cx="2786082" cy="1587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8" name="TextBox 15"/>
            <p:cNvSpPr txBox="1">
              <a:spLocks noChangeArrowheads="1"/>
            </p:cNvSpPr>
            <p:nvPr/>
          </p:nvSpPr>
          <p:spPr bwMode="auto">
            <a:xfrm>
              <a:off x="2143108" y="1643050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uk-UA" sz="1800" b="1" i="1"/>
                <a:t>Y</a:t>
              </a:r>
              <a:endParaRPr lang="ru-RU" altLang="uk-UA" sz="1800" b="1" i="1"/>
            </a:p>
          </p:txBody>
        </p:sp>
        <p:sp>
          <p:nvSpPr>
            <p:cNvPr id="22539" name="TextBox 16"/>
            <p:cNvSpPr txBox="1">
              <a:spLocks noChangeArrowheads="1"/>
            </p:cNvSpPr>
            <p:nvPr/>
          </p:nvSpPr>
          <p:spPr bwMode="auto">
            <a:xfrm>
              <a:off x="3428992" y="3286124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uk-UA" sz="1800" b="1" i="1"/>
                <a:t>X</a:t>
              </a:r>
              <a:endParaRPr lang="ru-RU" altLang="uk-UA" sz="1800" b="1" i="1"/>
            </a:p>
          </p:txBody>
        </p:sp>
        <p:sp>
          <p:nvSpPr>
            <p:cNvPr id="22540" name="TextBox 20"/>
            <p:cNvSpPr txBox="1">
              <a:spLocks noChangeArrowheads="1"/>
            </p:cNvSpPr>
            <p:nvPr/>
          </p:nvSpPr>
          <p:spPr bwMode="auto">
            <a:xfrm>
              <a:off x="3143240" y="3143248"/>
              <a:ext cx="28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/>
                <a:t>1</a:t>
              </a:r>
            </a:p>
          </p:txBody>
        </p:sp>
        <p:sp>
          <p:nvSpPr>
            <p:cNvPr id="22541" name="Прямоугольник 21"/>
            <p:cNvSpPr>
              <a:spLocks noChangeArrowheads="1"/>
            </p:cNvSpPr>
            <p:nvPr/>
          </p:nvSpPr>
          <p:spPr bwMode="auto">
            <a:xfrm>
              <a:off x="2071670" y="2143115"/>
              <a:ext cx="3571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1060425" y="3117853"/>
              <a:ext cx="480487" cy="369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 smtClean="0"/>
                <a:t>-1</a:t>
              </a:r>
              <a:endParaRPr lang="ru-RU" altLang="uk-UA" sz="1800" b="1" dirty="0"/>
            </a:p>
          </p:txBody>
        </p:sp>
        <p:sp>
          <p:nvSpPr>
            <p:cNvPr id="23" name="Прямоугольник 21"/>
            <p:cNvSpPr>
              <a:spLocks noChangeArrowheads="1"/>
            </p:cNvSpPr>
            <p:nvPr/>
          </p:nvSpPr>
          <p:spPr bwMode="auto">
            <a:xfrm>
              <a:off x="2105537" y="3565196"/>
              <a:ext cx="3571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 smtClean="0">
                  <a:solidFill>
                    <a:srgbClr val="000000"/>
                  </a:solidFill>
                </a:rPr>
                <a:t>0</a:t>
              </a:r>
              <a:endParaRPr lang="ru-RU" altLang="uk-UA" sz="18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Овал 19"/>
          <p:cNvSpPr/>
          <p:nvPr/>
        </p:nvSpPr>
        <p:spPr>
          <a:xfrm>
            <a:off x="2673880" y="3911600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676445"/>
              </p:ext>
            </p:extLst>
          </p:nvPr>
        </p:nvGraphicFramePr>
        <p:xfrm>
          <a:off x="4225925" y="5566305"/>
          <a:ext cx="32861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3" imgW="926698" imgH="177723" progId="Equation.3">
                  <p:embed/>
                </p:oleObj>
              </mc:Choice>
              <mc:Fallback>
                <p:oleObj name="Формула" r:id="rId3" imgW="92669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5566305"/>
                        <a:ext cx="32861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734231" y="85175"/>
            <a:ext cx="32271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Cos</a:t>
            </a:r>
            <a:r>
              <a:rPr lang="uk-UA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 </a:t>
            </a:r>
            <a:r>
              <a:rPr lang="en-US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x</a:t>
            </a:r>
            <a:r>
              <a:rPr lang="uk-UA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 </a:t>
            </a:r>
            <a:r>
              <a:rPr lang="en-US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=</a:t>
            </a:r>
            <a:r>
              <a:rPr lang="uk-UA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 </a:t>
            </a:r>
            <a:r>
              <a:rPr lang="en-US" sz="66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anose="02020404030301010803" pitchFamily="18" charset="0"/>
              </a:rPr>
              <a:t>a</a:t>
            </a:r>
            <a:endParaRPr lang="ru-RU" sz="6600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25033" y="2484966"/>
                <a:ext cx="222817" cy="474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033" y="2484966"/>
                <a:ext cx="222817" cy="4747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16567" y="5033433"/>
                <a:ext cx="36067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uk-U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567" y="5033433"/>
                <a:ext cx="360676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8233" y="3505201"/>
                <a:ext cx="3344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33" y="3505201"/>
                <a:ext cx="33443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81300" y="4089401"/>
                <a:ext cx="3344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4089401"/>
                <a:ext cx="334434" cy="430887"/>
              </a:xfrm>
              <a:prstGeom prst="rect">
                <a:avLst/>
              </a:prstGeom>
              <a:blipFill rotWithShape="0">
                <a:blip r:embed="rId9"/>
                <a:stretch>
                  <a:fillRect r="-3636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3321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C 5.55112E-17 0.08078 -0.05312 0.14699 -0.11875 0.14699 C -0.18437 0.14699 -0.2375 0.08078 -0.2375 3.33333E-6 C -0.2375 -0.08148 -0.18437 -0.14699 -0.11875 -0.14699 C -0.05312 -0.14699 5.55112E-17 -0.08148 5.55112E-17 3.33333E-6 Z " pathEditMode="relative" rAng="5400000" ptsTypes="fffff">
                                      <p:cBhvr>
                                        <p:cTn id="1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428604"/>
            <a:ext cx="2506172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Cos</a:t>
            </a:r>
            <a:r>
              <a:rPr lang="ru-RU" sz="44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</a:t>
            </a:r>
            <a:r>
              <a:rPr lang="en-US" sz="44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x=a</a:t>
            </a:r>
            <a:endParaRPr lang="ru-RU" sz="4400" b="1" i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10800000" flipV="1">
            <a:off x="1714500" y="1214438"/>
            <a:ext cx="2500313" cy="71437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2" idx="2"/>
            <a:endCxn id="24" idx="0"/>
          </p:cNvCxnSpPr>
          <p:nvPr/>
        </p:nvCxnSpPr>
        <p:spPr>
          <a:xfrm>
            <a:off x="4753516" y="1198045"/>
            <a:ext cx="60049" cy="132343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429250" y="1214438"/>
            <a:ext cx="1643063" cy="64293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2" name="Группа 8"/>
          <p:cNvGrpSpPr>
            <a:grpSpLocks/>
          </p:cNvGrpSpPr>
          <p:nvPr/>
        </p:nvGrpSpPr>
        <p:grpSpPr bwMode="auto">
          <a:xfrm>
            <a:off x="3500437" y="3571875"/>
            <a:ext cx="2891895" cy="3099858"/>
            <a:chOff x="785786" y="1643050"/>
            <a:chExt cx="3071834" cy="3429818"/>
          </a:xfrm>
        </p:grpSpPr>
        <p:sp>
          <p:nvSpPr>
            <p:cNvPr id="10" name="Овал 9"/>
            <p:cNvSpPr/>
            <p:nvPr/>
          </p:nvSpPr>
          <p:spPr>
            <a:xfrm>
              <a:off x="1000055" y="2499502"/>
              <a:ext cx="2142699" cy="20017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rot="5400000" flipH="1" flipV="1">
              <a:off x="357444" y="3357011"/>
              <a:ext cx="3429818" cy="1896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785786" y="3500367"/>
              <a:ext cx="2785508" cy="2006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3" name="TextBox 12"/>
            <p:cNvSpPr txBox="1">
              <a:spLocks noChangeArrowheads="1"/>
            </p:cNvSpPr>
            <p:nvPr/>
          </p:nvSpPr>
          <p:spPr bwMode="auto">
            <a:xfrm>
              <a:off x="2143108" y="1643050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uk-UA" sz="1800" b="1" i="1"/>
                <a:t>Y</a:t>
              </a:r>
              <a:endParaRPr lang="ru-RU" altLang="uk-UA" sz="1800" b="1" i="1"/>
            </a:p>
          </p:txBody>
        </p:sp>
        <p:sp>
          <p:nvSpPr>
            <p:cNvPr id="24604" name="TextBox 13"/>
            <p:cNvSpPr txBox="1">
              <a:spLocks noChangeArrowheads="1"/>
            </p:cNvSpPr>
            <p:nvPr/>
          </p:nvSpPr>
          <p:spPr bwMode="auto">
            <a:xfrm>
              <a:off x="3428992" y="3286124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uk-UA" sz="1800" b="1" i="1"/>
                <a:t>X</a:t>
              </a:r>
              <a:endParaRPr lang="ru-RU" altLang="uk-UA" sz="1800" b="1" i="1"/>
            </a:p>
          </p:txBody>
        </p:sp>
        <p:sp>
          <p:nvSpPr>
            <p:cNvPr id="24605" name="TextBox 14"/>
            <p:cNvSpPr txBox="1">
              <a:spLocks noChangeArrowheads="1"/>
            </p:cNvSpPr>
            <p:nvPr/>
          </p:nvSpPr>
          <p:spPr bwMode="auto">
            <a:xfrm>
              <a:off x="3089662" y="3143248"/>
              <a:ext cx="339330" cy="466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/>
                <a:t>1</a:t>
              </a:r>
            </a:p>
          </p:txBody>
        </p:sp>
        <p:sp>
          <p:nvSpPr>
            <p:cNvPr id="24606" name="Прямоугольник 15"/>
            <p:cNvSpPr>
              <a:spLocks noChangeArrowheads="1"/>
            </p:cNvSpPr>
            <p:nvPr/>
          </p:nvSpPr>
          <p:spPr bwMode="auto">
            <a:xfrm>
              <a:off x="1980388" y="2143115"/>
              <a:ext cx="448473" cy="466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Прямоугольник 15"/>
            <p:cNvSpPr>
              <a:spLocks noChangeArrowheads="1"/>
            </p:cNvSpPr>
            <p:nvPr/>
          </p:nvSpPr>
          <p:spPr bwMode="auto">
            <a:xfrm>
              <a:off x="2051179" y="3565853"/>
              <a:ext cx="448473" cy="466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 smtClean="0">
                  <a:solidFill>
                    <a:srgbClr val="000000"/>
                  </a:solidFill>
                </a:rPr>
                <a:t>0</a:t>
              </a:r>
              <a:endParaRPr lang="ru-RU" altLang="uk-UA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Box 14"/>
            <p:cNvSpPr txBox="1">
              <a:spLocks noChangeArrowheads="1"/>
            </p:cNvSpPr>
            <p:nvPr/>
          </p:nvSpPr>
          <p:spPr bwMode="auto">
            <a:xfrm>
              <a:off x="1036715" y="3046972"/>
              <a:ext cx="533461" cy="466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 smtClean="0"/>
                <a:t>-1</a:t>
              </a:r>
              <a:endParaRPr lang="ru-RU" altLang="uk-UA" sz="1800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85813" y="1928813"/>
            <a:ext cx="928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a=1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640917" y="5169958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4586" name="Rectangle 3"/>
          <p:cNvSpPr>
            <a:spLocks noChangeArrowheads="1"/>
          </p:cNvSpPr>
          <p:nvPr/>
        </p:nvSpPr>
        <p:spPr bwMode="auto">
          <a:xfrm>
            <a:off x="-142875" y="5715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45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428875"/>
            <a:ext cx="2392834" cy="48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349221" y="2521480"/>
            <a:ext cx="928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a=0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31" name="TextBox 30"/>
          <p:cNvSpPr txBox="1"/>
          <p:nvPr/>
        </p:nvSpPr>
        <p:spPr>
          <a:xfrm>
            <a:off x="6731000" y="1911880"/>
            <a:ext cx="1000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a=-1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9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329" y="2395007"/>
            <a:ext cx="2990743" cy="45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Овал 37"/>
          <p:cNvSpPr/>
          <p:nvPr/>
        </p:nvSpPr>
        <p:spPr>
          <a:xfrm>
            <a:off x="4636030" y="4231746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631142" y="5200121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652963" y="6062133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304" y="2856970"/>
            <a:ext cx="2631080" cy="77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9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47633" y="3790929"/>
                <a:ext cx="222817" cy="474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633" y="3790929"/>
                <a:ext cx="222817" cy="4747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39167" y="6339396"/>
                <a:ext cx="36067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uk-U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167" y="6339396"/>
                <a:ext cx="360676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280833" y="4811164"/>
                <a:ext cx="3344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833" y="4811164"/>
                <a:ext cx="3344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03900" y="5395364"/>
                <a:ext cx="3344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00" y="5395364"/>
                <a:ext cx="334434" cy="430887"/>
              </a:xfrm>
              <a:prstGeom prst="rect">
                <a:avLst/>
              </a:prstGeom>
              <a:blipFill rotWithShape="0">
                <a:blip r:embed="rId8"/>
                <a:stretch>
                  <a:fillRect r="-3636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1297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38" grpId="0" animBg="1"/>
      <p:bldP spid="38" grpId="1" animBg="1"/>
      <p:bldP spid="38" grpId="2" animBg="1"/>
      <p:bldP spid="41" grpId="0" animBg="1"/>
      <p:bldP spid="41" grpId="1" animBg="1"/>
      <p:bldP spid="41" grpId="2" animBg="1"/>
      <p:bldP spid="43" grpId="0" animBg="1"/>
      <p:bldP spid="43" grpId="1" animBg="1"/>
      <p:bldP spid="43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500042"/>
            <a:ext cx="24653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Cos</a:t>
            </a:r>
            <a:r>
              <a:rPr lang="ru-RU" sz="40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</a:t>
            </a:r>
            <a:r>
              <a:rPr lang="en-US" sz="40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x=a</a:t>
            </a:r>
            <a:endParaRPr lang="ru-RU" sz="4000" b="1" i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grpSp>
        <p:nvGrpSpPr>
          <p:cNvPr id="25603" name="Группа 2"/>
          <p:cNvGrpSpPr>
            <a:grpSpLocks/>
          </p:cNvGrpSpPr>
          <p:nvPr/>
        </p:nvGrpSpPr>
        <p:grpSpPr bwMode="auto">
          <a:xfrm>
            <a:off x="3500438" y="3357563"/>
            <a:ext cx="3000375" cy="3214687"/>
            <a:chOff x="785786" y="1643050"/>
            <a:chExt cx="3071834" cy="3429818"/>
          </a:xfrm>
        </p:grpSpPr>
        <p:sp>
          <p:nvSpPr>
            <p:cNvPr id="4" name="Овал 3"/>
            <p:cNvSpPr/>
            <p:nvPr/>
          </p:nvSpPr>
          <p:spPr>
            <a:xfrm>
              <a:off x="1000327" y="2500081"/>
              <a:ext cx="2142157" cy="20003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357308" y="3357147"/>
              <a:ext cx="3429818" cy="1626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785786" y="3501080"/>
              <a:ext cx="2785780" cy="1694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52" name="TextBox 6"/>
            <p:cNvSpPr txBox="1">
              <a:spLocks noChangeArrowheads="1"/>
            </p:cNvSpPr>
            <p:nvPr/>
          </p:nvSpPr>
          <p:spPr bwMode="auto">
            <a:xfrm>
              <a:off x="2143108" y="1643050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uk-UA" sz="1800" b="1" i="1"/>
                <a:t>Y</a:t>
              </a:r>
              <a:endParaRPr lang="ru-RU" altLang="uk-UA" sz="1800" b="1" i="1"/>
            </a:p>
          </p:txBody>
        </p:sp>
        <p:sp>
          <p:nvSpPr>
            <p:cNvPr id="25653" name="TextBox 7"/>
            <p:cNvSpPr txBox="1">
              <a:spLocks noChangeArrowheads="1"/>
            </p:cNvSpPr>
            <p:nvPr/>
          </p:nvSpPr>
          <p:spPr bwMode="auto">
            <a:xfrm>
              <a:off x="3428992" y="3286124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uk-UA" sz="1800" b="1" i="1"/>
                <a:t>X</a:t>
              </a:r>
              <a:endParaRPr lang="ru-RU" altLang="uk-UA" sz="1800" b="1" i="1"/>
            </a:p>
          </p:txBody>
        </p:sp>
        <p:sp>
          <p:nvSpPr>
            <p:cNvPr id="25654" name="TextBox 8"/>
            <p:cNvSpPr txBox="1">
              <a:spLocks noChangeArrowheads="1"/>
            </p:cNvSpPr>
            <p:nvPr/>
          </p:nvSpPr>
          <p:spPr bwMode="auto">
            <a:xfrm>
              <a:off x="3143240" y="3143248"/>
              <a:ext cx="28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 dirty="0"/>
                <a:t>1</a:t>
              </a:r>
            </a:p>
          </p:txBody>
        </p:sp>
        <p:sp>
          <p:nvSpPr>
            <p:cNvPr id="25655" name="Прямоугольник 9"/>
            <p:cNvSpPr>
              <a:spLocks noChangeArrowheads="1"/>
            </p:cNvSpPr>
            <p:nvPr/>
          </p:nvSpPr>
          <p:spPr bwMode="auto">
            <a:xfrm>
              <a:off x="2071670" y="2143115"/>
              <a:ext cx="3571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8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cxnSp>
        <p:nvCxnSpPr>
          <p:cNvPr id="19" name="Прямая со стрелкой 18"/>
          <p:cNvCxnSpPr/>
          <p:nvPr/>
        </p:nvCxnSpPr>
        <p:spPr>
          <a:xfrm rot="10800000" flipV="1">
            <a:off x="1714500" y="1214438"/>
            <a:ext cx="2500313" cy="71437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9125" y="1214438"/>
            <a:ext cx="2357438" cy="71437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graphicFrame>
        <p:nvGraphicFramePr>
          <p:cNvPr id="25613" name="Object 15"/>
          <p:cNvGraphicFramePr>
            <a:graphicFrameLocks noChangeAspect="1"/>
          </p:cNvGraphicFramePr>
          <p:nvPr/>
        </p:nvGraphicFramePr>
        <p:xfrm>
          <a:off x="642938" y="2000250"/>
          <a:ext cx="2000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Формула" r:id="rId3" imgW="583693" imgH="177646" progId="Equation.3">
                  <p:embed/>
                </p:oleObj>
              </mc:Choice>
              <mc:Fallback>
                <p:oleObj name="Формула" r:id="rId3" imgW="58369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000250"/>
                        <a:ext cx="20002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6"/>
          <p:cNvGraphicFramePr>
            <a:graphicFrameLocks noChangeAspect="1"/>
          </p:cNvGraphicFramePr>
          <p:nvPr/>
        </p:nvGraphicFramePr>
        <p:xfrm>
          <a:off x="5929313" y="2071688"/>
          <a:ext cx="1714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Формула" r:id="rId5" imgW="710891" imgH="177723" progId="Equation.3">
                  <p:embed/>
                </p:oleObj>
              </mc:Choice>
              <mc:Fallback>
                <p:oleObj name="Формула" r:id="rId5" imgW="71089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071688"/>
                        <a:ext cx="1714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8"/>
          <p:cNvGraphicFramePr>
            <a:graphicFrameLocks noChangeAspect="1"/>
          </p:cNvGraphicFramePr>
          <p:nvPr/>
        </p:nvGraphicFramePr>
        <p:xfrm>
          <a:off x="714375" y="2286000"/>
          <a:ext cx="16430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Формула" r:id="rId7" imgW="622030" imgH="406224" progId="Equation.3">
                  <p:embed/>
                </p:oleObj>
              </mc:Choice>
              <mc:Fallback>
                <p:oleObj name="Формула" r:id="rId7" imgW="62203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286000"/>
                        <a:ext cx="164306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878917" y="4182004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uk-UA" sz="1800" b="1" dirty="0"/>
              <a:t>M</a:t>
            </a:r>
            <a:endParaRPr lang="ru-RU" altLang="uk-UA" sz="1200" b="1" dirty="0"/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4802716" y="564356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uk-UA" sz="1800" b="1" dirty="0"/>
              <a:t>M</a:t>
            </a:r>
            <a:r>
              <a:rPr lang="en-US" altLang="uk-UA" sz="1200" b="1" dirty="0"/>
              <a:t>1</a:t>
            </a:r>
            <a:endParaRPr lang="ru-RU" altLang="uk-UA" sz="1200" b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4608513" y="5106988"/>
            <a:ext cx="1500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4679157" y="5179219"/>
            <a:ext cx="785812" cy="571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4714875" y="4429126"/>
            <a:ext cx="714375" cy="571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5286375" y="4286250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286375" y="5786438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Дуга 68"/>
          <p:cNvSpPr/>
          <p:nvPr/>
        </p:nvSpPr>
        <p:spPr>
          <a:xfrm>
            <a:off x="4786313" y="4857750"/>
            <a:ext cx="428625" cy="500063"/>
          </a:xfrm>
          <a:prstGeom prst="arc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Дуга 69"/>
          <p:cNvSpPr/>
          <p:nvPr/>
        </p:nvSpPr>
        <p:spPr>
          <a:xfrm rot="5063673">
            <a:off x="4769644" y="4917281"/>
            <a:ext cx="428625" cy="500063"/>
          </a:xfrm>
          <a:prstGeom prst="arc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071813"/>
            <a:ext cx="7524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3" y="3960283"/>
            <a:ext cx="1038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34" y="5939896"/>
            <a:ext cx="259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7" name="Object 25"/>
          <p:cNvGraphicFramePr>
            <a:graphicFrameLocks noChangeAspect="1"/>
          </p:cNvGraphicFramePr>
          <p:nvPr/>
        </p:nvGraphicFramePr>
        <p:xfrm>
          <a:off x="6500813" y="2286000"/>
          <a:ext cx="16414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Формула" r:id="rId12" imgW="736280" imgH="406224" progId="Equation.3">
                  <p:embed/>
                </p:oleObj>
              </mc:Choice>
              <mc:Fallback>
                <p:oleObj name="Формула" r:id="rId12" imgW="73628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2286000"/>
                        <a:ext cx="164147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Овал 78"/>
          <p:cNvSpPr/>
          <p:nvPr/>
        </p:nvSpPr>
        <p:spPr>
          <a:xfrm>
            <a:off x="4071938" y="4286250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4071938" y="5786438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5400000">
            <a:off x="3393281" y="5107782"/>
            <a:ext cx="15001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16200000" flipV="1">
            <a:off x="4107656" y="4393407"/>
            <a:ext cx="663575" cy="592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82" idx="7"/>
          </p:cNvCxnSpPr>
          <p:nvPr/>
        </p:nvCxnSpPr>
        <p:spPr>
          <a:xfrm rot="5400000">
            <a:off x="4122738" y="5143500"/>
            <a:ext cx="735012" cy="592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Дуга 110"/>
          <p:cNvSpPr/>
          <p:nvPr/>
        </p:nvSpPr>
        <p:spPr>
          <a:xfrm rot="20482657">
            <a:off x="4462463" y="4743450"/>
            <a:ext cx="769937" cy="881063"/>
          </a:xfrm>
          <a:prstGeom prst="arc">
            <a:avLst>
              <a:gd name="adj1" fmla="val 15109808"/>
              <a:gd name="adj2" fmla="val 7784"/>
            </a:avLst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Дуга 111"/>
          <p:cNvSpPr/>
          <p:nvPr/>
        </p:nvSpPr>
        <p:spPr>
          <a:xfrm rot="7973273">
            <a:off x="4386882" y="4541288"/>
            <a:ext cx="873451" cy="841375"/>
          </a:xfrm>
          <a:prstGeom prst="arc">
            <a:avLst>
              <a:gd name="adj1" fmla="val 15202617"/>
              <a:gd name="adj2" fmla="val 20754734"/>
            </a:avLst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Прямоугольник 112"/>
          <p:cNvSpPr>
            <a:spLocks noChangeArrowheads="1"/>
          </p:cNvSpPr>
          <p:nvPr/>
        </p:nvSpPr>
        <p:spPr bwMode="auto">
          <a:xfrm>
            <a:off x="4220633" y="4193646"/>
            <a:ext cx="35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uk-UA" sz="1800" b="1" dirty="0">
                <a:solidFill>
                  <a:srgbClr val="000000"/>
                </a:solidFill>
              </a:rPr>
              <a:t>M</a:t>
            </a:r>
            <a:endParaRPr lang="ru-RU" altLang="uk-UA" sz="1200" b="1" dirty="0">
              <a:solidFill>
                <a:srgbClr val="000000"/>
              </a:solidFill>
            </a:endParaRPr>
          </a:p>
        </p:txBody>
      </p:sp>
      <p:sp>
        <p:nvSpPr>
          <p:cNvPr id="114" name="Прямоугольник 113"/>
          <p:cNvSpPr>
            <a:spLocks noChangeArrowheads="1"/>
          </p:cNvSpPr>
          <p:nvPr/>
        </p:nvSpPr>
        <p:spPr bwMode="auto">
          <a:xfrm>
            <a:off x="4256617" y="5642504"/>
            <a:ext cx="500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uk-UA" sz="1800" b="1" dirty="0">
                <a:solidFill>
                  <a:srgbClr val="000000"/>
                </a:solidFill>
              </a:rPr>
              <a:t>M</a:t>
            </a:r>
            <a:r>
              <a:rPr lang="en-US" altLang="uk-UA" sz="1200" b="1" dirty="0">
                <a:solidFill>
                  <a:srgbClr val="000000"/>
                </a:solidFill>
              </a:rPr>
              <a:t>1</a:t>
            </a:r>
            <a:endParaRPr lang="ru-RU" altLang="uk-UA" sz="1200" b="1" dirty="0">
              <a:solidFill>
                <a:srgbClr val="000000"/>
              </a:solidFill>
            </a:endParaRPr>
          </a:p>
        </p:txBody>
      </p:sp>
      <p:sp>
        <p:nvSpPr>
          <p:cNvPr id="2564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928938"/>
            <a:ext cx="1095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08" name="Picture 2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3957638"/>
            <a:ext cx="137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6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5912909"/>
            <a:ext cx="2771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8" name="Rectangle 32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3267" y="4508499"/>
                <a:ext cx="20197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267" y="4508499"/>
                <a:ext cx="201978" cy="51860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708399" y="4584698"/>
                <a:ext cx="41357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399" y="4584698"/>
                <a:ext cx="413575" cy="51860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Овал 57"/>
          <p:cNvSpPr/>
          <p:nvPr/>
        </p:nvSpPr>
        <p:spPr>
          <a:xfrm>
            <a:off x="5294842" y="4988984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080405" y="4286250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6200000" flipV="1">
            <a:off x="4116123" y="4393407"/>
            <a:ext cx="663575" cy="592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5303309" y="4988984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4055005" y="5014383"/>
            <a:ext cx="142875" cy="1428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418667" y="3788832"/>
                <a:ext cx="222817" cy="476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667" y="3788832"/>
                <a:ext cx="222817" cy="47654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223934" y="5829298"/>
                <a:ext cx="434414" cy="476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934" y="5829298"/>
                <a:ext cx="434414" cy="47654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767667" y="3873498"/>
                <a:ext cx="36067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667" y="3873498"/>
                <a:ext cx="360676" cy="52039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640667" y="5837764"/>
                <a:ext cx="5722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667" y="5837764"/>
                <a:ext cx="572273" cy="520399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9967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utoUpdateAnimBg="0"/>
      <p:bldP spid="46" grpId="1"/>
      <p:bldP spid="47" grpId="0" autoUpdateAnimBg="0"/>
      <p:bldP spid="47" grpId="1"/>
      <p:bldP spid="66" grpId="0" animBg="1" autoUpdateAnimBg="0"/>
      <p:bldP spid="66" grpId="1" animBg="1"/>
      <p:bldP spid="67" grpId="0" animBg="1" autoUpdateAnimBg="0"/>
      <p:bldP spid="67" grpId="1" animBg="1"/>
      <p:bldP spid="79" grpId="0" animBg="1" autoUpdateAnimBg="0"/>
      <p:bldP spid="82" grpId="0" animBg="1" autoUpdateAnimBg="0"/>
      <p:bldP spid="113" grpId="0" autoUpdateAnimBg="0"/>
      <p:bldP spid="114" grpId="0" autoUpdateAnimBg="0"/>
      <p:bldP spid="3" grpId="0"/>
      <p:bldP spid="3" grpId="1"/>
      <p:bldP spid="59" grpId="0" animBg="1" autoUpdateAnimBg="0"/>
      <p:bldP spid="62" grpId="0" animBg="1" autoUpdateAnimBg="0"/>
      <p:bldP spid="62" grpId="1" animBg="1"/>
      <p:bldP spid="63" grpId="0" animBg="1" autoUpdateAnimBg="0"/>
      <p:bldP spid="64" grpId="0"/>
      <p:bldP spid="64" grpId="1"/>
      <p:bldP spid="65" grpId="0"/>
      <p:bldP spid="6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15367" y="220134"/>
            <a:ext cx="676339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Загальна формула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розв'язку рівняння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Cos</a:t>
            </a:r>
            <a:r>
              <a:rPr lang="uk-UA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</a:t>
            </a:r>
            <a:r>
              <a:rPr lang="en-US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</a:t>
            </a:r>
            <a:r>
              <a:rPr lang="uk-UA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</a:t>
            </a:r>
            <a:r>
              <a:rPr lang="en-US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=</a:t>
            </a:r>
            <a:r>
              <a:rPr lang="uk-UA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</a:t>
            </a:r>
            <a:r>
              <a:rPr lang="en-US" sz="4800" b="1" i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a</a:t>
            </a:r>
            <a:endParaRPr lang="ru-RU" sz="4800" b="1" i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4286250" y="4071938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3585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358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79412" y="2916404"/>
                <a:ext cx="9377567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𝒂𝒓𝒄𝒄𝒐𝒔</m:t>
                          </m:r>
                        </m:fName>
                        <m:e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𝝐</m:t>
                          </m:r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</m:e>
                      </m:func>
                    </m:oMath>
                  </m:oMathPara>
                </a14:m>
                <a:endParaRPr lang="uk-UA" sz="6000" b="1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412" y="2916404"/>
                <a:ext cx="9377567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882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0473" y="990607"/>
            <a:ext cx="7467600" cy="863593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А)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/>
            </a:r>
            <a:br>
              <a:rPr lang="uk-UA" sz="1400" dirty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Б)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sz="1050" dirty="0" smtClean="0">
                <a:solidFill>
                  <a:schemeClr val="tx1"/>
                </a:solidFill>
              </a:rPr>
              <a:t/>
            </a:r>
            <a:br>
              <a:rPr lang="uk-UA" sz="1050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В)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Г)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Д)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8933" y="859368"/>
                <a:ext cx="8238066" cy="9078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33" y="859368"/>
                <a:ext cx="8238066" cy="9078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87400" y="1816101"/>
                <a:ext cx="8238066" cy="8899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uk-UA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func>
                            <m:func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arcsin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0" y="1816101"/>
                <a:ext cx="8238066" cy="889987"/>
              </a:xfrm>
              <a:prstGeom prst="rect">
                <a:avLst/>
              </a:prstGeom>
              <a:blipFill rotWithShape="0">
                <a:blip r:embed="rId3"/>
                <a:stretch>
                  <a:fillRect r="-88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4333" y="2730502"/>
                <a:ext cx="3784600" cy="10200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arccos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cos</m:t>
                          </m:r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3" y="2730502"/>
                <a:ext cx="3784600" cy="1020023"/>
              </a:xfrm>
              <a:prstGeom prst="rect">
                <a:avLst/>
              </a:prstGeom>
              <a:blipFill rotWithShape="0">
                <a:blip r:embed="rId4"/>
                <a:stretch>
                  <a:fillRect r="-2157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53533" y="3738035"/>
                <a:ext cx="3784600" cy="10386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arcs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cos</m:t>
                          </m:r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33" y="3738035"/>
                <a:ext cx="3784600" cy="1038618"/>
              </a:xfrm>
              <a:prstGeom prst="rect">
                <a:avLst/>
              </a:prstGeom>
              <a:blipFill rotWithShape="0">
                <a:blip r:embed="rId5"/>
                <a:stretch>
                  <a:fillRect r="-1419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80532" y="5661250"/>
                <a:ext cx="5367868" cy="9264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sin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32" y="5661250"/>
                <a:ext cx="5367868" cy="9264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1132" y="4763783"/>
                <a:ext cx="7611534" cy="9681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arcs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sin</m:t>
                          </m:r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32" y="4763783"/>
                <a:ext cx="7611534" cy="9681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3147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51" y="2304515"/>
            <a:ext cx="912344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8500" i="1" cap="all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Розв'язування </a:t>
            </a:r>
          </a:p>
          <a:p>
            <a:pPr algn="ctr"/>
            <a:r>
              <a:rPr lang="uk-UA" sz="8500" i="1" cap="all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рівнянь</a:t>
            </a:r>
            <a:endParaRPr lang="ru-RU" sz="8500" i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33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05367" y="1665972"/>
            <a:ext cx="876582" cy="7173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3671" y="3166689"/>
            <a:ext cx="876580" cy="7173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" y="4908177"/>
            <a:ext cx="876580" cy="7173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1823864"/>
            <a:ext cx="500329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</a:t>
            </a:r>
            <a:r>
              <a:rPr lang="en-US" sz="4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Arial" charset="0"/>
              </a:rPr>
              <a:t>arccos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0,7+2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5757" y="3244848"/>
            <a:ext cx="559097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 </a:t>
            </a:r>
            <a:r>
              <a:rPr lang="en-US" sz="4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Arial" charset="0"/>
              </a:rPr>
              <a:t>arccos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0,7+2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0542" y="5029613"/>
            <a:ext cx="580642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</a:t>
            </a:r>
            <a:r>
              <a:rPr lang="en-US" sz="4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Arial" charset="0"/>
              </a:rPr>
              <a:t>arccos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0,7+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75368" y="539736"/>
            <a:ext cx="38282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0.7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7790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53578" y="3389438"/>
            <a:ext cx="912437" cy="7312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9711" y="1744788"/>
            <a:ext cx="912437" cy="7312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1244" y="5051022"/>
            <a:ext cx="912437" cy="7312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47223" y="4812764"/>
                <a:ext cx="3714776" cy="1151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223" y="4812764"/>
                <a:ext cx="3714776" cy="11513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953670" y="345002"/>
            <a:ext cx="4000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417608" y="904347"/>
            <a:ext cx="571500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Группа 27"/>
          <p:cNvGrpSpPr/>
          <p:nvPr/>
        </p:nvGrpSpPr>
        <p:grpSpPr>
          <a:xfrm>
            <a:off x="5269980" y="290498"/>
            <a:ext cx="714380" cy="500066"/>
            <a:chOff x="5214942" y="3714752"/>
            <a:chExt cx="714380" cy="500066"/>
          </a:xfrm>
          <a:effectLst>
            <a:outerShdw blurRad="50800" dir="7320000" sx="109000" sy="109000" algn="r" rotWithShape="0">
              <a:schemeClr val="tx2">
                <a:alpha val="40000"/>
              </a:schemeClr>
            </a:outerShdw>
          </a:effectLst>
        </p:grpSpPr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072066" y="3929066"/>
              <a:ext cx="428628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179223" y="3893347"/>
              <a:ext cx="500066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0694" y="3714752"/>
              <a:ext cx="428628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5518160" y="227526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43560" y="790564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348821" y="3170230"/>
                <a:ext cx="3714776" cy="1151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21" y="3170230"/>
                <a:ext cx="3714776" cy="11513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289556" y="1510764"/>
                <a:ext cx="3714776" cy="1151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556" y="1510764"/>
                <a:ext cx="3714776" cy="115134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0967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52686" y="3154799"/>
            <a:ext cx="880566" cy="8341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0352" y="4853953"/>
            <a:ext cx="880566" cy="8341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7286" y="1586349"/>
            <a:ext cx="880566" cy="8341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92803" y="370403"/>
            <a:ext cx="4000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-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83742" y="862013"/>
            <a:ext cx="571500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Группа 27"/>
          <p:cNvGrpSpPr/>
          <p:nvPr/>
        </p:nvGrpSpPr>
        <p:grpSpPr>
          <a:xfrm>
            <a:off x="5312313" y="265099"/>
            <a:ext cx="714380" cy="500066"/>
            <a:chOff x="5214942" y="3714752"/>
            <a:chExt cx="714380" cy="500066"/>
          </a:xfrm>
          <a:effectLst>
            <a:outerShdw blurRad="50800" dir="7320000" sx="109000" sy="109000" algn="r" rotWithShape="0">
              <a:schemeClr val="tx2">
                <a:alpha val="40000"/>
              </a:schemeClr>
            </a:outerShdw>
          </a:effectLst>
        </p:grpSpPr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072066" y="3929066"/>
              <a:ext cx="428628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179223" y="3893347"/>
              <a:ext cx="500066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0694" y="3714752"/>
              <a:ext cx="428628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5526627" y="193661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26627" y="765165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509689" y="1341431"/>
                <a:ext cx="3714776" cy="12488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689" y="1341431"/>
                <a:ext cx="3714776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577422" y="2950097"/>
                <a:ext cx="3714776" cy="1151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422" y="2950097"/>
                <a:ext cx="3714776" cy="11513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704421" y="4677298"/>
                <a:ext cx="4095245" cy="1244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421" y="4677298"/>
                <a:ext cx="4095245" cy="12448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0400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00323" y="4627905"/>
            <a:ext cx="798171" cy="69713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8152" y="1640759"/>
            <a:ext cx="798169" cy="69713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4352" y="3019769"/>
            <a:ext cx="798169" cy="69713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75403" y="302670"/>
            <a:ext cx="4286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467356" y="2679164"/>
                <a:ext cx="3714776" cy="11473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356" y="2679164"/>
                <a:ext cx="3714776" cy="11473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018622" y="1570030"/>
                <a:ext cx="3714776" cy="7078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622" y="1570030"/>
                <a:ext cx="3714776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47688" y="4668832"/>
                <a:ext cx="409524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88" y="4668832"/>
                <a:ext cx="4095245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5859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30065" y="1667934"/>
            <a:ext cx="886540" cy="9292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0864" y="3426884"/>
            <a:ext cx="886540" cy="9292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0248" y="5041279"/>
            <a:ext cx="886540" cy="9292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98021" y="1426098"/>
                <a:ext cx="4154511" cy="126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021" y="1426098"/>
                <a:ext cx="4154511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953670" y="345002"/>
            <a:ext cx="4000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- 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697008" y="794280"/>
            <a:ext cx="571500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Группа 27"/>
          <p:cNvGrpSpPr/>
          <p:nvPr/>
        </p:nvGrpSpPr>
        <p:grpSpPr>
          <a:xfrm>
            <a:off x="5549380" y="180431"/>
            <a:ext cx="714380" cy="500066"/>
            <a:chOff x="5214942" y="3714752"/>
            <a:chExt cx="714380" cy="500066"/>
          </a:xfrm>
          <a:effectLst>
            <a:outerShdw blurRad="50800" dir="7320000" sx="109000" sy="109000" algn="r" rotWithShape="0">
              <a:schemeClr val="tx2">
                <a:alpha val="40000"/>
              </a:schemeClr>
            </a:outerShdw>
          </a:effectLst>
        </p:grpSpPr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072066" y="3929066"/>
              <a:ext cx="428628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179223" y="3893347"/>
              <a:ext cx="500066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0694" y="3714752"/>
              <a:ext cx="428628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5797560" y="117459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22960" y="680497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348821" y="3170230"/>
                <a:ext cx="4222246" cy="1248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21" y="3170230"/>
                <a:ext cx="4222246" cy="12488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382689" y="4863564"/>
                <a:ext cx="3714776" cy="1151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689" y="4863564"/>
                <a:ext cx="3714776" cy="115134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3274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79299" y="4816164"/>
            <a:ext cx="851959" cy="6836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6631" y="1503798"/>
            <a:ext cx="851957" cy="6836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3564" y="3119874"/>
            <a:ext cx="851957" cy="6836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75403" y="302670"/>
            <a:ext cx="4286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-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509689" y="1341431"/>
                <a:ext cx="3714776" cy="7078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689" y="1341431"/>
                <a:ext cx="3714776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035555" y="3034763"/>
                <a:ext cx="3714776" cy="7078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55" y="3034763"/>
                <a:ext cx="3714776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57288" y="4634965"/>
                <a:ext cx="409524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288" y="4634965"/>
                <a:ext cx="4095245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1078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18216" y="3168246"/>
            <a:ext cx="1149506" cy="8072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5882" y="4867400"/>
            <a:ext cx="1149506" cy="8072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2816" y="1599796"/>
            <a:ext cx="1149506" cy="8072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92803" y="370403"/>
            <a:ext cx="4000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83742" y="862013"/>
            <a:ext cx="571500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Группа 27"/>
          <p:cNvGrpSpPr/>
          <p:nvPr/>
        </p:nvGrpSpPr>
        <p:grpSpPr>
          <a:xfrm>
            <a:off x="5312313" y="265099"/>
            <a:ext cx="714380" cy="500066"/>
            <a:chOff x="5214942" y="3714752"/>
            <a:chExt cx="714380" cy="500066"/>
          </a:xfrm>
          <a:effectLst>
            <a:outerShdw blurRad="50800" dir="7320000" sx="109000" sy="109000" algn="r" rotWithShape="0">
              <a:schemeClr val="tx2">
                <a:alpha val="40000"/>
              </a:schemeClr>
            </a:outerShdw>
          </a:effectLst>
        </p:grpSpPr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072066" y="3929066"/>
              <a:ext cx="428628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179223" y="3893347"/>
              <a:ext cx="500066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0694" y="3714752"/>
              <a:ext cx="428628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5526627" y="193661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26627" y="765165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509688" y="1341431"/>
                <a:ext cx="4129111" cy="1244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688" y="1341431"/>
                <a:ext cx="4129111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577422" y="2950097"/>
                <a:ext cx="3714776" cy="1151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422" y="2950097"/>
                <a:ext cx="3714776" cy="11513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704421" y="4677298"/>
                <a:ext cx="4095245" cy="11473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421" y="4677298"/>
                <a:ext cx="4095245" cy="11473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1527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48241" y="4802717"/>
            <a:ext cx="811618" cy="57610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1471" y="3237971"/>
            <a:ext cx="811616" cy="57610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2283" y="1643189"/>
            <a:ext cx="811616" cy="57610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75403" y="302670"/>
            <a:ext cx="4286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3x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74688" y="1366831"/>
                <a:ext cx="4129111" cy="1151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88" y="1366831"/>
                <a:ext cx="4129111" cy="11513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264155" y="2789231"/>
                <a:ext cx="3714776" cy="12448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uk-UA" sz="4000" b="1" i="1" smtClean="0">
                              <a:ln w="1905"/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155" y="2789231"/>
                <a:ext cx="3714776" cy="124482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018621" y="4626498"/>
                <a:ext cx="409524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</a:rPr>
                        <m:t>х=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uk-UA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000" b="1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Georgia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621" y="4626498"/>
                <a:ext cx="4095245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2158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6449" y="1339315"/>
            <a:ext cx="9123449" cy="40164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8500" i="1" cap="all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Дякую </a:t>
            </a:r>
          </a:p>
          <a:p>
            <a:pPr algn="ctr"/>
            <a:r>
              <a:rPr lang="uk-UA" sz="8500" i="1" cap="all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За</a:t>
            </a:r>
          </a:p>
          <a:p>
            <a:pPr algn="ctr"/>
            <a:r>
              <a:rPr lang="uk-UA" sz="8500" i="1" cap="all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Увагу!</a:t>
            </a:r>
            <a:endParaRPr lang="ru-RU" sz="8500" i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3350" y="2643182"/>
            <a:ext cx="832952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8800" i="1" cap="all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БЛІЦ</a:t>
            </a:r>
            <a:r>
              <a:rPr lang="uk-UA" sz="8800" i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 – </a:t>
            </a:r>
          </a:p>
          <a:p>
            <a:pPr algn="ctr"/>
            <a:r>
              <a:rPr lang="uk-UA" sz="8800" i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ramond" panose="02020404030301010803" pitchFamily="18" charset="0"/>
              </a:rPr>
              <a:t>ОПИТУВАННЯ </a:t>
            </a:r>
            <a:endParaRPr lang="ru-RU" sz="8800" i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0956"/>
            <a:ext cx="8991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ru-RU" sz="5300" i="1" dirty="0">
                <a:solidFill>
                  <a:schemeClr val="tx1"/>
                </a:solidFill>
                <a:latin typeface="Garamond" panose="02020404030301010803" pitchFamily="18" charset="0"/>
              </a:rPr>
              <a:t>1. Яка </a:t>
            </a:r>
            <a:r>
              <a:rPr lang="ru-RU" sz="5300" i="1" dirty="0" err="1">
                <a:solidFill>
                  <a:schemeClr val="tx1"/>
                </a:solidFill>
                <a:latin typeface="Garamond" panose="02020404030301010803" pitchFamily="18" charset="0"/>
              </a:rPr>
              <a:t>функція</a:t>
            </a:r>
            <a:r>
              <a:rPr lang="ru-RU" sz="5300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5300" i="1" dirty="0" err="1">
                <a:solidFill>
                  <a:schemeClr val="tx1"/>
                </a:solidFill>
                <a:latin typeface="Garamond" panose="02020404030301010803" pitchFamily="18" charset="0"/>
              </a:rPr>
              <a:t>називається</a:t>
            </a:r>
            <a:r>
              <a:rPr lang="ru-RU" sz="5300" i="1" dirty="0">
                <a:solidFill>
                  <a:schemeClr val="tx1"/>
                </a:solidFill>
                <a:latin typeface="Garamond" panose="02020404030301010803" pitchFamily="18" charset="0"/>
              </a:rPr>
              <a:t> оборотною?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7" y="1955801"/>
            <a:ext cx="8370385" cy="45127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5400" i="1" dirty="0" smtClean="0">
                <a:latin typeface="Garamond" panose="02020404030301010803" pitchFamily="18" charset="0"/>
              </a:rPr>
              <a:t>Функція f називається оборотною на деякому проміжку якщо на цьому проміжку до неї існує обернена </a:t>
            </a:r>
            <a:endParaRPr lang="uk-UA" sz="5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547670"/>
            <a:ext cx="8949267" cy="1143000"/>
          </a:xfrm>
        </p:spPr>
        <p:txBody>
          <a:bodyPr>
            <a:noAutofit/>
          </a:bodyPr>
          <a:lstStyle/>
          <a:p>
            <a:pPr lvl="0"/>
            <a:r>
              <a:rPr lang="uk-UA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2</a:t>
            </a:r>
            <a:r>
              <a:rPr lang="uk-UA" sz="46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Необхідна умова оборотності функції.</a:t>
            </a:r>
            <a:r>
              <a:rPr lang="ru-RU" sz="4600" b="1" dirty="0" smtClean="0">
                <a:solidFill>
                  <a:schemeClr val="tx1"/>
                </a:solidFill>
              </a:rPr>
              <a:t/>
            </a:r>
            <a:br>
              <a:rPr lang="ru-RU" sz="4600" b="1" dirty="0" smtClean="0">
                <a:solidFill>
                  <a:schemeClr val="tx1"/>
                </a:solidFill>
              </a:rPr>
            </a:br>
            <a:endParaRPr lang="ru-RU" sz="4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88533"/>
            <a:ext cx="8089928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/>
              <a:t>    </a:t>
            </a:r>
            <a:r>
              <a:rPr lang="uk-UA" sz="5400" i="1" dirty="0" smtClean="0">
                <a:latin typeface="Garamond" panose="02020404030301010803" pitchFamily="18" charset="0"/>
              </a:rPr>
              <a:t>Для того щоб функція була оборотною, необхідно щоб вона кожне своє значення приймала лише</a:t>
            </a:r>
            <a:r>
              <a:rPr lang="en-US" sz="5400" i="1" dirty="0" smtClean="0">
                <a:latin typeface="Garamond" panose="02020404030301010803" pitchFamily="18" charset="0"/>
              </a:rPr>
              <a:t> </a:t>
            </a:r>
            <a:r>
              <a:rPr lang="ru-RU" sz="5400" i="1" dirty="0" smtClean="0">
                <a:latin typeface="Garamond" panose="02020404030301010803" pitchFamily="18" charset="0"/>
              </a:rPr>
              <a:t>раз на </a:t>
            </a:r>
            <a:r>
              <a:rPr lang="ru-RU" sz="5400" i="1" dirty="0" err="1" smtClean="0">
                <a:latin typeface="Garamond" panose="02020404030301010803" pitchFamily="18" charset="0"/>
              </a:rPr>
              <a:t>област</a:t>
            </a:r>
            <a:r>
              <a:rPr lang="uk-UA" sz="5400" i="1" dirty="0" smtClean="0">
                <a:latin typeface="Garamond" panose="02020404030301010803" pitchFamily="18" charset="0"/>
              </a:rPr>
              <a:t>і </a:t>
            </a:r>
            <a:r>
              <a:rPr lang="ru-RU" sz="5400" i="1" dirty="0" smtClean="0">
                <a:latin typeface="Garamond" panose="02020404030301010803" pitchFamily="18" charset="0"/>
              </a:rPr>
              <a:t> </a:t>
            </a:r>
            <a:r>
              <a:rPr lang="ru-RU" sz="5400" i="1" dirty="0" err="1" smtClean="0">
                <a:latin typeface="Garamond" panose="02020404030301010803" pitchFamily="18" charset="0"/>
              </a:rPr>
              <a:t>визначення</a:t>
            </a:r>
            <a:r>
              <a:rPr lang="ru-RU" sz="5400" i="1" dirty="0" smtClean="0">
                <a:latin typeface="Garamond" panose="02020404030301010803" pitchFamily="18" charset="0"/>
              </a:rPr>
              <a:t>. </a:t>
            </a:r>
            <a:endParaRPr lang="ru-RU" sz="5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2510"/>
            <a:ext cx="9389533" cy="1280890"/>
          </a:xfrm>
        </p:spPr>
        <p:txBody>
          <a:bodyPr>
            <a:noAutofit/>
          </a:bodyPr>
          <a:lstStyle/>
          <a:p>
            <a:pPr lvl="0" algn="ctr"/>
            <a:r>
              <a:rPr lang="uk-UA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 Достатня умова оборотності функції.</a:t>
            </a:r>
            <a:r>
              <a:rPr lang="ru-RU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4800" i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1" y="2133600"/>
            <a:ext cx="8322732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5400" i="1" dirty="0" smtClean="0">
                <a:latin typeface="Garamond" panose="02020404030301010803" pitchFamily="18" charset="0"/>
              </a:rPr>
              <a:t>    Для того, щоб функція була оборотною, достатньо щоб вона була монотонною </a:t>
            </a:r>
          </a:p>
          <a:p>
            <a:pPr>
              <a:buNone/>
            </a:pPr>
            <a:r>
              <a:rPr lang="uk-UA" sz="5400" i="1" dirty="0" smtClean="0">
                <a:latin typeface="Garamond" panose="02020404030301010803" pitchFamily="18" charset="0"/>
              </a:rPr>
              <a:t>   (зростаюча або спадна)</a:t>
            </a:r>
            <a:endParaRPr lang="ru-RU" sz="5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" y="53549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4.Чи задовольняють умови оборотності тригонометричні функції </a:t>
            </a:r>
            <a:r>
              <a:rPr lang="ru-RU" sz="4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для </a:t>
            </a:r>
            <a:r>
              <a:rPr lang="uk-UA" sz="4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довільних значень змінної </a:t>
            </a:r>
            <a:r>
              <a:rPr lang="en-US" sz="4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x</a:t>
            </a:r>
            <a:r>
              <a:rPr lang="ru-RU" sz="4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?</a:t>
            </a:r>
            <a:endParaRPr lang="ru-RU" sz="4400" i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40300" y="3345390"/>
            <a:ext cx="8457699" cy="2543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/>
              <a:t>   </a:t>
            </a:r>
            <a:r>
              <a:rPr lang="uk-UA" sz="5400" i="1" dirty="0" smtClean="0">
                <a:latin typeface="Garamond" panose="02020404030301010803" pitchFamily="18" charset="0"/>
              </a:rPr>
              <a:t>Ні. Оскільки не виконується необхідна умова оборотності  </a:t>
            </a:r>
            <a:endParaRPr lang="ru-RU" sz="5400" i="1" dirty="0">
              <a:latin typeface="Garamond" panose="02020404030301010803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3" y="505577"/>
            <a:ext cx="9000067" cy="1280890"/>
          </a:xfrm>
        </p:spPr>
        <p:txBody>
          <a:bodyPr>
            <a:normAutofit fontScale="90000"/>
          </a:bodyPr>
          <a:lstStyle/>
          <a:p>
            <a:pPr lvl="0"/>
            <a:r>
              <a:rPr lang="uk-UA" sz="53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5</a:t>
            </a:r>
            <a:r>
              <a:rPr lang="uk-UA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Як ми вирішуємо цю проблему</a:t>
            </a:r>
            <a:r>
              <a:rPr lang="ru-RU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?</a:t>
            </a:r>
            <a:r>
              <a:rPr lang="ru-RU" sz="4800" i="1" dirty="0" smtClean="0">
                <a:latin typeface="Garamond" panose="02020404030301010803" pitchFamily="18" charset="0"/>
              </a:rPr>
              <a:t/>
            </a:r>
            <a:br>
              <a:rPr lang="ru-RU" sz="4800" i="1" dirty="0" smtClean="0">
                <a:latin typeface="Garamond" panose="02020404030301010803" pitchFamily="18" charset="0"/>
              </a:rPr>
            </a:br>
            <a:endParaRPr lang="ru-RU" sz="4800" i="1" dirty="0">
              <a:latin typeface="Garamond" panose="020204040303010108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2600" y="2133600"/>
            <a:ext cx="8661399" cy="459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800" i="1" dirty="0" smtClean="0">
                <a:latin typeface="Garamond" panose="02020404030301010803" pitchFamily="18" charset="0"/>
              </a:rPr>
              <a:t>   Розглядаємо дані функції на окремому інтервалі, де виконуються необхідна та достатня умови оборотності.</a:t>
            </a:r>
            <a:endParaRPr lang="ru-RU" sz="48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556377"/>
            <a:ext cx="9355666" cy="1280890"/>
          </a:xfrm>
        </p:spPr>
        <p:txBody>
          <a:bodyPr>
            <a:noAutofit/>
          </a:bodyPr>
          <a:lstStyle/>
          <a:p>
            <a:pPr lvl="0"/>
            <a:r>
              <a:rPr lang="uk-UA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6.Що називається арккосинусом числа </a:t>
            </a:r>
            <a:r>
              <a:rPr lang="en-US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</a:t>
            </a:r>
            <a:r>
              <a:rPr lang="ru-RU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?</a:t>
            </a:r>
            <a:br>
              <a:rPr lang="ru-RU" sz="4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4800" i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4067" y="2133600"/>
            <a:ext cx="8856133" cy="3777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>
                <a:latin typeface="Garamond" panose="02020404030301010803" pitchFamily="18" charset="0"/>
              </a:rPr>
              <a:t>Арккосинусом числа а </a:t>
            </a:r>
            <a:r>
              <a:rPr lang="ru-RU" sz="5400" i="1" dirty="0" err="1">
                <a:latin typeface="Garamond" panose="02020404030301010803" pitchFamily="18" charset="0"/>
              </a:rPr>
              <a:t>називається</a:t>
            </a:r>
            <a:r>
              <a:rPr lang="ru-RU" sz="5400" i="1" dirty="0">
                <a:latin typeface="Garamond" panose="02020404030301010803" pitchFamily="18" charset="0"/>
              </a:rPr>
              <a:t> </a:t>
            </a:r>
            <a:r>
              <a:rPr lang="ru-RU" sz="5400" i="1" dirty="0" err="1">
                <a:latin typeface="Garamond" panose="02020404030301010803" pitchFamily="18" charset="0"/>
              </a:rPr>
              <a:t>таке</a:t>
            </a:r>
            <a:r>
              <a:rPr lang="ru-RU" sz="5400" i="1" dirty="0">
                <a:latin typeface="Garamond" panose="02020404030301010803" pitchFamily="18" charset="0"/>
              </a:rPr>
              <a:t> число з </a:t>
            </a:r>
            <a:r>
              <a:rPr lang="ru-RU" sz="5400" i="1" dirty="0" err="1">
                <a:latin typeface="Garamond" panose="02020404030301010803" pitchFamily="18" charset="0"/>
              </a:rPr>
              <a:t>проміжку</a:t>
            </a:r>
            <a:r>
              <a:rPr lang="ru-RU" sz="5400" i="1" dirty="0">
                <a:latin typeface="Garamond" panose="02020404030301010803" pitchFamily="18" charset="0"/>
              </a:rPr>
              <a:t> [0; π], косинус </a:t>
            </a:r>
            <a:r>
              <a:rPr lang="ru-RU" sz="5400" i="1" dirty="0" err="1">
                <a:latin typeface="Garamond" panose="02020404030301010803" pitchFamily="18" charset="0"/>
              </a:rPr>
              <a:t>якого</a:t>
            </a:r>
            <a:r>
              <a:rPr lang="ru-RU" sz="5400" i="1" dirty="0">
                <a:latin typeface="Garamond" panose="02020404030301010803" pitchFamily="18" charset="0"/>
              </a:rPr>
              <a:t> </a:t>
            </a:r>
            <a:r>
              <a:rPr lang="ru-RU" sz="5400" i="1" dirty="0" err="1">
                <a:latin typeface="Garamond" panose="02020404030301010803" pitchFamily="18" charset="0"/>
              </a:rPr>
              <a:t>дорівнює</a:t>
            </a:r>
            <a:r>
              <a:rPr lang="ru-RU" sz="5400" i="1" dirty="0">
                <a:latin typeface="Garamond" panose="02020404030301010803" pitchFamily="18" charset="0"/>
              </a:rPr>
              <a:t> 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55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1241</TotalTime>
  <Words>484</Words>
  <Application>Microsoft Office PowerPoint</Application>
  <PresentationFormat>Экран (4:3)</PresentationFormat>
  <Paragraphs>154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Garamond</vt:lpstr>
      <vt:lpstr>Georgia</vt:lpstr>
      <vt:lpstr>Times New Roman</vt:lpstr>
      <vt:lpstr>Wingdings 3</vt:lpstr>
      <vt:lpstr>Легкий дым</vt:lpstr>
      <vt:lpstr>Формула</vt:lpstr>
      <vt:lpstr>Презентация PowerPoint</vt:lpstr>
      <vt:lpstr>А)   Б)   В)  Г)  Д)</vt:lpstr>
      <vt:lpstr>Презентация PowerPoint</vt:lpstr>
      <vt:lpstr> 1. Яка функція називається оборотною?          </vt:lpstr>
      <vt:lpstr>2. Необхідна умова оборотності функції. </vt:lpstr>
      <vt:lpstr>3. Достатня умова оборотності функції. </vt:lpstr>
      <vt:lpstr>4.Чи задовольняють умови оборотності тригонометричні функції для довільних значень змінної x ?</vt:lpstr>
      <vt:lpstr>5. Як ми вирішуємо цю проблему? </vt:lpstr>
      <vt:lpstr>6.Що називається арккосинусом числа a? </vt:lpstr>
      <vt:lpstr>7. Чому дорівнює арккосинус від’ємного аргументу? </vt:lpstr>
      <vt:lpstr>8. На яку вісь проектується cosx? </vt:lpstr>
      <vt:lpstr>Презентация PowerPoint</vt:lpstr>
      <vt:lpstr>Презентация PowerPoint</vt:lpstr>
      <vt:lpstr>Розв'язування найпростіших тригонометричних рівнянь.  </vt:lpstr>
      <vt:lpstr>Мета уроку: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Шоя</dc:creator>
  <cp:lastModifiedBy>1</cp:lastModifiedBy>
  <cp:revision>48</cp:revision>
  <dcterms:created xsi:type="dcterms:W3CDTF">2018-02-07T11:46:23Z</dcterms:created>
  <dcterms:modified xsi:type="dcterms:W3CDTF">2020-08-28T09:52:18Z</dcterms:modified>
</cp:coreProperties>
</file>