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Соціологічна структура особистості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284984"/>
            <a:ext cx="7854696" cy="1752600"/>
          </a:xfrm>
        </p:spPr>
        <p:txBody>
          <a:bodyPr/>
          <a:lstStyle/>
          <a:p>
            <a:r>
              <a:rPr lang="uk-UA" dirty="0" smtClean="0"/>
              <a:t>Підготувала студентка 132 групи</a:t>
            </a:r>
            <a:br>
              <a:rPr lang="uk-UA" dirty="0" smtClean="0"/>
            </a:br>
            <a:r>
              <a:rPr lang="uk-UA" dirty="0" err="1" smtClean="0"/>
              <a:t>Поцелуєва</a:t>
            </a:r>
            <a:r>
              <a:rPr lang="uk-UA" dirty="0" smtClean="0"/>
              <a:t> Марія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Схема: Соціальний тип особистості</a:t>
            </a:r>
            <a:endParaRPr lang="ru-RU" sz="4000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488020" y="2204864"/>
          <a:ext cx="8260444" cy="4104456"/>
        </p:xfrm>
        <a:graphic>
          <a:graphicData uri="http://schemas.openxmlformats.org/presentationml/2006/ole">
            <p:oleObj spid="_x0000_s21505" name="Picture" r:id="rId3" imgW="3971544" imgH="2010156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/>
              <a:t>ТЕОРІЯ І ПРАКТИКА СОЦІАЛІЗАЦІЇ ОСОБИ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Людина народжується як біологічна і соціальна істота, а особистістю стає в результаті засвоєння певних знань, соціальних і культурних норм та цінностей того суспільства, до якого вона належить, тобто в процесі своєї соціалізації.</a:t>
            </a:r>
            <a:endParaRPr lang="ru-RU" dirty="0" smtClean="0"/>
          </a:p>
          <a:p>
            <a:r>
              <a:rPr lang="uk-UA" b="1" i="1" dirty="0" smtClean="0"/>
              <a:t>Соціалізація людини</a:t>
            </a:r>
            <a:r>
              <a:rPr lang="uk-UA" dirty="0" smtClean="0"/>
              <a:t> — це тривалий процес її входження в суспільство, включення в соціальні зв’язки і відносини, у різні типи соціальних спільностей, унаслідок чого відбувається становлення її соціальності.</a:t>
            </a:r>
            <a:endParaRPr lang="ru-RU" dirty="0" smtClean="0"/>
          </a:p>
          <a:p>
            <a:r>
              <a:rPr lang="uk-UA" i="1" dirty="0" smtClean="0"/>
              <a:t>Соціальність особи</a:t>
            </a:r>
            <a:r>
              <a:rPr lang="uk-UA" dirty="0" smtClean="0"/>
              <a:t> — це система її зв’язків з найрізноманітнішими спільностями (професіональними, соціально-демографіч­ними, етнічними, статусними тощо) та виконання нею певних соціальних ролей.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Схема: Соціалізація особи</a:t>
            </a:r>
            <a:endParaRPr lang="ru-RU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323528" y="2060848"/>
          <a:ext cx="8424936" cy="4032448"/>
        </p:xfrm>
        <a:graphic>
          <a:graphicData uri="http://schemas.openxmlformats.org/presentationml/2006/ole">
            <p:oleObj spid="_x0000_s23553" name="Picture" r:id="rId3" imgW="3982212" imgH="1495044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Соціалізація особи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/>
              <a:t>Соціалізація особи</a:t>
            </a:r>
            <a:r>
              <a:rPr lang="uk-UA" dirty="0" smtClean="0"/>
              <a:t> — це загальний, багатогранний процес впливу соціальних умов на життєдіяльність індивіда з метою включення його як дієздатного суб’єкта в систему суспільних відносин. На цей процес впливають різноманітні чинники, основ­ними з яких є такі: сукупність ролей, елементи соціального середовища, конкретні події, явища і процеси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Схема: Основні чинники соціалізація особи</a:t>
            </a:r>
            <a:endParaRPr lang="ru-RU" sz="3600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251520" y="1988840"/>
          <a:ext cx="8640960" cy="4320480"/>
        </p:xfrm>
        <a:graphic>
          <a:graphicData uri="http://schemas.openxmlformats.org/presentationml/2006/ole">
            <p:oleObj spid="_x0000_s25601" name="Picture" r:id="rId3" imgW="3771900" imgH="1886712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соціалізації особи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Процес соціалізації особи здійснюється упродовж усього життя людини і має кілька етапів і стадій.</a:t>
            </a:r>
            <a:endParaRPr lang="ru-RU" dirty="0" smtClean="0"/>
          </a:p>
          <a:p>
            <a:r>
              <a:rPr lang="uk-UA" dirty="0" smtClean="0"/>
              <a:t>На думку вітчизняних соціологів, процес соціалізації особи складається з двох основних етапів: </a:t>
            </a:r>
            <a:r>
              <a:rPr lang="uk-UA" i="1" dirty="0" smtClean="0"/>
              <a:t>перший</a:t>
            </a:r>
            <a:r>
              <a:rPr lang="uk-UA" dirty="0" smtClean="0"/>
              <a:t> етап — первинна соціалізація, </a:t>
            </a:r>
            <a:r>
              <a:rPr lang="uk-UA" i="1" dirty="0" smtClean="0"/>
              <a:t>другий</a:t>
            </a:r>
            <a:r>
              <a:rPr lang="uk-UA" dirty="0" smtClean="0"/>
              <a:t> — вторинна соціалізація. На етапі первинної соціалізації дитина засвоює соціальні норми, знання, цінності, поступово входить у певну культуру. На етапі вторинної соціалізації доросла людина засвоює соціальні ролі та виконує їх у своїй життєдіяльності. Водночас доросла людина поповнює і поглиблює знання, засвоює нові соціально-політичні й моральні норми, поширює соціальний досвід, удосконалює виконання своїх ролей.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Три етапи соціалізації особи</a:t>
            </a:r>
            <a:endParaRPr lang="ru-RU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179512" y="2132856"/>
          <a:ext cx="8672381" cy="3744416"/>
        </p:xfrm>
        <a:graphic>
          <a:graphicData uri="http://schemas.openxmlformats.org/presentationml/2006/ole">
            <p:oleObj spid="_x0000_s27649" name="Picture" r:id="rId3" imgW="4114800" imgH="1571244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Моделі соціалізації особи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Соціологи, політологи і психологи, аналізуючи процес соціалізації особи на всіх стадіях, виділяють дві моделі: 1) модель підкорення і 2) модель інтересу. Модель підкорення характеризується досить високим ступенем регламентації, постійною взаємодією механізму вибору, механізму пропозицій та рекомендацій і механізму контролю. Отже, якраз у межах дії моделі підкорення суспільство за допомогою соціальних інститутів, цінностей і норм відбирає і готує на ту або іншу роль людей, які мають певні здібності, рівень підготовки, біопсихічні якості, що відповідають соціальним вимогам. Модель інтересу характеризується передусім самоорганізацією особи, </a:t>
            </a:r>
            <a:r>
              <a:rPr lang="uk-UA" dirty="0" err="1" smtClean="0"/>
              <a:t>самоорієнтацією</a:t>
            </a:r>
            <a:r>
              <a:rPr lang="uk-UA" dirty="0" smtClean="0"/>
              <a:t> на власні та </a:t>
            </a:r>
            <a:r>
              <a:rPr lang="uk-UA" dirty="0" err="1" smtClean="0"/>
              <a:t>сус-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err="1" smtClean="0"/>
              <a:t>пільні</a:t>
            </a:r>
            <a:r>
              <a:rPr lang="uk-UA" dirty="0" smtClean="0"/>
              <a:t> інтереси, </a:t>
            </a:r>
            <a:r>
              <a:rPr lang="uk-UA" dirty="0" err="1" smtClean="0"/>
              <a:t>самоідентифікацією</a:t>
            </a:r>
            <a:r>
              <a:rPr lang="uk-UA" dirty="0" smtClean="0"/>
              <a:t>, почуттям сорому, вини, недостатності знань і досвіду. Важливо зрозуміти, що модель підкорення і модель інтересу в процесі соціалізації реалізується у нерозривному взаємозв’язку, основна ж особливість полягає в тому, що залежно від самого індивіда і соціальних умов соціалізація кожної особи здійснюється переважно за якоюсь однією моделлю. Зауважимо, що існує загальний механізм соціалізації особи, він, безумовно, використовується і в моделі підкорення і в моделі інтересу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Схема: Механізм соціалізації особи</a:t>
            </a:r>
            <a:endParaRPr lang="ru-RU" sz="4000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467544" y="2492896"/>
          <a:ext cx="8299589" cy="2880320"/>
        </p:xfrm>
        <a:graphic>
          <a:graphicData uri="http://schemas.openxmlformats.org/presentationml/2006/ole">
            <p:oleObj spid="_x0000_s29697" name="Picture" r:id="rId3" imgW="3704844" imgH="1286256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Форми процесу соціалізації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Соціалізація особи із своїм механізмом має дві форми: 1) соціальну адаптацію і 2) інтеріоризацію </a:t>
            </a:r>
            <a:endParaRPr lang="ru-RU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1259632" y="3140968"/>
          <a:ext cx="7042684" cy="2664296"/>
        </p:xfrm>
        <a:graphic>
          <a:graphicData uri="http://schemas.openxmlformats.org/presentationml/2006/ole">
            <p:oleObj spid="_x0000_s31745" name="Picture" r:id="rId3" imgW="3601212" imgH="1362456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7200" dirty="0" smtClean="0"/>
              <a:t>План: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ОСОБИСТІСТЬ </a:t>
            </a:r>
            <a:r>
              <a:rPr lang="uk-UA" b="1" dirty="0" smtClean="0"/>
              <a:t>У СИСТЕМІ СОЦІАЛЬНИХ </a:t>
            </a:r>
            <a:br>
              <a:rPr lang="uk-UA" b="1" dirty="0" smtClean="0"/>
            </a:br>
            <a:r>
              <a:rPr lang="uk-UA" b="1" dirty="0" smtClean="0"/>
              <a:t>ЗВ’ЯЗКІВ, ЇЇ СТАТУС І СОЦІАЛЬНІ РОЛІ. </a:t>
            </a:r>
            <a:endParaRPr lang="uk-UA" b="1" dirty="0" smtClean="0"/>
          </a:p>
          <a:p>
            <a:r>
              <a:rPr lang="uk-UA" b="1" dirty="0" smtClean="0"/>
              <a:t>ЗМІСТ СОЦІОЛОГІЇ ОСОБИ. </a:t>
            </a:r>
            <a:endParaRPr lang="uk-UA" b="1" dirty="0" smtClean="0"/>
          </a:p>
          <a:p>
            <a:r>
              <a:rPr lang="uk-UA" b="1" dirty="0" smtClean="0"/>
              <a:t>ТЕОРІЯ І ПРАКТИКА СОЦІАЛІЗАЦІЇ </a:t>
            </a:r>
            <a:r>
              <a:rPr lang="uk-UA" b="1" dirty="0" smtClean="0"/>
              <a:t>ОСОБИ.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/>
          </a:bodyPr>
          <a:lstStyle/>
          <a:p>
            <a:r>
              <a:rPr lang="uk-UA" sz="1800" dirty="0" smtClean="0"/>
              <a:t>«</a:t>
            </a:r>
            <a:r>
              <a:rPr lang="uk-UA" sz="1800" dirty="0" smtClean="0"/>
              <a:t>Далеко </a:t>
            </a:r>
            <a:r>
              <a:rPr lang="uk-UA" sz="1800" dirty="0" smtClean="0"/>
              <a:t>цінніше розгорнути своє індивідуально корисне з місцевих </a:t>
            </a:r>
            <a:br>
              <a:rPr lang="uk-UA" sz="1800" dirty="0" smtClean="0"/>
            </a:br>
            <a:r>
              <a:rPr lang="uk-UA" sz="1800" dirty="0" smtClean="0"/>
              <a:t>і власних задатків і засобів, ніж укластися в готову чужу </a:t>
            </a:r>
            <a:br>
              <a:rPr lang="uk-UA" sz="1800" dirty="0" smtClean="0"/>
            </a:br>
            <a:r>
              <a:rPr lang="uk-UA" sz="1800" dirty="0" smtClean="0"/>
              <a:t>форму».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/>
              <a:t>У процесі соціалізації і активної діяльності особи формується найважливіша її характеристика — самосвідомість, яка несе в собі відбиток реальних, ідеальних і фантастичних образів та уявлень. Стадії формування самосвідомості визначаються реальними стадіями розвитку людини (дитинство, юність, зрілість). Перехід людини від однієї стадії до іншої є дуже складним, він зазвичай супроводжується руйнуванням попередніх форм </a:t>
            </a:r>
            <a:r>
              <a:rPr lang="uk-UA" dirty="0" err="1" smtClean="0"/>
              <a:t>саморозуміння</a:t>
            </a:r>
            <a:r>
              <a:rPr lang="uk-UA" dirty="0" smtClean="0"/>
              <a:t>, виникненням, формуванням якісно нових уявлень індивіда про себе, про своє місце, роль і відповідальність у суспільстві, в соціальній групі, у реальних умовах життєдіяльності, що впливають на утвердження або зміну самооцінки, самосвідомості, соціального статусу та норм поведінки особи. Самосвідомість є важливим елементом </a:t>
            </a:r>
            <a:r>
              <a:rPr lang="uk-UA" dirty="0" err="1" smtClean="0"/>
              <a:t>само-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регуляції особи, тобто вибору і дотримання доцільних норм життєдіяльності у даному конкретному соціальному середовищі, в своїй країні та у світі. М. С. Грушевський у праці «На порозі нової України. Гадки і мрії», звертаючи увагу на необхідність формування національної свідомості, писав: «</a:t>
            </a:r>
            <a:r>
              <a:rPr lang="uk-UA" dirty="0" smtClean="0"/>
              <a:t>Далеко </a:t>
            </a:r>
            <a:r>
              <a:rPr lang="uk-UA" dirty="0" smtClean="0"/>
              <a:t>цінніше розгорнути своє індивідуально корисне з місцевих </a:t>
            </a:r>
            <a:r>
              <a:rPr lang="uk-UA" dirty="0" smtClean="0"/>
              <a:t>і </a:t>
            </a:r>
            <a:r>
              <a:rPr lang="uk-UA" dirty="0" smtClean="0"/>
              <a:t>власних задатків і засобів, ніж укластися в готову чужу </a:t>
            </a:r>
            <a:r>
              <a:rPr lang="uk-UA" dirty="0" smtClean="0"/>
              <a:t>форму</a:t>
            </a:r>
            <a:r>
              <a:rPr lang="uk-UA" dirty="0" smtClean="0"/>
              <a:t>».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  </a:t>
            </a:r>
            <a:r>
              <a:rPr lang="ru-RU" i="1" dirty="0" err="1" smtClean="0"/>
              <a:t>Грушевський</a:t>
            </a:r>
            <a:r>
              <a:rPr lang="ru-RU" i="1" dirty="0" smtClean="0"/>
              <a:t> </a:t>
            </a:r>
            <a:r>
              <a:rPr lang="ru-RU" i="1" dirty="0" smtClean="0"/>
              <a:t>М. С.</a:t>
            </a:r>
            <a:r>
              <a:rPr lang="ru-RU" dirty="0" smtClean="0"/>
              <a:t> На </a:t>
            </a:r>
            <a:r>
              <a:rPr lang="ru-RU" dirty="0" err="1" smtClean="0"/>
              <a:t>порозі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: Гадки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мрії</a:t>
            </a:r>
            <a:r>
              <a:rPr lang="ru-RU" dirty="0" smtClean="0"/>
              <a:t>. — К., 1992. — С. 153.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>ОСОБИСТІСТЬ У СИСТЕМІ СОЦІАЛЬНИХ </a:t>
            </a:r>
            <a:br>
              <a:rPr lang="uk-UA" sz="3600" b="1" dirty="0" smtClean="0"/>
            </a:br>
            <a:r>
              <a:rPr lang="uk-UA" sz="3600" b="1" dirty="0" smtClean="0"/>
              <a:t>ЗВ’ЯЗКІВ, ЇЇ СТАТУС І СОЦІАЛЬНІ РОЛІ. 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>
            <a:normAutofit fontScale="70000" lnSpcReduction="20000"/>
          </a:bodyPr>
          <a:lstStyle/>
          <a:p>
            <a:r>
              <a:rPr lang="uk-UA" b="1" i="1" dirty="0" smtClean="0"/>
              <a:t>Людина</a:t>
            </a:r>
            <a:r>
              <a:rPr lang="uk-UA" b="1" dirty="0" smtClean="0"/>
              <a:t> </a:t>
            </a:r>
            <a:r>
              <a:rPr lang="uk-UA" dirty="0" smtClean="0"/>
              <a:t>— це істота біологічна і соціальна, яка перебуває на найвищому щаблі в ієрархії живих організмів на Землі, є суб’єктом суспільно-історичної діяльності і культури. Головна ж характеристика людини — її свідома, цілеспрямована діяльність.</a:t>
            </a:r>
            <a:endParaRPr lang="ru-RU" dirty="0" smtClean="0"/>
          </a:p>
          <a:p>
            <a:r>
              <a:rPr lang="uk-UA" b="1" i="1" dirty="0" smtClean="0"/>
              <a:t>Індивід</a:t>
            </a:r>
            <a:r>
              <a:rPr lang="uk-UA" b="1" dirty="0" smtClean="0"/>
              <a:t> </a:t>
            </a:r>
            <a:r>
              <a:rPr lang="uk-UA" dirty="0" smtClean="0"/>
              <a:t>(від лат. </a:t>
            </a:r>
            <a:r>
              <a:rPr lang="uk-UA" i="1" dirty="0" err="1" smtClean="0"/>
              <a:t>іndividuum</a:t>
            </a:r>
            <a:r>
              <a:rPr lang="uk-UA" dirty="0" smtClean="0"/>
              <a:t> — неподільний) — це людина як окремий представник тієї або іншої соціальної спільності (на про­тивагу колективу сім’ї, бригади, соціальної групи).</a:t>
            </a:r>
            <a:endParaRPr lang="ru-RU" dirty="0" smtClean="0"/>
          </a:p>
          <a:p>
            <a:r>
              <a:rPr lang="uk-UA" dirty="0" smtClean="0"/>
              <a:t>Терміном </a:t>
            </a:r>
            <a:r>
              <a:rPr lang="uk-UA" i="1" dirty="0" smtClean="0"/>
              <a:t>індивідуальність</a:t>
            </a:r>
            <a:r>
              <a:rPr lang="uk-UA" dirty="0" smtClean="0"/>
              <a:t> позначається те особливе, специфічне, неповторне, що відрізняє індивіда як конкретну людину від інших (подібних).</a:t>
            </a:r>
            <a:endParaRPr lang="ru-RU" dirty="0" smtClean="0"/>
          </a:p>
          <a:p>
            <a:r>
              <a:rPr lang="uk-UA" b="1" i="1" dirty="0" smtClean="0"/>
              <a:t>Особистість (особа)</a:t>
            </a:r>
            <a:r>
              <a:rPr lang="uk-UA" dirty="0" smtClean="0"/>
              <a:t> — це людина, яка, будучи втіленням конкретно-історичних суспільних відносин, впливає на них у міру своїх сил і здібностей та залежно від становища, що його вона займає в суспільстві. Іншими словами, особа показує, як у кожній людині індивідуально відображаються її соціально значущі риси та виявляється її суть як сукупність усіх існуючих у суспільстві соціальних відносин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Схема: Різниця між поняттями людина , індивід , особистість</a:t>
            </a:r>
            <a:endParaRPr lang="ru-RU" sz="3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043608" y="2091237"/>
          <a:ext cx="7300827" cy="4002059"/>
        </p:xfrm>
        <a:graphic>
          <a:graphicData uri="http://schemas.openxmlformats.org/presentationml/2006/ole">
            <p:oleObj spid="_x0000_s1025" name="Picture" r:id="rId3" imgW="4152900" imgH="2276856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Соціальний статус особистості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Особа (особистість) є продуктом і творцем конкретно-історич­них суспільних відносин. </a:t>
            </a:r>
            <a:r>
              <a:rPr lang="uk-UA" i="1" dirty="0" smtClean="0"/>
              <a:t>Кожна особистість</a:t>
            </a:r>
            <a:r>
              <a:rPr lang="uk-UA" dirty="0" smtClean="0"/>
              <a:t> — це не просто людина, а індивідуальність, що має свої характеристики і певний соціальний статус, котрий визначається конкретними соціальними діями, що їх здійснює певна людина (особа) в конкретних видах взаємодії і тих умовах і правах, які надаються суспільством для реалізації соціальної діяльності.</a:t>
            </a:r>
            <a:endParaRPr lang="ru-RU" dirty="0" smtClean="0"/>
          </a:p>
          <a:p>
            <a:r>
              <a:rPr lang="uk-UA" i="1" dirty="0" smtClean="0"/>
              <a:t>Соціальний статус</a:t>
            </a:r>
            <a:r>
              <a:rPr lang="uk-UA" dirty="0" smtClean="0"/>
              <a:t> — це певне місце і роль особи в соціальній ієрархії, зумовлені її походженням, рівнем освіти, професією, здібностями, віком, статтю, сімейним станом тощо. Особистість має соціальний статус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Схема: Структура особистості</a:t>
            </a:r>
            <a:endParaRPr lang="ru-RU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539552" y="1988840"/>
          <a:ext cx="8101412" cy="4371862"/>
        </p:xfrm>
        <a:graphic>
          <a:graphicData uri="http://schemas.openxmlformats.org/presentationml/2006/ole">
            <p:oleObj spid="_x0000_s17409" name="Picture" r:id="rId3" imgW="3724656" imgH="2010156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На чому </a:t>
            </a:r>
            <a:r>
              <a:rPr lang="uk-UA" dirty="0" err="1" smtClean="0"/>
              <a:t>грунтується</a:t>
            </a:r>
            <a:r>
              <a:rPr lang="uk-UA" dirty="0" smtClean="0"/>
              <a:t> особистість?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Аналіз показує, що соціальний і особистий статус особи ґрунтований, безумовно, на природних основах і показниках, без яких не існує жодна людина, але кожна людина своєю свідомою, творчою діяльністю досягає, утверджує, підносить і удосконалює свій соціальний і особистий статус. Отже, головна характеристика особи — її діяльність (взаємодія), основним генератором якої є мотиви. </a:t>
            </a:r>
            <a:r>
              <a:rPr lang="uk-UA" i="1" dirty="0" smtClean="0"/>
              <a:t>Мотиви</a:t>
            </a:r>
            <a:r>
              <a:rPr lang="uk-UA" b="1" dirty="0" smtClean="0"/>
              <a:t> </a:t>
            </a:r>
            <a:r>
              <a:rPr lang="uk-UA" dirty="0" smtClean="0"/>
              <a:t>— це конкретна внутрішня спонука до дії, яка безпосередньо ситуаційно визначає поведінку людей. Мотиви є відображенням у свідомості людей їхніх об’єктивних і суб’єктив­них потреб та інтересів у досягненні благ, здійсненні бажань, забезпеченні умов діяльності.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Схема: Ієрархія потреб людини </a:t>
            </a:r>
            <a:endParaRPr lang="ru-RU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1187624" y="1844824"/>
          <a:ext cx="6696744" cy="4591050"/>
        </p:xfrm>
        <a:graphic>
          <a:graphicData uri="http://schemas.openxmlformats.org/presentationml/2006/ole">
            <p:oleObj spid="_x0000_s19457" name="Picture" r:id="rId3" imgW="4047744" imgH="4591812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Вчення В.А. </a:t>
            </a:r>
            <a:r>
              <a:rPr lang="uk-UA" dirty="0" err="1" smtClean="0"/>
              <a:t>Ядова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Відомий соціолог В. А. </a:t>
            </a:r>
            <a:r>
              <a:rPr lang="uk-UA" dirty="0" err="1" smtClean="0"/>
              <a:t>Ядов</a:t>
            </a:r>
            <a:r>
              <a:rPr lang="uk-UA" dirty="0" smtClean="0"/>
              <a:t>, указуючи на те, що </a:t>
            </a:r>
            <a:r>
              <a:rPr lang="uk-UA" i="1" dirty="0" smtClean="0"/>
              <a:t>соціальний тип особистості</a:t>
            </a:r>
            <a:r>
              <a:rPr lang="uk-UA" dirty="0" smtClean="0"/>
              <a:t> — це продукт історико-культурних і соціально-економічних умов життя людей, робить висновок про існування трьох основних соціальних типів особистості: базисний, модальний і маргінальний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977</Words>
  <Application>Microsoft Office PowerPoint</Application>
  <PresentationFormat>Экран (4:3)</PresentationFormat>
  <Paragraphs>42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Поток</vt:lpstr>
      <vt:lpstr>Microsoft Word Picture</vt:lpstr>
      <vt:lpstr>Соціологічна структура особистості</vt:lpstr>
      <vt:lpstr>План:</vt:lpstr>
      <vt:lpstr>ОСОБИСТІСТЬ У СИСТЕМІ СОЦІАЛЬНИХ  ЗВ’ЯЗКІВ, ЇЇ СТАТУС І СОЦІАЛЬНІ РОЛІ.  </vt:lpstr>
      <vt:lpstr>Схема: Різниця між поняттями людина , індивід , особистість</vt:lpstr>
      <vt:lpstr>Соціальний статус особистості</vt:lpstr>
      <vt:lpstr>Схема: Структура особистості</vt:lpstr>
      <vt:lpstr>На чому грунтується особистість?</vt:lpstr>
      <vt:lpstr>Схема: Ієрархія потреб людини </vt:lpstr>
      <vt:lpstr>Вчення В.А. Ядова</vt:lpstr>
      <vt:lpstr>Схема: Соціальний тип особистості</vt:lpstr>
      <vt:lpstr>ТЕОРІЯ І ПРАКТИКА СОЦІАЛІЗАЦІЇ ОСОБИ </vt:lpstr>
      <vt:lpstr>Схема: Соціалізація особи</vt:lpstr>
      <vt:lpstr>Соціалізація особи</vt:lpstr>
      <vt:lpstr>Схема: Основні чинники соціалізація особи</vt:lpstr>
      <vt:lpstr>Етапи соціалізації особи</vt:lpstr>
      <vt:lpstr>Три етапи соціалізації особи</vt:lpstr>
      <vt:lpstr>Моделі соціалізації особи</vt:lpstr>
      <vt:lpstr>Схема: Механізм соціалізації особи</vt:lpstr>
      <vt:lpstr>Форми процесу соціалізації</vt:lpstr>
      <vt:lpstr>«Далеко цінніше розгорнути своє індивідуально корисне з місцевих  і власних задатків і засобів, ніж укластися в готову чужу  форму».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Соціологічна структура особистості</dc:title>
  <dc:creator>Зефирка</dc:creator>
  <cp:lastModifiedBy>Зефирка</cp:lastModifiedBy>
  <cp:revision>4</cp:revision>
  <dcterms:created xsi:type="dcterms:W3CDTF">2015-02-22T17:05:42Z</dcterms:created>
  <dcterms:modified xsi:type="dcterms:W3CDTF">2015-02-22T17:37:52Z</dcterms:modified>
</cp:coreProperties>
</file>