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y="6858000" cx="9144000"/>
  <p:notesSz cx="6858000" cy="9144000"/>
  <p:embeddedFontLst>
    <p:embeddedFont>
      <p:font typeface="Arial Black"/>
      <p:regular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7" roundtripDataSignature="AMtx7mivC5uJEVOLe1necGzUFM8TKkXSl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ArialBlack-regular.fntdata"/><Relationship Id="rId25" Type="http://schemas.openxmlformats.org/officeDocument/2006/relationships/slide" Target="slides/slide20.xml"/><Relationship Id="rId27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p1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1" name="Google Shape;251;p1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8" name="Google Shape;268;p2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одзаголовок" showMasterSp="0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2"/>
          <p:cNvSpPr/>
          <p:nvPr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14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© К.Ю. Поляков, Е.А. Ерёмин, 2014 	http://kpolyakov.spb.ru</a:t>
            </a:r>
            <a:endParaRPr b="0" i="1" sz="1400" u="none" cap="none" strike="noStrike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22"/>
          <p:cNvSpPr txBox="1"/>
          <p:nvPr>
            <p:ph type="ctrTitle"/>
          </p:nvPr>
        </p:nvSpPr>
        <p:spPr>
          <a:xfrm>
            <a:off x="300251" y="1760561"/>
            <a:ext cx="8652679" cy="148760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sz="7200">
                <a:solidFill>
                  <a:srgbClr val="333399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2"/>
          <p:cNvSpPr txBox="1"/>
          <p:nvPr>
            <p:ph idx="1" type="subTitle"/>
          </p:nvPr>
        </p:nvSpPr>
        <p:spPr>
          <a:xfrm>
            <a:off x="948520" y="4626591"/>
            <a:ext cx="7608626" cy="13806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b="1" sz="4000"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/>
        </p:txBody>
      </p:sp>
      <p:sp>
        <p:nvSpPr>
          <p:cNvPr id="19" name="Google Shape;19;p22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2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2"/>
          <p:cNvSpPr txBox="1"/>
          <p:nvPr>
            <p:ph idx="12" type="sldNum"/>
          </p:nvPr>
        </p:nvSpPr>
        <p:spPr>
          <a:xfrm>
            <a:off x="7004050" y="-20638"/>
            <a:ext cx="2133600" cy="476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showMasterSp="0">
  <p:cSld name="Пустой слайд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3"/>
          <p:cNvSpPr/>
          <p:nvPr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14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Алгоритмизация и программирование. Язык Python, 11 класс</a:t>
            </a:r>
            <a:endParaRPr b="0" i="1" sz="1400" u="none" cap="none" strike="noStrike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23"/>
          <p:cNvSpPr/>
          <p:nvPr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14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© К.Ю. Поляков, Е.А. Ерёмин, 2014 	http://kpolyakov.spb.ru</a:t>
            </a:r>
            <a:endParaRPr b="0" i="1" sz="1400" u="none" cap="none" strike="noStrike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5" name="Google Shape;25;p23"/>
          <p:cNvCxnSpPr/>
          <p:nvPr/>
        </p:nvCxnSpPr>
        <p:spPr>
          <a:xfrm>
            <a:off x="376238" y="795338"/>
            <a:ext cx="8464550" cy="0"/>
          </a:xfrm>
          <a:prstGeom prst="straightConnector1">
            <a:avLst/>
          </a:prstGeom>
          <a:noFill/>
          <a:ln cap="flat" cmpd="sng" w="38100">
            <a:solidFill>
              <a:srgbClr val="00008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6" name="Google Shape;26;p23"/>
          <p:cNvSpPr txBox="1"/>
          <p:nvPr>
            <p:ph type="title"/>
          </p:nvPr>
        </p:nvSpPr>
        <p:spPr>
          <a:xfrm>
            <a:off x="310718" y="301272"/>
            <a:ext cx="8376082" cy="4710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3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23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23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3"/>
          <p:cNvSpPr txBox="1"/>
          <p:nvPr>
            <p:ph idx="12" type="sldNum"/>
          </p:nvPr>
        </p:nvSpPr>
        <p:spPr>
          <a:xfrm>
            <a:off x="7004050" y="-20638"/>
            <a:ext cx="2133600" cy="476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showMasterSp="0">
  <p:cSld name="Титульный слайд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24"/>
          <p:cNvSpPr/>
          <p:nvPr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4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© К.Ю. Поляков, Е.А. Ерёмин, 2014 	http://kpolyakov.spb.ru</a:t>
            </a:r>
            <a:endParaRPr i="1" sz="140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32;p24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24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/>
        </p:txBody>
      </p:sp>
      <p:sp>
        <p:nvSpPr>
          <p:cNvPr id="34" name="Google Shape;34;p24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4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24"/>
          <p:cNvSpPr txBox="1"/>
          <p:nvPr>
            <p:ph idx="12" type="sldNum"/>
          </p:nvPr>
        </p:nvSpPr>
        <p:spPr>
          <a:xfrm>
            <a:off x="7004050" y="-20638"/>
            <a:ext cx="2133600" cy="476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2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21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21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21"/>
          <p:cNvSpPr txBox="1"/>
          <p:nvPr>
            <p:ph idx="12" type="sldNum"/>
          </p:nvPr>
        </p:nvSpPr>
        <p:spPr>
          <a:xfrm>
            <a:off x="6865938" y="15557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"/>
          <p:cNvSpPr txBox="1"/>
          <p:nvPr>
            <p:ph type="ctrTitle"/>
          </p:nvPr>
        </p:nvSpPr>
        <p:spPr>
          <a:xfrm>
            <a:off x="300038" y="1760538"/>
            <a:ext cx="8653462" cy="14874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>
                <a:solidFill>
                  <a:schemeClr val="accent2"/>
                </a:solidFill>
              </a:rPr>
              <a:t>Програмування мовою Python</a:t>
            </a:r>
            <a:endParaRPr sz="6000">
              <a:solidFill>
                <a:srgbClr val="CECEEF"/>
              </a:solidFill>
            </a:endParaRPr>
          </a:p>
        </p:txBody>
      </p:sp>
      <p:sp>
        <p:nvSpPr>
          <p:cNvPr id="42" name="Google Shape;42;p1"/>
          <p:cNvSpPr txBox="1"/>
          <p:nvPr>
            <p:ph idx="1" type="subTitle"/>
          </p:nvPr>
        </p:nvSpPr>
        <p:spPr>
          <a:xfrm>
            <a:off x="1362075" y="4387850"/>
            <a:ext cx="6419850" cy="1381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257300" lvl="0" marL="125730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>
                <a:solidFill>
                  <a:srgbClr val="000000"/>
                </a:solidFill>
              </a:rPr>
              <a:t>Кортежі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43" name="Google Shape;43;p1"/>
          <p:cNvSpPr txBox="1"/>
          <p:nvPr>
            <p:ph idx="12" type="sldNum"/>
          </p:nvPr>
        </p:nvSpPr>
        <p:spPr>
          <a:xfrm>
            <a:off x="7004050" y="-20638"/>
            <a:ext cx="2133600" cy="476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1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0"/>
          <p:cNvSpPr txBox="1"/>
          <p:nvPr>
            <p:ph type="title"/>
          </p:nvPr>
        </p:nvSpPr>
        <p:spPr>
          <a:xfrm>
            <a:off x="311150" y="301625"/>
            <a:ext cx="8375650" cy="4714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Що таке словник?</a:t>
            </a:r>
            <a:endParaRPr/>
          </a:p>
        </p:txBody>
      </p:sp>
      <p:sp>
        <p:nvSpPr>
          <p:cNvPr id="119" name="Google Shape;119;p10"/>
          <p:cNvSpPr txBox="1"/>
          <p:nvPr>
            <p:ph idx="12" type="sldNum"/>
          </p:nvPr>
        </p:nvSpPr>
        <p:spPr>
          <a:xfrm>
            <a:off x="7004050" y="-20638"/>
            <a:ext cx="2133600" cy="476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1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10"/>
          <p:cNvSpPr/>
          <p:nvPr/>
        </p:nvSpPr>
        <p:spPr>
          <a:xfrm>
            <a:off x="346868" y="959978"/>
            <a:ext cx="8428037" cy="830263"/>
          </a:xfrm>
          <a:prstGeom prst="rect">
            <a:avLst/>
          </a:prstGeom>
          <a:solidFill>
            <a:srgbClr val="E6E6FF"/>
          </a:solidFill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61950" lvl="0" marL="36195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rPr>
              <a:t>Словник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це невпорядкований набір елементів, в якому доступ до елементу виконується по ключу.</a:t>
            </a:r>
            <a:endParaRPr/>
          </a:p>
        </p:txBody>
      </p:sp>
      <p:sp>
        <p:nvSpPr>
          <p:cNvPr id="121" name="Google Shape;121;p10"/>
          <p:cNvSpPr/>
          <p:nvPr/>
        </p:nvSpPr>
        <p:spPr>
          <a:xfrm>
            <a:off x="536575" y="2034459"/>
            <a:ext cx="5251450" cy="523875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b="1" i="0" lang="en-US" sz="28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en-US" sz="2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 D[</a:t>
            </a:r>
            <a:r>
              <a:rPr b="1" i="0" lang="en-US" sz="2800" u="none" cap="none" strike="noStrike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"бегемот"</a:t>
            </a:r>
            <a:r>
              <a:rPr b="1" i="0" lang="en-US" sz="2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] )</a:t>
            </a:r>
            <a:endParaRPr/>
          </a:p>
        </p:txBody>
      </p:sp>
      <p:sp>
        <p:nvSpPr>
          <p:cNvPr id="122" name="Google Shape;122;p10"/>
          <p:cNvSpPr/>
          <p:nvPr/>
        </p:nvSpPr>
        <p:spPr>
          <a:xfrm>
            <a:off x="5584825" y="2043984"/>
            <a:ext cx="3225800" cy="800100"/>
          </a:xfrm>
          <a:prstGeom prst="wedgeRoundRectCallout">
            <a:avLst>
              <a:gd fmla="val -58957" name="adj1"/>
              <a:gd fmla="val -12836" name="adj2"/>
              <a:gd fmla="val 16667" name="adj3"/>
            </a:avLst>
          </a:prstGeom>
          <a:solidFill>
            <a:srgbClr val="E6E6FF"/>
          </a:solidFill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пошук не по індексу, а по слову (</a:t>
            </a:r>
            <a:r>
              <a:rPr b="0" i="1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ключу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b="1" i="0" sz="24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23" name="Google Shape;123;p10"/>
          <p:cNvSpPr/>
          <p:nvPr/>
        </p:nvSpPr>
        <p:spPr>
          <a:xfrm>
            <a:off x="708025" y="2607547"/>
            <a:ext cx="3619500" cy="7386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ключ → значення </a:t>
            </a:r>
            <a:endParaRPr b="1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4" name="Google Shape;124;p10"/>
          <p:cNvCxnSpPr/>
          <p:nvPr/>
        </p:nvCxnSpPr>
        <p:spPr>
          <a:xfrm>
            <a:off x="311150" y="781050"/>
            <a:ext cx="8499475" cy="0"/>
          </a:xfrm>
          <a:prstGeom prst="straightConnector1">
            <a:avLst/>
          </a:prstGeom>
          <a:noFill/>
          <a:ln cap="flat" cmpd="sng" w="38100">
            <a:solidFill>
              <a:srgbClr val="002060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1"/>
          <p:cNvSpPr txBox="1"/>
          <p:nvPr>
            <p:ph type="title"/>
          </p:nvPr>
        </p:nvSpPr>
        <p:spPr>
          <a:xfrm>
            <a:off x="311150" y="301625"/>
            <a:ext cx="8375650" cy="4714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Робота зі словниками в Python</a:t>
            </a:r>
            <a:endParaRPr/>
          </a:p>
        </p:txBody>
      </p:sp>
      <p:sp>
        <p:nvSpPr>
          <p:cNvPr id="130" name="Google Shape;130;p11"/>
          <p:cNvSpPr txBox="1"/>
          <p:nvPr>
            <p:ph idx="12" type="sldNum"/>
          </p:nvPr>
        </p:nvSpPr>
        <p:spPr>
          <a:xfrm>
            <a:off x="7004050" y="-20638"/>
            <a:ext cx="2133600" cy="476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1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11"/>
          <p:cNvSpPr/>
          <p:nvPr/>
        </p:nvSpPr>
        <p:spPr>
          <a:xfrm>
            <a:off x="704850" y="1352765"/>
            <a:ext cx="7019925" cy="830997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{}	</a:t>
            </a:r>
            <a:r>
              <a:rPr b="1" i="0" lang="en-US" sz="24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# порожній словник</a:t>
            </a:r>
            <a:endParaRPr b="1" i="0" sz="2400" u="none" cap="none" strike="noStrike">
              <a:solidFill>
                <a:srgbClr val="008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 = </a:t>
            </a:r>
            <a:r>
              <a:rPr b="1" i="0" lang="en-US" sz="2400" u="none" cap="none" strike="noStrik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dict</a:t>
            </a: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() </a:t>
            </a:r>
            <a:r>
              <a:rPr b="1" i="0" lang="en-US" sz="24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# порожній словник</a:t>
            </a:r>
            <a:endParaRPr b="1" i="0" sz="24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32" name="Google Shape;132;p11"/>
          <p:cNvSpPr/>
          <p:nvPr/>
        </p:nvSpPr>
        <p:spPr>
          <a:xfrm>
            <a:off x="374650" y="800100"/>
            <a:ext cx="194393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rPr>
              <a:t>Створення:</a:t>
            </a:r>
            <a:endParaRPr b="1" i="0" sz="1800" u="none" cap="none" strike="noStrike">
              <a:solidFill>
                <a:srgbClr val="3333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11"/>
          <p:cNvSpPr/>
          <p:nvPr/>
        </p:nvSpPr>
        <p:spPr>
          <a:xfrm>
            <a:off x="704850" y="2405892"/>
            <a:ext cx="7019925" cy="461963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 </a:t>
            </a:r>
            <a:r>
              <a:rPr b="1" i="0" lang="en-US" sz="2400" u="none" cap="none" strike="noStrike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"бегемот"</a:t>
            </a: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en-US" sz="2400" u="none" cap="none" strike="noStrike">
                <a:solidFill>
                  <a:srgbClr val="00B0F0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b="1" i="0" lang="en-US" sz="2400" u="none" cap="none" strike="noStrike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"автомобіль"</a:t>
            </a: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en-US" sz="2400" u="none" cap="none" strike="noStrike">
                <a:solidFill>
                  <a:srgbClr val="00B0F0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}</a:t>
            </a:r>
            <a:endParaRPr/>
          </a:p>
        </p:txBody>
      </p:sp>
      <p:sp>
        <p:nvSpPr>
          <p:cNvPr id="134" name="Google Shape;134;p11"/>
          <p:cNvSpPr/>
          <p:nvPr/>
        </p:nvSpPr>
        <p:spPr>
          <a:xfrm>
            <a:off x="374650" y="2929767"/>
            <a:ext cx="4681859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rPr>
              <a:t>Додавання (зміна) елемента:</a:t>
            </a:r>
            <a:endParaRPr b="1" i="0" sz="1800" u="none" cap="none" strike="noStrike">
              <a:solidFill>
                <a:srgbClr val="3333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11"/>
          <p:cNvSpPr/>
          <p:nvPr/>
        </p:nvSpPr>
        <p:spPr>
          <a:xfrm>
            <a:off x="704850" y="3409192"/>
            <a:ext cx="7019925" cy="461963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D[</a:t>
            </a:r>
            <a:r>
              <a:rPr b="1" i="0" lang="en-US" sz="2400" u="none" cap="none" strike="noStrike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"літак"</a:t>
            </a: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]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b="1" i="0" lang="en-US" sz="2400" u="none" cap="none" strike="noStrik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en-US" sz="2400" u="none" cap="none" strike="noStrike">
                <a:solidFill>
                  <a:srgbClr val="00B0F0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b="1" i="0" sz="24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36" name="Google Shape;136;p11"/>
          <p:cNvSpPr/>
          <p:nvPr/>
        </p:nvSpPr>
        <p:spPr>
          <a:xfrm>
            <a:off x="730250" y="4818892"/>
            <a:ext cx="7019925" cy="461963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D[</a:t>
            </a:r>
            <a:r>
              <a:rPr b="1" i="0" lang="en-US" sz="2400" u="none" cap="none" strike="noStrike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"літак"</a:t>
            </a: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]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+=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en-US" sz="2400" u="none" cap="none" strike="noStrike">
                <a:solidFill>
                  <a:srgbClr val="00B0F0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b="1" i="0" sz="24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grpSp>
        <p:nvGrpSpPr>
          <p:cNvPr id="137" name="Google Shape;137;p11"/>
          <p:cNvGrpSpPr/>
          <p:nvPr/>
        </p:nvGrpSpPr>
        <p:grpSpPr>
          <a:xfrm>
            <a:off x="1741488" y="4010855"/>
            <a:ext cx="4945062" cy="663575"/>
            <a:chOff x="464" y="2126"/>
            <a:chExt cx="3115" cy="418"/>
          </a:xfrm>
        </p:grpSpPr>
        <p:sp>
          <p:nvSpPr>
            <p:cNvPr id="138" name="Google Shape;138;p11"/>
            <p:cNvSpPr txBox="1"/>
            <p:nvPr/>
          </p:nvSpPr>
          <p:spPr>
            <a:xfrm>
              <a:off x="782" y="2189"/>
              <a:ext cx="2797" cy="291"/>
            </a:xfrm>
            <a:prstGeom prst="rect">
              <a:avLst/>
            </a:prstGeom>
            <a:solidFill>
              <a:srgbClr val="D1D1FF"/>
            </a:solidFill>
            <a:ln>
              <a:noFill/>
            </a:ln>
            <a:effectLst>
              <a:outerShdw blurRad="50800" rotWithShape="0" algn="tl" dir="2700000" dist="38100">
                <a:srgbClr val="000000">
                  <a:alpha val="40000"/>
                </a:srgbClr>
              </a:outerShdw>
            </a:effectLst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-177800" lvl="0" marL="17780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Створюється новий елемент!</a:t>
              </a:r>
              <a:endParaRPr/>
            </a:p>
          </p:txBody>
        </p:sp>
        <p:sp>
          <p:nvSpPr>
            <p:cNvPr id="139" name="Google Shape;139;p11"/>
            <p:cNvSpPr/>
            <p:nvPr/>
          </p:nvSpPr>
          <p:spPr>
            <a:xfrm>
              <a:off x="464" y="2126"/>
              <a:ext cx="409" cy="418"/>
            </a:xfrm>
            <a:prstGeom prst="ellipse">
              <a:avLst/>
            </a:prstGeom>
            <a:solidFill>
              <a:srgbClr val="000080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4400" u="none" cap="none" strike="noStrike">
                  <a:solidFill>
                    <a:schemeClr val="lt1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!</a:t>
              </a:r>
              <a:endParaRPr/>
            </a:p>
          </p:txBody>
        </p:sp>
      </p:grpSp>
      <p:sp>
        <p:nvSpPr>
          <p:cNvPr id="140" name="Google Shape;140;p11"/>
          <p:cNvSpPr/>
          <p:nvPr/>
        </p:nvSpPr>
        <p:spPr>
          <a:xfrm flipH="1">
            <a:off x="4635500" y="4999867"/>
            <a:ext cx="2387600" cy="889000"/>
          </a:xfrm>
          <a:prstGeom prst="wedgeRoundRectCallout">
            <a:avLst>
              <a:gd fmla="val 83968" name="adj1"/>
              <a:gd fmla="val -28818" name="adj2"/>
              <a:gd fmla="val 16667" name="adj3"/>
            </a:avLst>
          </a:prstGeom>
          <a:solidFill>
            <a:srgbClr val="E6E6FF"/>
          </a:solidFill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помилка, якщо ключа немає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41" name="Google Shape;141;p11"/>
          <p:cNvGrpSpPr/>
          <p:nvPr/>
        </p:nvGrpSpPr>
        <p:grpSpPr>
          <a:xfrm>
            <a:off x="1176338" y="5928555"/>
            <a:ext cx="6075362" cy="663575"/>
            <a:chOff x="464" y="2126"/>
            <a:chExt cx="3827" cy="418"/>
          </a:xfrm>
        </p:grpSpPr>
        <p:sp>
          <p:nvSpPr>
            <p:cNvPr id="142" name="Google Shape;142;p11"/>
            <p:cNvSpPr txBox="1"/>
            <p:nvPr/>
          </p:nvSpPr>
          <p:spPr>
            <a:xfrm>
              <a:off x="782" y="2189"/>
              <a:ext cx="3509" cy="291"/>
            </a:xfrm>
            <a:prstGeom prst="rect">
              <a:avLst/>
            </a:prstGeom>
            <a:solidFill>
              <a:srgbClr val="D1D1FF"/>
            </a:solidFill>
            <a:ln>
              <a:noFill/>
            </a:ln>
            <a:effectLst>
              <a:outerShdw blurRad="50800" rotWithShape="0" algn="tl" dir="2700000" dist="38100">
                <a:srgbClr val="000000">
                  <a:alpha val="40000"/>
                </a:srgbClr>
              </a:outerShdw>
            </a:effectLst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-177800" lvl="0" marL="17780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 Потрібно перевірити, чи є елемент!</a:t>
              </a:r>
              <a:endParaRPr/>
            </a:p>
          </p:txBody>
        </p:sp>
        <p:sp>
          <p:nvSpPr>
            <p:cNvPr id="143" name="Google Shape;143;p11"/>
            <p:cNvSpPr/>
            <p:nvPr/>
          </p:nvSpPr>
          <p:spPr>
            <a:xfrm>
              <a:off x="464" y="2126"/>
              <a:ext cx="409" cy="418"/>
            </a:xfrm>
            <a:prstGeom prst="ellipse">
              <a:avLst/>
            </a:prstGeom>
            <a:solidFill>
              <a:srgbClr val="000080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4400" u="none" cap="none" strike="noStrike">
                  <a:solidFill>
                    <a:schemeClr val="lt1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!</a:t>
              </a:r>
              <a:endParaRPr/>
            </a:p>
          </p:txBody>
        </p:sp>
      </p:grpSp>
      <p:cxnSp>
        <p:nvCxnSpPr>
          <p:cNvPr id="144" name="Google Shape;144;p11"/>
          <p:cNvCxnSpPr/>
          <p:nvPr/>
        </p:nvCxnSpPr>
        <p:spPr>
          <a:xfrm>
            <a:off x="311150" y="781050"/>
            <a:ext cx="8499475" cy="0"/>
          </a:xfrm>
          <a:prstGeom prst="straightConnector1">
            <a:avLst/>
          </a:prstGeom>
          <a:noFill/>
          <a:ln cap="flat" cmpd="sng" w="38100">
            <a:solidFill>
              <a:srgbClr val="002060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2"/>
          <p:cNvSpPr txBox="1"/>
          <p:nvPr>
            <p:ph type="title"/>
          </p:nvPr>
        </p:nvSpPr>
        <p:spPr>
          <a:xfrm>
            <a:off x="311150" y="301625"/>
            <a:ext cx="8375650" cy="4714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Робота зі словниками в Python</a:t>
            </a:r>
            <a:endParaRPr/>
          </a:p>
        </p:txBody>
      </p:sp>
      <p:sp>
        <p:nvSpPr>
          <p:cNvPr id="150" name="Google Shape;150;p12"/>
          <p:cNvSpPr txBox="1"/>
          <p:nvPr>
            <p:ph idx="12" type="sldNum"/>
          </p:nvPr>
        </p:nvSpPr>
        <p:spPr>
          <a:xfrm>
            <a:off x="7004050" y="-20638"/>
            <a:ext cx="2133600" cy="476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1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12"/>
          <p:cNvSpPr/>
          <p:nvPr/>
        </p:nvSpPr>
        <p:spPr>
          <a:xfrm>
            <a:off x="374650" y="825500"/>
            <a:ext cx="3335337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rPr>
              <a:t>Зміна з перевіркою:</a:t>
            </a:r>
            <a:endParaRPr b="1" i="0" sz="1800" u="none" cap="none" strike="noStrike">
              <a:solidFill>
                <a:srgbClr val="3333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12"/>
          <p:cNvSpPr/>
          <p:nvPr/>
        </p:nvSpPr>
        <p:spPr>
          <a:xfrm>
            <a:off x="704850" y="1393825"/>
            <a:ext cx="7019925" cy="1570038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0000CC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i="0" lang="en-US" sz="2400" u="none" cap="none" strike="noStrike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"літак"</a:t>
            </a: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i="0" lang="en-US" sz="2400" u="none" cap="none" strike="noStrike">
                <a:solidFill>
                  <a:srgbClr val="0000CC"/>
                </a:solidFill>
                <a:latin typeface="Courier New"/>
                <a:ea typeface="Courier New"/>
                <a:cs typeface="Courier New"/>
                <a:sym typeface="Courier New"/>
              </a:rPr>
              <a:t>in</a:t>
            </a: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D:</a:t>
            </a:r>
            <a:endParaRPr b="1" i="0" sz="24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D[</a:t>
            </a:r>
            <a:r>
              <a:rPr b="1" i="0" lang="en-US" sz="2400" u="none" cap="none" strike="noStrike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"літак"</a:t>
            </a: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]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+=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en-US" sz="2400" u="none" cap="none" strike="noStrike">
                <a:solidFill>
                  <a:srgbClr val="00B0F0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b="1" i="0" sz="24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0000CC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:  </a:t>
            </a:r>
            <a:endParaRPr/>
          </a:p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D[</a:t>
            </a:r>
            <a:r>
              <a:rPr b="1" i="0" lang="en-US" sz="2400" u="none" cap="none" strike="noStrike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"літак"</a:t>
            </a: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]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en-US" sz="2400" u="none" cap="none" strike="noStrike">
                <a:solidFill>
                  <a:srgbClr val="00B0F0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b="1" i="0" sz="24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53" name="Google Shape;153;p12"/>
          <p:cNvSpPr/>
          <p:nvPr/>
        </p:nvSpPr>
        <p:spPr>
          <a:xfrm>
            <a:off x="374650" y="3009900"/>
            <a:ext cx="139814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rPr>
              <a:t>або так:</a:t>
            </a:r>
            <a:endParaRPr b="1" i="0" sz="1800" u="none" cap="none" strike="noStrike">
              <a:solidFill>
                <a:srgbClr val="3333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12"/>
          <p:cNvSpPr/>
          <p:nvPr/>
        </p:nvSpPr>
        <p:spPr>
          <a:xfrm>
            <a:off x="704850" y="3578225"/>
            <a:ext cx="7524750" cy="461963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-1793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D[</a:t>
            </a:r>
            <a:r>
              <a:rPr b="1" i="0" lang="en-US" sz="2400" u="none" cap="none" strike="noStrike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"літак"</a:t>
            </a: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]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D.</a:t>
            </a:r>
            <a:r>
              <a:rPr b="1" i="0" lang="en-US" sz="2400" u="none" cap="none" strike="noStrik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get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 </a:t>
            </a:r>
            <a:r>
              <a:rPr b="1" i="0" lang="en-US" sz="2400" u="none" cap="none" strike="noStrike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"літак"</a:t>
            </a: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b="1" i="0" lang="en-US" sz="2400" u="none" cap="none" strike="noStrike">
                <a:solidFill>
                  <a:srgbClr val="00B0F0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)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+</a:t>
            </a:r>
            <a:r>
              <a:rPr b="1" i="0" lang="en-US" sz="2400" u="none" cap="none" strike="noStrik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en-US" sz="2400" u="none" cap="none" strike="noStrike">
                <a:solidFill>
                  <a:srgbClr val="00B0F0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b="1" i="0" sz="24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55" name="Google Shape;155;p12"/>
          <p:cNvSpPr/>
          <p:nvPr/>
        </p:nvSpPr>
        <p:spPr>
          <a:xfrm flipH="1">
            <a:off x="5626100" y="4381499"/>
            <a:ext cx="2959100" cy="1379531"/>
          </a:xfrm>
          <a:prstGeom prst="wedgeRoundRectCallout">
            <a:avLst>
              <a:gd fmla="val 14011" name="adj1"/>
              <a:gd fmla="val -88574" name="adj2"/>
              <a:gd fmla="val 16667" name="adj3"/>
            </a:avLst>
          </a:prstGeom>
          <a:solidFill>
            <a:srgbClr val="E6E6FF"/>
          </a:solidFill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значення за замовчуванням (якщо ключа немає)</a:t>
            </a:r>
            <a:endParaRPr/>
          </a:p>
        </p:txBody>
      </p:sp>
      <p:sp>
        <p:nvSpPr>
          <p:cNvPr id="156" name="Google Shape;156;p12"/>
          <p:cNvSpPr/>
          <p:nvPr/>
        </p:nvSpPr>
        <p:spPr>
          <a:xfrm flipH="1">
            <a:off x="2197100" y="4381500"/>
            <a:ext cx="2959100" cy="1041400"/>
          </a:xfrm>
          <a:prstGeom prst="wedgeRoundRectCallout">
            <a:avLst>
              <a:gd fmla="val -9165" name="adj1"/>
              <a:gd fmla="val -91013" name="adj2"/>
              <a:gd fmla="val 16667" name="adj3"/>
            </a:avLst>
          </a:prstGeom>
          <a:solidFill>
            <a:srgbClr val="E6E6FF"/>
          </a:solidFill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отримати значення по ключу</a:t>
            </a:r>
            <a:endParaRPr/>
          </a:p>
        </p:txBody>
      </p:sp>
      <p:cxnSp>
        <p:nvCxnSpPr>
          <p:cNvPr id="157" name="Google Shape;157;p12"/>
          <p:cNvCxnSpPr/>
          <p:nvPr/>
        </p:nvCxnSpPr>
        <p:spPr>
          <a:xfrm>
            <a:off x="311150" y="781050"/>
            <a:ext cx="8499475" cy="0"/>
          </a:xfrm>
          <a:prstGeom prst="straightConnector1">
            <a:avLst/>
          </a:prstGeom>
          <a:noFill/>
          <a:ln cap="flat" cmpd="sng" w="38100">
            <a:solidFill>
              <a:srgbClr val="002060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3"/>
          <p:cNvSpPr txBox="1"/>
          <p:nvPr>
            <p:ph type="title"/>
          </p:nvPr>
        </p:nvSpPr>
        <p:spPr>
          <a:xfrm>
            <a:off x="311150" y="301625"/>
            <a:ext cx="8375650" cy="4714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Ще про словники</a:t>
            </a:r>
            <a:endParaRPr/>
          </a:p>
        </p:txBody>
      </p:sp>
      <p:sp>
        <p:nvSpPr>
          <p:cNvPr id="163" name="Google Shape;163;p13"/>
          <p:cNvSpPr txBox="1"/>
          <p:nvPr>
            <p:ph idx="12" type="sldNum"/>
          </p:nvPr>
        </p:nvSpPr>
        <p:spPr>
          <a:xfrm>
            <a:off x="7004050" y="-20638"/>
            <a:ext cx="2133600" cy="476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1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13"/>
          <p:cNvSpPr/>
          <p:nvPr/>
        </p:nvSpPr>
        <p:spPr>
          <a:xfrm>
            <a:off x="733425" y="1260475"/>
            <a:ext cx="7381875" cy="830263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0000CC"/>
                </a:solidFill>
                <a:latin typeface="Courier New"/>
                <a:ea typeface="Courier New"/>
                <a:cs typeface="Courier New"/>
                <a:sym typeface="Courier New"/>
              </a:rPr>
              <a:t>for</a:t>
            </a: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i </a:t>
            </a:r>
            <a:r>
              <a:rPr b="1" i="0" lang="en-US" sz="2400" u="none" cap="none" strike="noStrike">
                <a:solidFill>
                  <a:srgbClr val="0000CC"/>
                </a:solidFill>
                <a:latin typeface="Courier New"/>
                <a:ea typeface="Courier New"/>
                <a:cs typeface="Courier New"/>
                <a:sym typeface="Courier New"/>
              </a:rPr>
              <a:t>in</a:t>
            </a: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D.</a:t>
            </a:r>
            <a:r>
              <a:rPr b="1" i="0" lang="en-US" sz="2400" u="none" cap="none" strike="noStrik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values</a:t>
            </a: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():</a:t>
            </a:r>
            <a:endParaRPr b="1" i="0" sz="24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i="0" lang="en-US" sz="2400" u="none" cap="none" strike="noStrik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 i )</a:t>
            </a:r>
            <a:endParaRPr/>
          </a:p>
        </p:txBody>
      </p:sp>
      <p:sp>
        <p:nvSpPr>
          <p:cNvPr id="165" name="Google Shape;165;p13"/>
          <p:cNvSpPr/>
          <p:nvPr/>
        </p:nvSpPr>
        <p:spPr>
          <a:xfrm>
            <a:off x="374650" y="800100"/>
            <a:ext cx="2809872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rPr>
              <a:t>Перебір значень:</a:t>
            </a:r>
            <a:endParaRPr b="1" i="0" sz="1800" u="none" cap="none" strike="noStrike">
              <a:solidFill>
                <a:srgbClr val="3333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13"/>
          <p:cNvSpPr/>
          <p:nvPr/>
        </p:nvSpPr>
        <p:spPr>
          <a:xfrm>
            <a:off x="733425" y="4988739"/>
            <a:ext cx="7381875" cy="830263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0000CC"/>
                </a:solidFill>
                <a:latin typeface="Courier New"/>
                <a:ea typeface="Courier New"/>
                <a:cs typeface="Courier New"/>
                <a:sym typeface="Courier New"/>
              </a:rPr>
              <a:t>for</a:t>
            </a: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k, v </a:t>
            </a:r>
            <a:r>
              <a:rPr b="1" i="0" lang="en-US" sz="2400" u="none" cap="none" strike="noStrike">
                <a:solidFill>
                  <a:srgbClr val="0000CC"/>
                </a:solidFill>
                <a:latin typeface="Courier New"/>
                <a:ea typeface="Courier New"/>
                <a:cs typeface="Courier New"/>
                <a:sym typeface="Courier New"/>
              </a:rPr>
              <a:t>in</a:t>
            </a: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D.</a:t>
            </a:r>
            <a:r>
              <a:rPr b="1" i="0" lang="en-US" sz="2400" u="none" cap="none" strike="noStrik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items</a:t>
            </a: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():</a:t>
            </a:r>
            <a:endParaRPr b="1" i="0" sz="24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i="0" lang="en-US" sz="2400" u="none" cap="none" strike="noStrik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 k, </a:t>
            </a:r>
            <a:r>
              <a:rPr b="1" i="0" lang="en-US" sz="2400" u="none" cap="none" strike="noStrike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"-&gt;"</a:t>
            </a: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v )</a:t>
            </a:r>
            <a:endParaRPr/>
          </a:p>
        </p:txBody>
      </p:sp>
      <p:sp>
        <p:nvSpPr>
          <p:cNvPr id="167" name="Google Shape;167;p13"/>
          <p:cNvSpPr/>
          <p:nvPr/>
        </p:nvSpPr>
        <p:spPr>
          <a:xfrm>
            <a:off x="374650" y="4476843"/>
            <a:ext cx="420615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rPr>
              <a:t>Перебір ключів і значень:</a:t>
            </a:r>
            <a:endParaRPr b="1" i="0" sz="1800" u="none" cap="none" strike="noStrike">
              <a:solidFill>
                <a:srgbClr val="3333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68" name="Google Shape;168;p13"/>
          <p:cNvGrpSpPr/>
          <p:nvPr/>
        </p:nvGrpSpPr>
        <p:grpSpPr>
          <a:xfrm>
            <a:off x="3708400" y="5306239"/>
            <a:ext cx="2984500" cy="1481138"/>
            <a:chOff x="3775075" y="3000375"/>
            <a:chExt cx="2984500" cy="1481138"/>
          </a:xfrm>
        </p:grpSpPr>
        <p:sp>
          <p:nvSpPr>
            <p:cNvPr id="169" name="Google Shape;169;p13"/>
            <p:cNvSpPr/>
            <p:nvPr/>
          </p:nvSpPr>
          <p:spPr>
            <a:xfrm>
              <a:off x="4105275" y="3000375"/>
              <a:ext cx="114300" cy="671513"/>
            </a:xfrm>
            <a:prstGeom prst="triangle">
              <a:avLst>
                <a:gd fmla="val 50000" name="adj"/>
              </a:avLst>
            </a:prstGeom>
            <a:solidFill>
              <a:srgbClr val="E6E6FF"/>
            </a:solidFill>
            <a:ln>
              <a:noFill/>
            </a:ln>
            <a:effectLst>
              <a:outerShdw blurRad="50800" rotWithShape="0" algn="tl" dir="27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" name="Google Shape;170;p13"/>
            <p:cNvSpPr/>
            <p:nvPr/>
          </p:nvSpPr>
          <p:spPr>
            <a:xfrm flipH="1">
              <a:off x="3775075" y="3656013"/>
              <a:ext cx="2984500" cy="825500"/>
            </a:xfrm>
            <a:prstGeom prst="wedgeRoundRectCallout">
              <a:avLst>
                <a:gd fmla="val 50190" name="adj1"/>
                <a:gd fmla="val 15333" name="adj2"/>
                <a:gd fmla="val 16667" name="adj3"/>
              </a:avLst>
            </a:prstGeom>
            <a:solidFill>
              <a:srgbClr val="E6E6FF"/>
            </a:solidFill>
            <a:ln>
              <a:noFill/>
            </a:ln>
            <a:effectLst>
              <a:outerShdw blurRad="50800" rotWithShape="0" algn="tl" dir="27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список пар  </a:t>
              </a:r>
              <a:endParaRPr/>
            </a:p>
            <a:p>
              <a:pPr indent="0" lvl="0" marL="0" marR="0" rtl="0" algn="ct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(ключ, значення)</a:t>
              </a:r>
              <a:endParaRPr/>
            </a:p>
          </p:txBody>
        </p:sp>
      </p:grpSp>
      <p:cxnSp>
        <p:nvCxnSpPr>
          <p:cNvPr id="171" name="Google Shape;171;p13"/>
          <p:cNvCxnSpPr/>
          <p:nvPr/>
        </p:nvCxnSpPr>
        <p:spPr>
          <a:xfrm>
            <a:off x="311150" y="781050"/>
            <a:ext cx="8499475" cy="0"/>
          </a:xfrm>
          <a:prstGeom prst="straightConnector1">
            <a:avLst/>
          </a:prstGeom>
          <a:noFill/>
          <a:ln cap="flat" cmpd="sng" w="38100">
            <a:solidFill>
              <a:srgbClr val="00206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72" name="Google Shape;172;p13"/>
          <p:cNvSpPr/>
          <p:nvPr/>
        </p:nvSpPr>
        <p:spPr>
          <a:xfrm>
            <a:off x="354736" y="2119508"/>
            <a:ext cx="2724657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rPr>
              <a:t>Перебір ключів:</a:t>
            </a:r>
            <a:endParaRPr b="1" i="0" sz="1800" u="none" cap="none" strike="noStrike">
              <a:solidFill>
                <a:srgbClr val="3333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13"/>
          <p:cNvSpPr/>
          <p:nvPr/>
        </p:nvSpPr>
        <p:spPr>
          <a:xfrm>
            <a:off x="733424" y="2609943"/>
            <a:ext cx="7381875" cy="830263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0000CC"/>
                </a:solidFill>
                <a:latin typeface="Courier New"/>
                <a:ea typeface="Courier New"/>
                <a:cs typeface="Courier New"/>
                <a:sym typeface="Courier New"/>
              </a:rPr>
              <a:t>for</a:t>
            </a: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k </a:t>
            </a:r>
            <a:r>
              <a:rPr b="1" i="0" lang="en-US" sz="2400" u="none" cap="none" strike="noStrike">
                <a:solidFill>
                  <a:srgbClr val="0000CC"/>
                </a:solidFill>
                <a:latin typeface="Courier New"/>
                <a:ea typeface="Courier New"/>
                <a:cs typeface="Courier New"/>
                <a:sym typeface="Courier New"/>
              </a:rPr>
              <a:t>in</a:t>
            </a: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D:</a:t>
            </a:r>
            <a:endParaRPr b="1" i="0" sz="24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i="0" lang="en-US" sz="2400" u="none" cap="none" strike="noStrik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(k, </a:t>
            </a:r>
            <a:r>
              <a:rPr b="1" i="0" lang="en-US" sz="2400" u="none" cap="none" strike="noStrike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"-&gt;"</a:t>
            </a: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D[k])</a:t>
            </a:r>
            <a:endParaRPr/>
          </a:p>
        </p:txBody>
      </p:sp>
      <p:sp>
        <p:nvSpPr>
          <p:cNvPr id="174" name="Google Shape;174;p13"/>
          <p:cNvSpPr/>
          <p:nvPr/>
        </p:nvSpPr>
        <p:spPr>
          <a:xfrm flipH="1">
            <a:off x="5727700" y="2321645"/>
            <a:ext cx="2959100" cy="689911"/>
          </a:xfrm>
          <a:prstGeom prst="wedgeRoundRectCallout">
            <a:avLst>
              <a:gd fmla="val 115746" name="adj1"/>
              <a:gd fmla="val 53073" name="adj2"/>
              <a:gd fmla="val 16667" name="adj3"/>
            </a:avLst>
          </a:prstGeom>
          <a:solidFill>
            <a:srgbClr val="E6E6FF"/>
          </a:solidFill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список пар  </a:t>
            </a:r>
            <a:endParaRPr/>
          </a:p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(ключ, значення)</a:t>
            </a:r>
            <a:endParaRPr/>
          </a:p>
        </p:txBody>
      </p:sp>
      <p:sp>
        <p:nvSpPr>
          <p:cNvPr id="175" name="Google Shape;175;p13"/>
          <p:cNvSpPr/>
          <p:nvPr/>
        </p:nvSpPr>
        <p:spPr>
          <a:xfrm>
            <a:off x="733423" y="3571276"/>
            <a:ext cx="7381875" cy="830263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0000CC"/>
                </a:solidFill>
                <a:latin typeface="Courier New"/>
                <a:ea typeface="Courier New"/>
                <a:cs typeface="Courier New"/>
                <a:sym typeface="Courier New"/>
              </a:rPr>
              <a:t>for</a:t>
            </a: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k </a:t>
            </a:r>
            <a:r>
              <a:rPr b="1" i="0" lang="en-US" sz="2400" u="none" cap="none" strike="noStrike">
                <a:solidFill>
                  <a:srgbClr val="0000CC"/>
                </a:solidFill>
                <a:latin typeface="Courier New"/>
                <a:ea typeface="Courier New"/>
                <a:cs typeface="Courier New"/>
                <a:sym typeface="Courier New"/>
              </a:rPr>
              <a:t>in</a:t>
            </a: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D.</a:t>
            </a:r>
            <a:r>
              <a:rPr b="1" i="0" lang="en-US" sz="2400" u="none" cap="none" strike="noStrik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keys</a:t>
            </a: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():</a:t>
            </a:r>
            <a:endParaRPr b="1" i="0" sz="24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i="0" lang="en-US" sz="2400" u="none" cap="none" strike="noStrik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(k, </a:t>
            </a:r>
            <a:r>
              <a:rPr b="1" i="0" lang="en-US" sz="2400" u="none" cap="none" strike="noStrike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"-&gt;"</a:t>
            </a: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D[k])</a:t>
            </a:r>
            <a:endParaRPr/>
          </a:p>
        </p:txBody>
      </p:sp>
      <p:sp>
        <p:nvSpPr>
          <p:cNvPr id="176" name="Google Shape;176;p13"/>
          <p:cNvSpPr/>
          <p:nvPr/>
        </p:nvSpPr>
        <p:spPr>
          <a:xfrm flipH="1">
            <a:off x="6073284" y="3315085"/>
            <a:ext cx="2959100" cy="689911"/>
          </a:xfrm>
          <a:prstGeom prst="wedgeRoundRectCallout">
            <a:avLst>
              <a:gd fmla="val 115746" name="adj1"/>
              <a:gd fmla="val 53073" name="adj2"/>
              <a:gd fmla="val 16667" name="adj3"/>
            </a:avLst>
          </a:prstGeom>
          <a:solidFill>
            <a:srgbClr val="E6E6FF"/>
          </a:solidFill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список пар  </a:t>
            </a:r>
            <a:endParaRPr/>
          </a:p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(ключ, значення)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4"/>
          <p:cNvSpPr txBox="1"/>
          <p:nvPr>
            <p:ph type="title"/>
          </p:nvPr>
        </p:nvSpPr>
        <p:spPr>
          <a:xfrm>
            <a:off x="311150" y="301625"/>
            <a:ext cx="8375650" cy="4714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Видалення елементів</a:t>
            </a:r>
            <a:endParaRPr/>
          </a:p>
        </p:txBody>
      </p:sp>
      <p:sp>
        <p:nvSpPr>
          <p:cNvPr id="182" name="Google Shape;182;p14"/>
          <p:cNvSpPr txBox="1"/>
          <p:nvPr>
            <p:ph idx="12" type="sldNum"/>
          </p:nvPr>
        </p:nvSpPr>
        <p:spPr>
          <a:xfrm>
            <a:off x="7004050" y="-20638"/>
            <a:ext cx="2133600" cy="476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1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p14"/>
          <p:cNvSpPr/>
          <p:nvPr/>
        </p:nvSpPr>
        <p:spPr>
          <a:xfrm>
            <a:off x="196693" y="1339877"/>
            <a:ext cx="8604563" cy="1446550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Users = {</a:t>
            </a:r>
            <a:r>
              <a:rPr b="1" i="0" lang="en-US" sz="2200" u="none" cap="none" strike="noStrike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"+11"</a:t>
            </a:r>
            <a:r>
              <a:rPr b="1" i="0" lang="en-US" sz="2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b="1" i="0" lang="en-US" sz="2200" u="none" cap="none" strike="noStrike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"Tom"</a:t>
            </a:r>
            <a:r>
              <a:rPr b="1" i="0" lang="en-US" sz="2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b="1" i="0" lang="en-US" sz="2200" u="none" cap="none" strike="noStrike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"+33"</a:t>
            </a:r>
            <a:r>
              <a:rPr b="1" i="0" lang="en-US" sz="2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b="1" i="0" lang="en-US" sz="2200" u="none" cap="none" strike="noStrike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"Bob"</a:t>
            </a:r>
            <a:r>
              <a:rPr b="1" i="0" lang="en-US" sz="2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b="1" i="0" lang="en-US" sz="2200" u="none" cap="none" strike="noStrike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"+55"</a:t>
            </a:r>
            <a:r>
              <a:rPr b="1" i="0" lang="en-US" sz="2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b="1" i="0" lang="en-US" sz="2200" u="none" cap="none" strike="noStrike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"Alice"</a:t>
            </a:r>
            <a:r>
              <a:rPr b="1" i="0" lang="en-US" sz="2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endParaRPr/>
          </a:p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00" u="none" cap="none" strike="noStrik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del</a:t>
            </a:r>
            <a:r>
              <a:rPr b="1" i="0" lang="en-US" sz="2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users[</a:t>
            </a:r>
            <a:r>
              <a:rPr b="1" i="0" lang="en-US" sz="2200" u="none" cap="none" strike="noStrike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"+55"</a:t>
            </a:r>
            <a:r>
              <a:rPr b="1" i="0" lang="en-US" sz="2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]</a:t>
            </a:r>
            <a:endParaRPr/>
          </a:p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00" u="none" cap="none" strike="noStrik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b="1" i="0" lang="en-US" sz="2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(users)</a:t>
            </a:r>
            <a:endParaRPr b="1" i="0" sz="22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84" name="Google Shape;184;p14"/>
          <p:cNvSpPr/>
          <p:nvPr/>
        </p:nvSpPr>
        <p:spPr>
          <a:xfrm>
            <a:off x="128095" y="839155"/>
            <a:ext cx="6363409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rPr>
              <a:t>Для видалення елемента по ключу - </a:t>
            </a:r>
            <a:r>
              <a:rPr b="1" i="0" lang="en-US" sz="2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del</a:t>
            </a:r>
            <a:r>
              <a:rPr b="1" i="0" lang="en-US" sz="2400" u="none" cap="none" strike="noStrike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1" i="0" sz="1800" u="none" cap="none" strike="noStrike">
              <a:solidFill>
                <a:srgbClr val="3333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5" name="Google Shape;185;p14"/>
          <p:cNvCxnSpPr/>
          <p:nvPr/>
        </p:nvCxnSpPr>
        <p:spPr>
          <a:xfrm>
            <a:off x="311150" y="781050"/>
            <a:ext cx="8499475" cy="0"/>
          </a:xfrm>
          <a:prstGeom prst="straightConnector1">
            <a:avLst/>
          </a:prstGeom>
          <a:noFill/>
          <a:ln cap="flat" cmpd="sng" w="38100">
            <a:solidFill>
              <a:srgbClr val="00206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86" name="Google Shape;186;p14"/>
          <p:cNvSpPr/>
          <p:nvPr/>
        </p:nvSpPr>
        <p:spPr>
          <a:xfrm>
            <a:off x="196692" y="4287016"/>
            <a:ext cx="8604563" cy="2462213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key = </a:t>
            </a:r>
            <a:r>
              <a:rPr b="1" i="0" lang="en-US" sz="2200" u="none" cap="none" strike="noStrike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"+55"</a:t>
            </a:r>
            <a:endParaRPr/>
          </a:p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b="1" i="0" lang="en-US" sz="2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key </a:t>
            </a:r>
            <a:r>
              <a:rPr b="1" i="0" lang="en-US" sz="22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in</a:t>
            </a:r>
            <a:r>
              <a:rPr b="1" i="0" lang="en-US" sz="2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users:</a:t>
            </a:r>
            <a:endParaRPr/>
          </a:p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user = users[key]</a:t>
            </a:r>
            <a:endParaRPr/>
          </a:p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i="0" lang="en-US" sz="2200" u="none" cap="none" strike="noStrik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del</a:t>
            </a:r>
            <a:r>
              <a:rPr b="1" i="0" lang="en-US" sz="2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users[key]</a:t>
            </a:r>
            <a:endParaRPr/>
          </a:p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i="0" lang="en-US" sz="2200" u="none" cap="none" strike="noStrik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b="1" i="0" lang="en-US" sz="2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(user, </a:t>
            </a:r>
            <a:r>
              <a:rPr b="1" i="0" lang="en-US" sz="2200" u="none" cap="none" strike="noStrike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"видалено"</a:t>
            </a:r>
            <a:r>
              <a:rPr b="1" i="0" lang="en-US" sz="2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/>
          </a:p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b="1" i="0" lang="en-US" sz="2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endParaRPr/>
          </a:p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i="0" lang="en-US" sz="2200" u="none" cap="none" strike="noStrik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b="1" i="0" lang="en-US" sz="2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i="0" lang="en-US" sz="2200" u="none" cap="none" strike="noStrike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"Елемент не знайдено"</a:t>
            </a:r>
            <a:r>
              <a:rPr b="1" i="0" lang="en-US" sz="2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b="1" i="0" sz="22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87" name="Google Shape;187;p14"/>
          <p:cNvSpPr/>
          <p:nvPr/>
        </p:nvSpPr>
        <p:spPr>
          <a:xfrm>
            <a:off x="196691" y="2967335"/>
            <a:ext cx="8613933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00" u="none" cap="none" strike="noStrike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rPr>
              <a:t>Якщо подібного ключа не виявиться в словнику, то буде викинуто виключення </a:t>
            </a:r>
            <a:r>
              <a:rPr b="1" i="0" lang="en-US" sz="22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KeyError</a:t>
            </a:r>
            <a:endParaRPr b="1" sz="2200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14"/>
          <p:cNvSpPr/>
          <p:nvPr/>
        </p:nvSpPr>
        <p:spPr>
          <a:xfrm>
            <a:off x="128095" y="3840741"/>
            <a:ext cx="4081502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 u="none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rPr>
              <a:t>Видалення з перевіркою:</a:t>
            </a:r>
            <a:endParaRPr b="1" sz="1800" u="none">
              <a:solidFill>
                <a:srgbClr val="33339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5"/>
          <p:cNvSpPr txBox="1"/>
          <p:nvPr>
            <p:ph type="title"/>
          </p:nvPr>
        </p:nvSpPr>
        <p:spPr>
          <a:xfrm>
            <a:off x="311150" y="301625"/>
            <a:ext cx="8375650" cy="4714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Видалення елементів</a:t>
            </a:r>
            <a:endParaRPr/>
          </a:p>
        </p:txBody>
      </p:sp>
      <p:sp>
        <p:nvSpPr>
          <p:cNvPr id="194" name="Google Shape;194;p15"/>
          <p:cNvSpPr txBox="1"/>
          <p:nvPr>
            <p:ph idx="12" type="sldNum"/>
          </p:nvPr>
        </p:nvSpPr>
        <p:spPr>
          <a:xfrm>
            <a:off x="7004050" y="-20638"/>
            <a:ext cx="2133600" cy="476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1"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p15"/>
          <p:cNvSpPr/>
          <p:nvPr/>
        </p:nvSpPr>
        <p:spPr>
          <a:xfrm>
            <a:off x="128095" y="839155"/>
            <a:ext cx="447475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rPr>
              <a:t>Використання методу - </a:t>
            </a:r>
            <a:r>
              <a:rPr b="1" lang="en-US" sz="2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pop</a:t>
            </a:r>
            <a:r>
              <a:rPr b="1" lang="en-US" sz="2400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1" sz="1800">
              <a:solidFill>
                <a:srgbClr val="3333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6" name="Google Shape;196;p15"/>
          <p:cNvCxnSpPr/>
          <p:nvPr/>
        </p:nvCxnSpPr>
        <p:spPr>
          <a:xfrm>
            <a:off x="311150" y="781050"/>
            <a:ext cx="8499475" cy="0"/>
          </a:xfrm>
          <a:prstGeom prst="straightConnector1">
            <a:avLst/>
          </a:prstGeom>
          <a:noFill/>
          <a:ln cap="flat" cmpd="sng" w="38100">
            <a:solidFill>
              <a:srgbClr val="00206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97" name="Google Shape;197;p15"/>
          <p:cNvSpPr/>
          <p:nvPr/>
        </p:nvSpPr>
        <p:spPr>
          <a:xfrm>
            <a:off x="79469" y="1300820"/>
            <a:ext cx="8936435" cy="19389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just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Noto Sans Symbols"/>
              <a:buChar char="✔"/>
            </a:pPr>
            <a:r>
              <a:rPr b="1" lang="en-US" sz="20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pop(key)</a:t>
            </a: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видаляє елемент по ключу </a:t>
            </a:r>
            <a:r>
              <a:rPr b="1" lang="en-US" sz="20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key</a:t>
            </a: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і повертає видалений елемент. Якщо елемент з даними ключем відсутній, то генерується виключення </a:t>
            </a:r>
            <a:r>
              <a:rPr b="1" lang="en-US" sz="20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KeyError</a:t>
            </a:r>
            <a:endParaRPr b="1" sz="2000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just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Noto Sans Symbols"/>
              <a:buChar char="✔"/>
            </a:pPr>
            <a:r>
              <a:rPr b="1" lang="en-US" sz="20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pop(key, default)</a:t>
            </a: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видаляє елемент по ключу </a:t>
            </a:r>
            <a:r>
              <a:rPr b="1" lang="en-US" sz="20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key</a:t>
            </a: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і повертає видалений елемент. Якщо елемент з даними ключем відсутній, то повертається значення </a:t>
            </a:r>
            <a:r>
              <a:rPr b="1" lang="en-US" sz="20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default</a:t>
            </a:r>
            <a:endParaRPr b="1" sz="2000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15"/>
          <p:cNvSpPr/>
          <p:nvPr/>
        </p:nvSpPr>
        <p:spPr>
          <a:xfrm>
            <a:off x="311150" y="3276183"/>
            <a:ext cx="8604563" cy="2800767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Users = {</a:t>
            </a:r>
            <a:r>
              <a:rPr b="1" lang="en-US" sz="220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"+11"</a:t>
            </a:r>
            <a:r>
              <a:rPr b="1" lang="en-US" sz="2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b="1" lang="en-US" sz="220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"Tom"</a:t>
            </a:r>
            <a:r>
              <a:rPr b="1" lang="en-US" sz="2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b="1" lang="en-US" sz="220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"+33"</a:t>
            </a:r>
            <a:r>
              <a:rPr b="1" lang="en-US" sz="2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b="1" lang="en-US" sz="220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"Bob"</a:t>
            </a:r>
            <a:r>
              <a:rPr b="1" lang="en-US" sz="2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b="1" lang="en-US" sz="220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"+55"</a:t>
            </a:r>
            <a:r>
              <a:rPr b="1" lang="en-US" sz="2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b="1" lang="en-US" sz="220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"Alice"</a:t>
            </a:r>
            <a:r>
              <a:rPr b="1" lang="en-US" sz="2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endParaRPr/>
          </a:p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key = </a:t>
            </a:r>
            <a:r>
              <a:rPr b="1" lang="en-US" sz="220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"+55"</a:t>
            </a:r>
            <a:endParaRPr/>
          </a:p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user = users.</a:t>
            </a:r>
            <a:r>
              <a:rPr b="1" lang="en-US" sz="2200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pop</a:t>
            </a:r>
            <a:r>
              <a:rPr b="1" lang="en-US" sz="2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(key)</a:t>
            </a:r>
            <a:endParaRPr/>
          </a:p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200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b="1" lang="en-US" sz="2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(user)</a:t>
            </a:r>
            <a:endParaRPr/>
          </a:p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endParaRPr/>
          </a:p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user = users.</a:t>
            </a:r>
            <a:r>
              <a:rPr b="1" lang="en-US" sz="2200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pop</a:t>
            </a:r>
            <a:r>
              <a:rPr b="1" lang="en-US" sz="2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lang="en-US" sz="220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"+44"</a:t>
            </a:r>
            <a:r>
              <a:rPr b="1" lang="en-US" sz="2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b="1" lang="en-US" sz="220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"Unknown user"</a:t>
            </a:r>
            <a:r>
              <a:rPr b="1" lang="en-US" sz="2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/>
          </a:p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200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b="1" lang="en-US" sz="2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(user)</a:t>
            </a:r>
            <a:endParaRPr b="1" sz="2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99" name="Google Shape;199;p15"/>
          <p:cNvSpPr/>
          <p:nvPr/>
        </p:nvSpPr>
        <p:spPr>
          <a:xfrm>
            <a:off x="311150" y="6218394"/>
            <a:ext cx="8604562" cy="461963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-1793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users.</a:t>
            </a:r>
            <a:r>
              <a:rPr b="1" lang="en-US" sz="2400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clear</a:t>
            </a:r>
            <a:r>
              <a:rPr b="1"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()   </a:t>
            </a:r>
            <a:r>
              <a:rPr b="1" lang="en-US" sz="24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# видалення всіх елементів</a:t>
            </a:r>
            <a:endParaRPr b="1" sz="2400">
              <a:solidFill>
                <a:srgbClr val="008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16"/>
          <p:cNvSpPr txBox="1"/>
          <p:nvPr>
            <p:ph type="title"/>
          </p:nvPr>
        </p:nvSpPr>
        <p:spPr>
          <a:xfrm>
            <a:off x="311150" y="301625"/>
            <a:ext cx="8375650" cy="4714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Перетворення списку в словник</a:t>
            </a:r>
            <a:endParaRPr/>
          </a:p>
        </p:txBody>
      </p:sp>
      <p:sp>
        <p:nvSpPr>
          <p:cNvPr id="205" name="Google Shape;205;p16"/>
          <p:cNvSpPr txBox="1"/>
          <p:nvPr>
            <p:ph idx="12" type="sldNum"/>
          </p:nvPr>
        </p:nvSpPr>
        <p:spPr>
          <a:xfrm>
            <a:off x="7004050" y="-20638"/>
            <a:ext cx="2133600" cy="476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1"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06" name="Google Shape;206;p16"/>
          <p:cNvCxnSpPr/>
          <p:nvPr/>
        </p:nvCxnSpPr>
        <p:spPr>
          <a:xfrm>
            <a:off x="311150" y="781050"/>
            <a:ext cx="8499475" cy="0"/>
          </a:xfrm>
          <a:prstGeom prst="straightConnector1">
            <a:avLst/>
          </a:prstGeom>
          <a:noFill/>
          <a:ln cap="flat" cmpd="sng" w="38100">
            <a:solidFill>
              <a:srgbClr val="00206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07" name="Google Shape;207;p16"/>
          <p:cNvSpPr/>
          <p:nvPr/>
        </p:nvSpPr>
        <p:spPr>
          <a:xfrm>
            <a:off x="196693" y="926099"/>
            <a:ext cx="8604563" cy="3139321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users_list = [</a:t>
            </a:r>
            <a:endParaRPr/>
          </a:p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[</a:t>
            </a:r>
            <a:r>
              <a:rPr b="1" lang="en-US" sz="220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"+111123455"</a:t>
            </a:r>
            <a:r>
              <a:rPr b="1" lang="en-US" sz="2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b="1" lang="en-US" sz="220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"Tom"</a:t>
            </a:r>
            <a:r>
              <a:rPr b="1" lang="en-US" sz="2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],</a:t>
            </a:r>
            <a:endParaRPr/>
          </a:p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[</a:t>
            </a:r>
            <a:r>
              <a:rPr b="1" lang="en-US" sz="220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"+384767557"</a:t>
            </a:r>
            <a:r>
              <a:rPr b="1" lang="en-US" sz="2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b="1" lang="en-US" sz="220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"Bob"</a:t>
            </a:r>
            <a:r>
              <a:rPr b="1" lang="en-US" sz="2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],</a:t>
            </a:r>
            <a:endParaRPr/>
          </a:p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[</a:t>
            </a:r>
            <a:r>
              <a:rPr b="1" lang="en-US" sz="220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"+958758767"</a:t>
            </a:r>
            <a:r>
              <a:rPr b="1" lang="en-US" sz="2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b="1" lang="en-US" sz="220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"Alice"</a:t>
            </a:r>
            <a:r>
              <a:rPr b="1" lang="en-US" sz="2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]</a:t>
            </a:r>
            <a:endParaRPr/>
          </a:p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]</a:t>
            </a:r>
            <a:endParaRPr/>
          </a:p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users_dict = </a:t>
            </a:r>
            <a:r>
              <a:rPr b="1" lang="en-US" sz="2200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dict</a:t>
            </a:r>
            <a:r>
              <a:rPr b="1" lang="en-US" sz="2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(users_list)</a:t>
            </a:r>
            <a:endParaRPr/>
          </a:p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200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b="1" lang="en-US" sz="2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(users_dict)  </a:t>
            </a:r>
            <a:endParaRPr b="1" sz="2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2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# {"+111123455": "Tom", "+384767557": "Bob",</a:t>
            </a:r>
            <a:endParaRPr b="1" sz="2200">
              <a:solidFill>
                <a:srgbClr val="008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2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#  "+958758767": "Alice"}</a:t>
            </a:r>
            <a:endParaRPr b="1" sz="2200">
              <a:solidFill>
                <a:srgbClr val="008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7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7"/>
          <p:cNvSpPr txBox="1"/>
          <p:nvPr>
            <p:ph type="title"/>
          </p:nvPr>
        </p:nvSpPr>
        <p:spPr>
          <a:xfrm>
            <a:off x="311150" y="301625"/>
            <a:ext cx="8375650" cy="4714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Перетворення кортежу в словник</a:t>
            </a:r>
            <a:endParaRPr/>
          </a:p>
        </p:txBody>
      </p:sp>
      <p:sp>
        <p:nvSpPr>
          <p:cNvPr id="213" name="Google Shape;213;p17"/>
          <p:cNvSpPr txBox="1"/>
          <p:nvPr>
            <p:ph idx="12" type="sldNum"/>
          </p:nvPr>
        </p:nvSpPr>
        <p:spPr>
          <a:xfrm>
            <a:off x="7004050" y="-20638"/>
            <a:ext cx="2133600" cy="476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1"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14" name="Google Shape;214;p17"/>
          <p:cNvCxnSpPr/>
          <p:nvPr/>
        </p:nvCxnSpPr>
        <p:spPr>
          <a:xfrm>
            <a:off x="311150" y="781050"/>
            <a:ext cx="8499475" cy="0"/>
          </a:xfrm>
          <a:prstGeom prst="straightConnector1">
            <a:avLst/>
          </a:prstGeom>
          <a:noFill/>
          <a:ln cap="flat" cmpd="sng" w="38100">
            <a:solidFill>
              <a:srgbClr val="00206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15" name="Google Shape;215;p17"/>
          <p:cNvSpPr/>
          <p:nvPr/>
        </p:nvSpPr>
        <p:spPr>
          <a:xfrm>
            <a:off x="206062" y="1106488"/>
            <a:ext cx="8604563" cy="3477875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users_list = (</a:t>
            </a:r>
            <a:endParaRPr b="1" sz="2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(</a:t>
            </a:r>
            <a:r>
              <a:rPr b="1" lang="en-US" sz="220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"+111123455"</a:t>
            </a:r>
            <a:r>
              <a:rPr b="1" lang="en-US" sz="2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b="1" lang="en-US" sz="220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"Tom"</a:t>
            </a:r>
            <a:r>
              <a:rPr b="1" lang="en-US" sz="2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),</a:t>
            </a:r>
            <a:endParaRPr/>
          </a:p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(</a:t>
            </a:r>
            <a:r>
              <a:rPr b="1" lang="en-US" sz="220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"+384767557"</a:t>
            </a:r>
            <a:r>
              <a:rPr b="1" lang="en-US" sz="2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b="1" lang="en-US" sz="220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"Bob"</a:t>
            </a:r>
            <a:r>
              <a:rPr b="1" lang="en-US" sz="2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),</a:t>
            </a:r>
            <a:endParaRPr/>
          </a:p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(</a:t>
            </a:r>
            <a:r>
              <a:rPr b="1" lang="en-US" sz="220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"+958758767"</a:t>
            </a:r>
            <a:r>
              <a:rPr b="1" lang="en-US" sz="2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b="1" lang="en-US" sz="220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"Alice")</a:t>
            </a:r>
            <a:endParaRPr b="1" sz="2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b="1" sz="2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users_dict = </a:t>
            </a:r>
            <a:r>
              <a:rPr b="1" lang="en-US" sz="2200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dict</a:t>
            </a:r>
            <a:r>
              <a:rPr b="1" lang="en-US" sz="2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(users_tuple)</a:t>
            </a:r>
            <a:endParaRPr/>
          </a:p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200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b="1" lang="en-US" sz="2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(users_dict)</a:t>
            </a:r>
            <a:endParaRPr b="1" sz="2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200">
              <a:solidFill>
                <a:srgbClr val="008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2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# {"+111123455": "Tom", "+384767557": "Bob",</a:t>
            </a:r>
            <a:endParaRPr b="1" sz="2200">
              <a:solidFill>
                <a:srgbClr val="008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2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#  "+958758767": "Alice"}</a:t>
            </a:r>
            <a:endParaRPr b="1" sz="2200">
              <a:solidFill>
                <a:srgbClr val="008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5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5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18"/>
          <p:cNvSpPr txBox="1"/>
          <p:nvPr>
            <p:ph type="title"/>
          </p:nvPr>
        </p:nvSpPr>
        <p:spPr>
          <a:xfrm>
            <a:off x="311150" y="301625"/>
            <a:ext cx="8375650" cy="4714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Словник і список пар</a:t>
            </a:r>
            <a:endParaRPr/>
          </a:p>
        </p:txBody>
      </p:sp>
      <p:sp>
        <p:nvSpPr>
          <p:cNvPr id="221" name="Google Shape;221;p18"/>
          <p:cNvSpPr txBox="1"/>
          <p:nvPr>
            <p:ph idx="12" type="sldNum"/>
          </p:nvPr>
        </p:nvSpPr>
        <p:spPr>
          <a:xfrm>
            <a:off x="7004050" y="-20638"/>
            <a:ext cx="2133600" cy="476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1"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" name="Google Shape;222;p18"/>
          <p:cNvSpPr/>
          <p:nvPr/>
        </p:nvSpPr>
        <p:spPr>
          <a:xfrm>
            <a:off x="374650" y="800100"/>
            <a:ext cx="474399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rPr>
              <a:t>Список пар «ключ-значення»:</a:t>
            </a:r>
            <a:endParaRPr b="1" sz="1800">
              <a:solidFill>
                <a:srgbClr val="3333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" name="Google Shape;223;p18"/>
          <p:cNvSpPr/>
          <p:nvPr/>
        </p:nvSpPr>
        <p:spPr>
          <a:xfrm>
            <a:off x="479425" y="1335088"/>
            <a:ext cx="4046538" cy="461962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 = </a:t>
            </a:r>
            <a:r>
              <a:rPr b="1" lang="en-US" sz="2400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list</a:t>
            </a:r>
            <a:r>
              <a:rPr b="1"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(D.</a:t>
            </a:r>
            <a:r>
              <a:rPr b="1" lang="en-US" sz="2400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items</a:t>
            </a:r>
            <a:r>
              <a:rPr b="1"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())</a:t>
            </a:r>
            <a:endParaRPr b="1" sz="2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grpSp>
        <p:nvGrpSpPr>
          <p:cNvPr id="224" name="Google Shape;224;p18"/>
          <p:cNvGrpSpPr/>
          <p:nvPr/>
        </p:nvGrpSpPr>
        <p:grpSpPr>
          <a:xfrm>
            <a:off x="458788" y="1692275"/>
            <a:ext cx="2984500" cy="1176338"/>
            <a:chOff x="3775075" y="3306400"/>
            <a:chExt cx="2984500" cy="1175113"/>
          </a:xfrm>
        </p:grpSpPr>
        <p:sp>
          <p:nvSpPr>
            <p:cNvPr id="225" name="Google Shape;225;p18"/>
            <p:cNvSpPr/>
            <p:nvPr/>
          </p:nvSpPr>
          <p:spPr>
            <a:xfrm>
              <a:off x="3997325" y="3306400"/>
              <a:ext cx="88900" cy="364745"/>
            </a:xfrm>
            <a:prstGeom prst="triangle">
              <a:avLst>
                <a:gd fmla="val 50000" name="adj"/>
              </a:avLst>
            </a:prstGeom>
            <a:solidFill>
              <a:srgbClr val="E6E6FF"/>
            </a:solidFill>
            <a:ln>
              <a:noFill/>
            </a:ln>
            <a:effectLst>
              <a:outerShdw blurRad="50800" rotWithShape="0" algn="tl" dir="27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6" name="Google Shape;226;p18"/>
            <p:cNvSpPr/>
            <p:nvPr/>
          </p:nvSpPr>
          <p:spPr>
            <a:xfrm flipH="1">
              <a:off x="3775075" y="3655286"/>
              <a:ext cx="2984500" cy="826227"/>
            </a:xfrm>
            <a:prstGeom prst="wedgeRoundRectCallout">
              <a:avLst>
                <a:gd fmla="val 50190" name="adj1"/>
                <a:gd fmla="val 15333" name="adj2"/>
                <a:gd fmla="val 16667" name="adj3"/>
              </a:avLst>
            </a:prstGeom>
            <a:solidFill>
              <a:srgbClr val="E6E6FF"/>
            </a:solidFill>
            <a:ln>
              <a:noFill/>
            </a:ln>
            <a:effectLst>
              <a:outerShdw blurRad="50800" rotWithShape="0" algn="tl" dir="27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список пар</a:t>
              </a:r>
              <a:endParaRPr/>
            </a:p>
            <a:p>
              <a:pPr indent="0" lvl="0" marL="0" marR="0" rtl="0" algn="ct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(ключ, значення)</a:t>
              </a:r>
              <a:endParaRPr/>
            </a:p>
          </p:txBody>
        </p:sp>
      </p:grpSp>
      <p:sp>
        <p:nvSpPr>
          <p:cNvPr id="227" name="Google Shape;227;p18"/>
          <p:cNvSpPr/>
          <p:nvPr/>
        </p:nvSpPr>
        <p:spPr>
          <a:xfrm>
            <a:off x="3657600" y="1968500"/>
            <a:ext cx="5278438" cy="461963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 = {</a:t>
            </a:r>
            <a:r>
              <a:rPr b="1" lang="en-US" sz="240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"бам"</a:t>
            </a:r>
            <a:r>
              <a:rPr b="1"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: 2, </a:t>
            </a:r>
            <a:r>
              <a:rPr b="1" lang="en-US" sz="240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"там"</a:t>
            </a:r>
            <a:r>
              <a:rPr b="1"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: 3}</a:t>
            </a:r>
            <a:endParaRPr b="1" sz="2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28" name="Google Shape;228;p18"/>
          <p:cNvSpPr/>
          <p:nvPr/>
        </p:nvSpPr>
        <p:spPr>
          <a:xfrm>
            <a:off x="3648075" y="2938463"/>
            <a:ext cx="5287963" cy="460375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 =[</a:t>
            </a:r>
            <a:r>
              <a:rPr b="1" lang="en-US" sz="24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("бам", 2)</a:t>
            </a:r>
            <a:r>
              <a:rPr b="1"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b="1" lang="en-US" sz="24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("там", 3)</a:t>
            </a:r>
            <a:r>
              <a:rPr b="1"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]</a:t>
            </a:r>
            <a:endParaRPr b="1" sz="2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grpSp>
        <p:nvGrpSpPr>
          <p:cNvPr id="229" name="Google Shape;229;p18"/>
          <p:cNvGrpSpPr/>
          <p:nvPr/>
        </p:nvGrpSpPr>
        <p:grpSpPr>
          <a:xfrm>
            <a:off x="4667251" y="2451100"/>
            <a:ext cx="3790950" cy="576263"/>
            <a:chOff x="4667251" y="2451100"/>
            <a:chExt cx="3790950" cy="576263"/>
          </a:xfrm>
        </p:grpSpPr>
        <p:sp>
          <p:nvSpPr>
            <p:cNvPr id="230" name="Google Shape;230;p18"/>
            <p:cNvSpPr/>
            <p:nvPr/>
          </p:nvSpPr>
          <p:spPr>
            <a:xfrm>
              <a:off x="4913313" y="2484438"/>
              <a:ext cx="922337" cy="46196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400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A[0]</a:t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1" name="Google Shape;231;p18"/>
            <p:cNvSpPr/>
            <p:nvPr/>
          </p:nvSpPr>
          <p:spPr>
            <a:xfrm>
              <a:off x="7186613" y="2484438"/>
              <a:ext cx="920750" cy="46196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400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A[1]</a:t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2" name="Google Shape;232;p18"/>
            <p:cNvSpPr/>
            <p:nvPr/>
          </p:nvSpPr>
          <p:spPr>
            <a:xfrm>
              <a:off x="5903913" y="2451100"/>
              <a:ext cx="1241425" cy="4603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400">
                  <a:solidFill>
                    <a:srgbClr val="0000FF"/>
                  </a:solidFill>
                  <a:latin typeface="Arial"/>
                  <a:ea typeface="Arial"/>
                  <a:cs typeface="Arial"/>
                  <a:sym typeface="Arial"/>
                </a:rPr>
                <a:t>кортеж</a:t>
              </a:r>
              <a:endParaRPr b="1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3" name="Google Shape;233;p18"/>
            <p:cNvSpPr/>
            <p:nvPr/>
          </p:nvSpPr>
          <p:spPr>
            <a:xfrm rot="-5400000">
              <a:off x="5431632" y="2129631"/>
              <a:ext cx="133350" cy="1662113"/>
            </a:xfrm>
            <a:prstGeom prst="rightBrace">
              <a:avLst>
                <a:gd fmla="val 66822" name="adj1"/>
                <a:gd fmla="val 50000" name="adj2"/>
              </a:avLst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4" name="Google Shape;234;p18"/>
            <p:cNvSpPr/>
            <p:nvPr/>
          </p:nvSpPr>
          <p:spPr>
            <a:xfrm rot="-5400000">
              <a:off x="7560469" y="2129632"/>
              <a:ext cx="133350" cy="1662112"/>
            </a:xfrm>
            <a:prstGeom prst="rightBrace">
              <a:avLst>
                <a:gd fmla="val 66822" name="adj1"/>
                <a:gd fmla="val 50000" name="adj2"/>
              </a:avLst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5" name="Google Shape;235;p18"/>
            <p:cNvSpPr/>
            <p:nvPr/>
          </p:nvSpPr>
          <p:spPr>
            <a:xfrm>
              <a:off x="5953125" y="2832100"/>
              <a:ext cx="1104900" cy="128588"/>
            </a:xfrm>
            <a:custGeom>
              <a:rect b="b" l="l" r="r" t="t"/>
              <a:pathLst>
                <a:path extrusionOk="0" h="128588" w="1104900">
                  <a:moveTo>
                    <a:pt x="0" y="128588"/>
                  </a:moveTo>
                  <a:lnTo>
                    <a:pt x="185738" y="0"/>
                  </a:lnTo>
                  <a:lnTo>
                    <a:pt x="909638" y="0"/>
                  </a:lnTo>
                  <a:lnTo>
                    <a:pt x="1104900" y="114300"/>
                  </a:lnTo>
                </a:path>
              </a:pathLst>
            </a:custGeom>
            <a:noFill/>
            <a:ln cap="flat" cmpd="sng" w="12700">
              <a:solidFill>
                <a:schemeClr val="dk1"/>
              </a:solidFill>
              <a:prstDash val="solid"/>
              <a:round/>
              <a:headEnd len="med" w="med" type="triangle"/>
              <a:tailEnd len="med" w="med" type="triangl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36" name="Google Shape;236;p18"/>
          <p:cNvGrpSpPr/>
          <p:nvPr/>
        </p:nvGrpSpPr>
        <p:grpSpPr>
          <a:xfrm>
            <a:off x="3835400" y="3436939"/>
            <a:ext cx="1741487" cy="668336"/>
            <a:chOff x="3835400" y="3436939"/>
            <a:chExt cx="1741487" cy="668336"/>
          </a:xfrm>
        </p:grpSpPr>
        <p:sp>
          <p:nvSpPr>
            <p:cNvPr id="237" name="Google Shape;237;p18"/>
            <p:cNvSpPr/>
            <p:nvPr/>
          </p:nvSpPr>
          <p:spPr>
            <a:xfrm>
              <a:off x="3835400" y="3643313"/>
              <a:ext cx="1476375" cy="46196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400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A[0][0]</a:t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Google Shape;238;p18"/>
            <p:cNvSpPr/>
            <p:nvPr/>
          </p:nvSpPr>
          <p:spPr>
            <a:xfrm flipH="1" rot="-5400000">
              <a:off x="5056981" y="3047207"/>
              <a:ext cx="130175" cy="909638"/>
            </a:xfrm>
            <a:prstGeom prst="rightBrace">
              <a:avLst>
                <a:gd fmla="val 66934" name="adj1"/>
                <a:gd fmla="val 50000" name="adj2"/>
              </a:avLst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" name="Google Shape;239;p18"/>
            <p:cNvSpPr/>
            <p:nvPr/>
          </p:nvSpPr>
          <p:spPr>
            <a:xfrm>
              <a:off x="4645025" y="3549650"/>
              <a:ext cx="325438" cy="207963"/>
            </a:xfrm>
            <a:custGeom>
              <a:rect b="b" l="l" r="r" t="t"/>
              <a:pathLst>
                <a:path extrusionOk="0" h="199177" w="488887">
                  <a:moveTo>
                    <a:pt x="0" y="199177"/>
                  </a:moveTo>
                  <a:lnTo>
                    <a:pt x="488887" y="0"/>
                  </a:lnTo>
                </a:path>
              </a:pathLst>
            </a:custGeom>
            <a:noFill/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med" w="med" type="triangl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40" name="Google Shape;240;p18"/>
          <p:cNvGrpSpPr/>
          <p:nvPr/>
        </p:nvGrpSpPr>
        <p:grpSpPr>
          <a:xfrm>
            <a:off x="5549900" y="3436938"/>
            <a:ext cx="1476375" cy="668337"/>
            <a:chOff x="5549900" y="3436938"/>
            <a:chExt cx="1476375" cy="668337"/>
          </a:xfrm>
        </p:grpSpPr>
        <p:sp>
          <p:nvSpPr>
            <p:cNvPr id="241" name="Google Shape;241;p18"/>
            <p:cNvSpPr/>
            <p:nvPr/>
          </p:nvSpPr>
          <p:spPr>
            <a:xfrm>
              <a:off x="5549900" y="3643313"/>
              <a:ext cx="1476375" cy="46196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400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A[0][1]</a:t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" name="Google Shape;242;p18"/>
            <p:cNvSpPr/>
            <p:nvPr/>
          </p:nvSpPr>
          <p:spPr>
            <a:xfrm flipH="1" rot="-5400000">
              <a:off x="5976144" y="3323432"/>
              <a:ext cx="130175" cy="357187"/>
            </a:xfrm>
            <a:prstGeom prst="rightBrace">
              <a:avLst>
                <a:gd fmla="val 66883" name="adj1"/>
                <a:gd fmla="val 50000" name="adj2"/>
              </a:avLst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" name="Google Shape;243;p18"/>
            <p:cNvSpPr/>
            <p:nvPr/>
          </p:nvSpPr>
          <p:spPr>
            <a:xfrm flipH="1">
              <a:off x="6111875" y="3576638"/>
              <a:ext cx="198438" cy="180975"/>
            </a:xfrm>
            <a:custGeom>
              <a:rect b="b" l="l" r="r" t="t"/>
              <a:pathLst>
                <a:path extrusionOk="0" h="199177" w="488887">
                  <a:moveTo>
                    <a:pt x="0" y="199177"/>
                  </a:moveTo>
                  <a:lnTo>
                    <a:pt x="488887" y="0"/>
                  </a:lnTo>
                </a:path>
              </a:pathLst>
            </a:custGeom>
            <a:noFill/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med" w="med" type="triangl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44" name="Google Shape;244;p18"/>
          <p:cNvSpPr/>
          <p:nvPr/>
        </p:nvSpPr>
        <p:spPr>
          <a:xfrm>
            <a:off x="374650" y="3679825"/>
            <a:ext cx="2119106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rPr>
              <a:t>Сортування:</a:t>
            </a:r>
            <a:endParaRPr b="1" sz="1800">
              <a:solidFill>
                <a:srgbClr val="3333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p18"/>
          <p:cNvSpPr/>
          <p:nvPr/>
        </p:nvSpPr>
        <p:spPr>
          <a:xfrm>
            <a:off x="479425" y="4248150"/>
            <a:ext cx="6065838" cy="1570038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-92074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for</a:t>
            </a:r>
            <a:r>
              <a:rPr b="1"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i </a:t>
            </a:r>
            <a:r>
              <a:rPr b="1" lang="en-US" sz="24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in</a:t>
            </a:r>
            <a:r>
              <a:rPr b="1"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2400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range</a:t>
            </a:r>
            <a:r>
              <a:rPr b="1"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(N-</a:t>
            </a:r>
            <a:r>
              <a:rPr b="1" lang="en-US" sz="2400">
                <a:solidFill>
                  <a:srgbClr val="00B0F0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b="1"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):</a:t>
            </a:r>
            <a:endParaRPr/>
          </a:p>
          <a:p>
            <a:pPr indent="-92074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-US" sz="24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for</a:t>
            </a:r>
            <a:r>
              <a:rPr b="1"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j </a:t>
            </a:r>
            <a:r>
              <a:rPr b="1" lang="en-US" sz="24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in</a:t>
            </a:r>
            <a:r>
              <a:rPr b="1"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2400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range</a:t>
            </a:r>
            <a:r>
              <a:rPr b="1"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(N-</a:t>
            </a:r>
            <a:r>
              <a:rPr b="1" lang="en-US" sz="2400">
                <a:solidFill>
                  <a:srgbClr val="00B0F0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b="1"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i-</a:t>
            </a:r>
            <a:r>
              <a:rPr b="1" lang="en-US" sz="2400">
                <a:solidFill>
                  <a:srgbClr val="00B0F0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b="1" lang="en-US" sz="2400">
                <a:solidFill>
                  <a:srgbClr val="00B0F0"/>
                </a:solidFill>
                <a:latin typeface="Courier New"/>
                <a:ea typeface="Courier New"/>
                <a:cs typeface="Courier New"/>
                <a:sym typeface="Courier New"/>
              </a:rPr>
              <a:t>-1</a:t>
            </a:r>
            <a:r>
              <a:rPr b="1"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):</a:t>
            </a:r>
            <a:endParaRPr b="1" sz="2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92074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000099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24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b="1"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A[j][</a:t>
            </a:r>
            <a:r>
              <a:rPr b="1" lang="en-US" sz="2400">
                <a:solidFill>
                  <a:srgbClr val="00B0F0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b="1"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]</a:t>
            </a: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A[j+</a:t>
            </a:r>
            <a:r>
              <a:rPr b="1" lang="en-US" sz="2400">
                <a:solidFill>
                  <a:srgbClr val="00B0F0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b="1"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][</a:t>
            </a:r>
            <a:r>
              <a:rPr b="1" lang="en-US" sz="2400">
                <a:solidFill>
                  <a:srgbClr val="00B0F0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b="1"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]: </a:t>
            </a:r>
            <a:endParaRPr b="1" sz="2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92074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A[j],</a:t>
            </a: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A[j+</a:t>
            </a:r>
            <a:r>
              <a:rPr b="1" lang="en-US" sz="2400">
                <a:solidFill>
                  <a:srgbClr val="00B0F0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b="1"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]</a:t>
            </a: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A[j+</a:t>
            </a:r>
            <a:r>
              <a:rPr b="1" lang="en-US" sz="2400">
                <a:solidFill>
                  <a:srgbClr val="00B0F0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b="1"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],</a:t>
            </a: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A[j]</a:t>
            </a:r>
            <a:endParaRPr b="1" sz="2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46" name="Google Shape;246;p18"/>
          <p:cNvSpPr/>
          <p:nvPr/>
        </p:nvSpPr>
        <p:spPr>
          <a:xfrm flipH="1">
            <a:off x="6280150" y="4967288"/>
            <a:ext cx="2257425" cy="519112"/>
          </a:xfrm>
          <a:prstGeom prst="wedgeRoundRectCallout">
            <a:avLst>
              <a:gd fmla="val 95902" name="adj1"/>
              <a:gd fmla="val -351" name="adj2"/>
              <a:gd fmla="val 16667" name="adj3"/>
            </a:avLst>
          </a:prstGeom>
          <a:solidFill>
            <a:srgbClr val="E6E6FF"/>
          </a:solidFill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 значенню!</a:t>
            </a:r>
            <a:endParaRPr/>
          </a:p>
        </p:txBody>
      </p:sp>
      <p:sp>
        <p:nvSpPr>
          <p:cNvPr id="247" name="Google Shape;247;p18"/>
          <p:cNvSpPr/>
          <p:nvPr/>
        </p:nvSpPr>
        <p:spPr>
          <a:xfrm>
            <a:off x="3919538" y="2508250"/>
            <a:ext cx="263525" cy="36195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A5A5A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48" name="Google Shape;248;p18"/>
          <p:cNvCxnSpPr/>
          <p:nvPr/>
        </p:nvCxnSpPr>
        <p:spPr>
          <a:xfrm>
            <a:off x="311150" y="781050"/>
            <a:ext cx="8499475" cy="0"/>
          </a:xfrm>
          <a:prstGeom prst="straightConnector1">
            <a:avLst/>
          </a:prstGeom>
          <a:noFill/>
          <a:ln cap="flat" cmpd="sng" w="38100">
            <a:solidFill>
              <a:srgbClr val="002060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19"/>
          <p:cNvSpPr txBox="1"/>
          <p:nvPr>
            <p:ph type="title"/>
          </p:nvPr>
        </p:nvSpPr>
        <p:spPr>
          <a:xfrm>
            <a:off x="311150" y="301625"/>
            <a:ext cx="8375650" cy="4714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Словник і список пар</a:t>
            </a:r>
            <a:endParaRPr/>
          </a:p>
        </p:txBody>
      </p:sp>
      <p:sp>
        <p:nvSpPr>
          <p:cNvPr id="254" name="Google Shape;254;p19"/>
          <p:cNvSpPr txBox="1"/>
          <p:nvPr>
            <p:ph idx="12" type="sldNum"/>
          </p:nvPr>
        </p:nvSpPr>
        <p:spPr>
          <a:xfrm>
            <a:off x="7004050" y="-20638"/>
            <a:ext cx="2133600" cy="476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1"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" name="Google Shape;255;p19"/>
          <p:cNvSpPr/>
          <p:nvPr/>
        </p:nvSpPr>
        <p:spPr>
          <a:xfrm>
            <a:off x="374650" y="800100"/>
            <a:ext cx="2111375" cy="461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rPr>
              <a:t>Сортировка:</a:t>
            </a:r>
            <a:endParaRPr b="1" sz="1800">
              <a:solidFill>
                <a:srgbClr val="3333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" name="Google Shape;256;p19"/>
          <p:cNvSpPr/>
          <p:nvPr/>
        </p:nvSpPr>
        <p:spPr>
          <a:xfrm>
            <a:off x="679450" y="1262063"/>
            <a:ext cx="1982788" cy="461962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-92074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A.</a:t>
            </a:r>
            <a:r>
              <a:rPr b="1" lang="en-US" sz="2400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sort</a:t>
            </a:r>
            <a:r>
              <a:rPr b="1"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()</a:t>
            </a:r>
            <a:endParaRPr b="1" sz="2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57" name="Google Shape;257;p19"/>
          <p:cNvSpPr/>
          <p:nvPr/>
        </p:nvSpPr>
        <p:spPr>
          <a:xfrm flipH="1">
            <a:off x="3690938" y="1058863"/>
            <a:ext cx="3714750" cy="733425"/>
          </a:xfrm>
          <a:prstGeom prst="wedgeRoundRectCallout">
            <a:avLst>
              <a:gd fmla="val 88592" name="adj1"/>
              <a:gd fmla="val 11995" name="adj2"/>
              <a:gd fmla="val 16667" name="adj3"/>
            </a:avLst>
          </a:prstGeom>
          <a:solidFill>
            <a:srgbClr val="E6E6FF"/>
          </a:solidFill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 ключам, якщо ключі рівні - за значеннями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" name="Google Shape;258;p19"/>
          <p:cNvSpPr/>
          <p:nvPr/>
        </p:nvSpPr>
        <p:spPr>
          <a:xfrm>
            <a:off x="679450" y="2024063"/>
            <a:ext cx="6029325" cy="460375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-92074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A.</a:t>
            </a:r>
            <a:r>
              <a:rPr b="1" lang="en-US" sz="2400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sort</a:t>
            </a:r>
            <a:r>
              <a:rPr b="1"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 key = </a:t>
            </a:r>
            <a:r>
              <a:rPr b="1" lang="en-US" sz="2400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lambda</a:t>
            </a:r>
            <a:r>
              <a:rPr b="1"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x: x[</a:t>
            </a:r>
            <a:r>
              <a:rPr b="1" lang="en-US" sz="2400">
                <a:solidFill>
                  <a:srgbClr val="00B0F0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b="1"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])</a:t>
            </a:r>
            <a:endParaRPr b="1" sz="2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59" name="Google Shape;259;p19"/>
          <p:cNvSpPr/>
          <p:nvPr/>
        </p:nvSpPr>
        <p:spPr>
          <a:xfrm>
            <a:off x="679450" y="3028950"/>
            <a:ext cx="6029325" cy="460375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-92074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A.</a:t>
            </a:r>
            <a:r>
              <a:rPr b="1" lang="en-US" sz="2400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sort</a:t>
            </a:r>
            <a:r>
              <a:rPr b="1"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 key = </a:t>
            </a:r>
            <a:r>
              <a:rPr b="1" lang="en-US" sz="2400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lambda</a:t>
            </a:r>
            <a:r>
              <a:rPr b="1"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x: x[</a:t>
            </a:r>
            <a:r>
              <a:rPr b="1" lang="en-US" sz="2400">
                <a:solidFill>
                  <a:srgbClr val="00B0F0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b="1"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])</a:t>
            </a:r>
            <a:endParaRPr b="1" sz="2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60" name="Google Shape;260;p19"/>
          <p:cNvSpPr/>
          <p:nvPr/>
        </p:nvSpPr>
        <p:spPr>
          <a:xfrm flipH="1">
            <a:off x="6170613" y="2579688"/>
            <a:ext cx="2474912" cy="417512"/>
          </a:xfrm>
          <a:prstGeom prst="wedgeRoundRectCallout">
            <a:avLst>
              <a:gd fmla="val 53844" name="adj1"/>
              <a:gd fmla="val 103299" name="adj2"/>
              <a:gd fmla="val 16667" name="adj3"/>
            </a:avLst>
          </a:prstGeom>
          <a:solidFill>
            <a:srgbClr val="E6E6FF"/>
          </a:solidFill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 значенням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1" name="Google Shape;261;p19"/>
          <p:cNvSpPr/>
          <p:nvPr/>
        </p:nvSpPr>
        <p:spPr>
          <a:xfrm flipH="1">
            <a:off x="6899275" y="1965325"/>
            <a:ext cx="1746250" cy="415925"/>
          </a:xfrm>
          <a:prstGeom prst="wedgeRoundRectCallout">
            <a:avLst>
              <a:gd fmla="val 82860" name="adj1"/>
              <a:gd fmla="val 18516" name="adj2"/>
              <a:gd fmla="val 16667" name="adj3"/>
            </a:avLst>
          </a:prstGeom>
          <a:solidFill>
            <a:srgbClr val="E6E6FF"/>
          </a:solidFill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 ключам</a:t>
            </a:r>
            <a:endParaRPr/>
          </a:p>
        </p:txBody>
      </p:sp>
      <p:sp>
        <p:nvSpPr>
          <p:cNvPr id="262" name="Google Shape;262;p19"/>
          <p:cNvSpPr/>
          <p:nvPr/>
        </p:nvSpPr>
        <p:spPr>
          <a:xfrm>
            <a:off x="679450" y="3997325"/>
            <a:ext cx="7559675" cy="461963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-92074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A.</a:t>
            </a:r>
            <a:r>
              <a:rPr b="1" lang="en-US" sz="2400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sort</a:t>
            </a:r>
            <a:r>
              <a:rPr b="1"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 key = </a:t>
            </a:r>
            <a:r>
              <a:rPr b="1" lang="en-US" sz="2400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lambda</a:t>
            </a:r>
            <a:r>
              <a:rPr b="1"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x: (x[</a:t>
            </a:r>
            <a:r>
              <a:rPr b="1" lang="en-US" sz="2400">
                <a:solidFill>
                  <a:srgbClr val="00B0F0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b="1"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], x[</a:t>
            </a:r>
            <a:r>
              <a:rPr b="1" lang="en-US" sz="2400">
                <a:solidFill>
                  <a:srgbClr val="00B0F0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b="1"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]))</a:t>
            </a:r>
            <a:endParaRPr b="1" sz="2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63" name="Google Shape;263;p19"/>
          <p:cNvSpPr/>
          <p:nvPr/>
        </p:nvSpPr>
        <p:spPr>
          <a:xfrm flipH="1">
            <a:off x="4468813" y="4752975"/>
            <a:ext cx="3714750" cy="733425"/>
          </a:xfrm>
          <a:prstGeom prst="wedgeRoundRectCallout">
            <a:avLst>
              <a:gd fmla="val 23532" name="adj1"/>
              <a:gd fmla="val -104054" name="adj2"/>
              <a:gd fmla="val 16667" name="adj3"/>
            </a:avLst>
          </a:prstGeom>
          <a:solidFill>
            <a:srgbClr val="E6E6FF"/>
          </a:solidFill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 значеннями, якщо вони рівні - по ключам</a:t>
            </a:r>
            <a:endParaRPr/>
          </a:p>
        </p:txBody>
      </p:sp>
      <p:sp>
        <p:nvSpPr>
          <p:cNvPr id="264" name="Google Shape;264;p19"/>
          <p:cNvSpPr/>
          <p:nvPr/>
        </p:nvSpPr>
        <p:spPr>
          <a:xfrm>
            <a:off x="679450" y="5672138"/>
            <a:ext cx="7559675" cy="461962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-92074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A.</a:t>
            </a:r>
            <a:r>
              <a:rPr b="1" lang="en-US" sz="2400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sort</a:t>
            </a:r>
            <a:r>
              <a:rPr b="1"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 key = </a:t>
            </a:r>
            <a:r>
              <a:rPr b="1" lang="en-US" sz="2400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lambda</a:t>
            </a:r>
            <a:r>
              <a:rPr b="1"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x: (-x[</a:t>
            </a:r>
            <a:r>
              <a:rPr b="1" lang="en-US" sz="2400">
                <a:solidFill>
                  <a:srgbClr val="00B0F0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b="1"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], x[</a:t>
            </a:r>
            <a:r>
              <a:rPr b="1" lang="en-US" sz="2400">
                <a:solidFill>
                  <a:srgbClr val="00B0F0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b="1"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]))</a:t>
            </a:r>
            <a:endParaRPr b="1" sz="2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265" name="Google Shape;265;p19"/>
          <p:cNvCxnSpPr/>
          <p:nvPr/>
        </p:nvCxnSpPr>
        <p:spPr>
          <a:xfrm>
            <a:off x="311150" y="781050"/>
            <a:ext cx="8499475" cy="0"/>
          </a:xfrm>
          <a:prstGeom prst="straightConnector1">
            <a:avLst/>
          </a:prstGeom>
          <a:noFill/>
          <a:ln cap="flat" cmpd="sng" w="38100">
            <a:solidFill>
              <a:srgbClr val="002060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"/>
          <p:cNvSpPr txBox="1"/>
          <p:nvPr>
            <p:ph type="title"/>
          </p:nvPr>
        </p:nvSpPr>
        <p:spPr>
          <a:xfrm>
            <a:off x="311150" y="301625"/>
            <a:ext cx="8375650" cy="4714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Що таке кортеж?</a:t>
            </a:r>
            <a:endParaRPr/>
          </a:p>
        </p:txBody>
      </p:sp>
      <p:sp>
        <p:nvSpPr>
          <p:cNvPr id="49" name="Google Shape;49;p2"/>
          <p:cNvSpPr txBox="1"/>
          <p:nvPr>
            <p:ph idx="12" type="sldNum"/>
          </p:nvPr>
        </p:nvSpPr>
        <p:spPr>
          <a:xfrm>
            <a:off x="7004050" y="-20638"/>
            <a:ext cx="2133600" cy="476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1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2"/>
          <p:cNvSpPr/>
          <p:nvPr/>
        </p:nvSpPr>
        <p:spPr>
          <a:xfrm>
            <a:off x="346868" y="959978"/>
            <a:ext cx="8428037" cy="1569660"/>
          </a:xfrm>
          <a:prstGeom prst="rect">
            <a:avLst/>
          </a:prstGeom>
          <a:solidFill>
            <a:srgbClr val="E6E6FF"/>
          </a:solidFill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61950" lvl="0" marL="36195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rPr>
              <a:t>Кортеж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послідовність елементів, яка багато в чому схожа на список за тим винятком, що кортеж є незмінним типом. Тому ми не можемо додавати або видаляти елементи в кортежі, змінювати його.</a:t>
            </a:r>
            <a:endParaRPr/>
          </a:p>
        </p:txBody>
      </p:sp>
      <p:sp>
        <p:nvSpPr>
          <p:cNvPr id="51" name="Google Shape;51;p2"/>
          <p:cNvSpPr/>
          <p:nvPr/>
        </p:nvSpPr>
        <p:spPr>
          <a:xfrm>
            <a:off x="311149" y="3054671"/>
            <a:ext cx="8463755" cy="2677656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user = (</a:t>
            </a:r>
            <a:r>
              <a:rPr b="1" i="0" lang="en-US" sz="2800" u="none" cap="none" strike="noStrike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"Tom"</a:t>
            </a:r>
            <a:r>
              <a:rPr b="1" i="0" lang="en-US" sz="2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23)</a:t>
            </a:r>
            <a:endParaRPr/>
          </a:p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b="1" i="0" lang="en-US" sz="2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(user)   </a:t>
            </a:r>
            <a:r>
              <a:rPr b="1" i="0" lang="en-US" sz="28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#(‘Tom’,23)</a:t>
            </a:r>
            <a:endParaRPr/>
          </a:p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user =</a:t>
            </a:r>
            <a:r>
              <a:rPr b="1" i="0" lang="en-US" sz="2800" u="none" cap="none" strike="noStrike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 "Tom"</a:t>
            </a:r>
            <a:r>
              <a:rPr b="1" i="0" lang="en-US" sz="2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23</a:t>
            </a:r>
            <a:endParaRPr/>
          </a:p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b="1" i="0" lang="en-US" sz="2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(user)   </a:t>
            </a:r>
            <a:r>
              <a:rPr b="1" i="0" lang="en-US" sz="28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#(‘Tom’,23)</a:t>
            </a:r>
            <a:endParaRPr/>
          </a:p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user = (</a:t>
            </a:r>
            <a:r>
              <a:rPr b="1" i="0" lang="en-US" sz="2800" u="none" cap="none" strike="noStrike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"Tom"</a:t>
            </a:r>
            <a:r>
              <a:rPr b="1" i="0" lang="en-US" sz="2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,)</a:t>
            </a:r>
            <a:endParaRPr/>
          </a:p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b="1" i="0" lang="en-US" sz="2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(user)   </a:t>
            </a:r>
            <a:r>
              <a:rPr b="1" i="0" lang="en-US" sz="28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#(‘Tom’,)</a:t>
            </a:r>
            <a:endParaRPr/>
          </a:p>
        </p:txBody>
      </p:sp>
      <p:cxnSp>
        <p:nvCxnSpPr>
          <p:cNvPr id="52" name="Google Shape;52;p2"/>
          <p:cNvCxnSpPr/>
          <p:nvPr/>
        </p:nvCxnSpPr>
        <p:spPr>
          <a:xfrm>
            <a:off x="311150" y="781050"/>
            <a:ext cx="8499475" cy="0"/>
          </a:xfrm>
          <a:prstGeom prst="straightConnector1">
            <a:avLst/>
          </a:prstGeom>
          <a:noFill/>
          <a:ln cap="flat" cmpd="sng" w="38100">
            <a:solidFill>
              <a:srgbClr val="00206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3" name="Google Shape;53;p2"/>
          <p:cNvSpPr/>
          <p:nvPr/>
        </p:nvSpPr>
        <p:spPr>
          <a:xfrm>
            <a:off x="311150" y="2561322"/>
            <a:ext cx="194393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rPr>
              <a:t>Створення:</a:t>
            </a:r>
            <a:endParaRPr b="1" i="0" sz="1800" u="none" cap="none" strike="noStrike">
              <a:solidFill>
                <a:srgbClr val="33339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20"/>
          <p:cNvSpPr txBox="1"/>
          <p:nvPr>
            <p:ph type="title"/>
          </p:nvPr>
        </p:nvSpPr>
        <p:spPr>
          <a:xfrm>
            <a:off x="311150" y="301625"/>
            <a:ext cx="8375650" cy="4714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Словник і список пар</a:t>
            </a:r>
            <a:endParaRPr/>
          </a:p>
        </p:txBody>
      </p:sp>
      <p:sp>
        <p:nvSpPr>
          <p:cNvPr id="271" name="Google Shape;271;p20"/>
          <p:cNvSpPr txBox="1"/>
          <p:nvPr>
            <p:ph idx="12" type="sldNum"/>
          </p:nvPr>
        </p:nvSpPr>
        <p:spPr>
          <a:xfrm>
            <a:off x="7004050" y="-20638"/>
            <a:ext cx="2133600" cy="476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1"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2" name="Google Shape;272;p20"/>
          <p:cNvSpPr/>
          <p:nvPr/>
        </p:nvSpPr>
        <p:spPr>
          <a:xfrm>
            <a:off x="374650" y="800100"/>
            <a:ext cx="3630289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rPr>
              <a:t>Виведення списку пар</a:t>
            </a:r>
            <a:endParaRPr b="1" sz="1800">
              <a:solidFill>
                <a:srgbClr val="3333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3" name="Google Shape;273;p20"/>
          <p:cNvSpPr/>
          <p:nvPr/>
        </p:nvSpPr>
        <p:spPr>
          <a:xfrm>
            <a:off x="579438" y="1304925"/>
            <a:ext cx="7369175" cy="830263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for</a:t>
            </a:r>
            <a:r>
              <a:rPr b="1"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x </a:t>
            </a:r>
            <a:r>
              <a:rPr b="1" lang="en-US" sz="24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in</a:t>
            </a:r>
            <a:r>
              <a:rPr b="1"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A:</a:t>
            </a:r>
            <a:endParaRPr/>
          </a:p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-US" sz="2400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b="1"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 x[</a:t>
            </a:r>
            <a:r>
              <a:rPr b="1" lang="en-US" sz="2400">
                <a:solidFill>
                  <a:srgbClr val="00B0F0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b="1"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], </a:t>
            </a:r>
            <a:r>
              <a:rPr b="1" lang="en-US" sz="240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": "</a:t>
            </a:r>
            <a:r>
              <a:rPr b="1"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x[</a:t>
            </a:r>
            <a:r>
              <a:rPr b="1" lang="en-US" sz="2400">
                <a:solidFill>
                  <a:srgbClr val="00B0F0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b="1"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], sep=</a:t>
            </a:r>
            <a:r>
              <a:rPr b="1" lang="en-US" sz="240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""</a:t>
            </a:r>
            <a:r>
              <a:rPr b="1"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)</a:t>
            </a:r>
            <a:endParaRPr b="1" sz="2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74" name="Google Shape;274;p20"/>
          <p:cNvSpPr/>
          <p:nvPr/>
        </p:nvSpPr>
        <p:spPr>
          <a:xfrm>
            <a:off x="579438" y="2681288"/>
            <a:ext cx="7369175" cy="830262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for</a:t>
            </a:r>
            <a:r>
              <a:rPr b="1"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x </a:t>
            </a:r>
            <a:r>
              <a:rPr b="1" lang="en-US" sz="24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in</a:t>
            </a:r>
            <a:r>
              <a:rPr b="1"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A:</a:t>
            </a:r>
            <a:endParaRPr/>
          </a:p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-US" sz="2400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b="1"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 </a:t>
            </a:r>
            <a:r>
              <a:rPr b="1" lang="en-US" sz="240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"{}: {}"</a:t>
            </a:r>
            <a:r>
              <a:rPr b="1"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b="1" lang="en-US" sz="2400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format</a:t>
            </a:r>
            <a:r>
              <a:rPr b="1"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(x[</a:t>
            </a:r>
            <a:r>
              <a:rPr b="1" lang="en-US" sz="2400">
                <a:solidFill>
                  <a:srgbClr val="00B0F0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b="1"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], x[</a:t>
            </a:r>
            <a:r>
              <a:rPr b="1" lang="en-US" sz="2400">
                <a:solidFill>
                  <a:srgbClr val="00B0F0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b="1"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]) )</a:t>
            </a:r>
            <a:endParaRPr b="1" sz="2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75" name="Google Shape;275;p20"/>
          <p:cNvSpPr/>
          <p:nvPr/>
        </p:nvSpPr>
        <p:spPr>
          <a:xfrm>
            <a:off x="374650" y="2220913"/>
            <a:ext cx="1295547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rPr>
              <a:t>або так</a:t>
            </a:r>
            <a:endParaRPr b="1" sz="1800">
              <a:solidFill>
                <a:srgbClr val="3333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76" name="Google Shape;276;p20"/>
          <p:cNvCxnSpPr/>
          <p:nvPr/>
        </p:nvCxnSpPr>
        <p:spPr>
          <a:xfrm>
            <a:off x="311150" y="781050"/>
            <a:ext cx="8499475" cy="0"/>
          </a:xfrm>
          <a:prstGeom prst="straightConnector1">
            <a:avLst/>
          </a:prstGeom>
          <a:noFill/>
          <a:ln cap="flat" cmpd="sng" w="38100">
            <a:solidFill>
              <a:srgbClr val="002060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3"/>
          <p:cNvSpPr txBox="1"/>
          <p:nvPr>
            <p:ph type="title"/>
          </p:nvPr>
        </p:nvSpPr>
        <p:spPr>
          <a:xfrm>
            <a:off x="311150" y="301625"/>
            <a:ext cx="8375650" cy="4714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Створення кортежу зі списка</a:t>
            </a:r>
            <a:endParaRPr/>
          </a:p>
        </p:txBody>
      </p:sp>
      <p:sp>
        <p:nvSpPr>
          <p:cNvPr id="59" name="Google Shape;59;p3"/>
          <p:cNvSpPr txBox="1"/>
          <p:nvPr>
            <p:ph idx="12" type="sldNum"/>
          </p:nvPr>
        </p:nvSpPr>
        <p:spPr>
          <a:xfrm>
            <a:off x="7004050" y="-20638"/>
            <a:ext cx="2133600" cy="476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1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3"/>
          <p:cNvSpPr/>
          <p:nvPr/>
        </p:nvSpPr>
        <p:spPr>
          <a:xfrm>
            <a:off x="254648" y="1497079"/>
            <a:ext cx="8488653" cy="1292662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users_list = [</a:t>
            </a:r>
            <a:r>
              <a:rPr b="1" i="0" lang="en-US" sz="2600" u="none" cap="none" strike="noStrike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"Tom"</a:t>
            </a:r>
            <a:r>
              <a:rPr b="1" i="0" lang="en-US" sz="2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b="1" i="0" lang="en-US" sz="2600" u="none" cap="none" strike="noStrike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"Bob"</a:t>
            </a:r>
            <a:r>
              <a:rPr b="1" i="0" lang="en-US" sz="2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b="1" i="0" lang="en-US" sz="2600" u="none" cap="none" strike="noStrike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"Kate"</a:t>
            </a:r>
            <a:r>
              <a:rPr b="1" i="0" lang="en-US" sz="2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]</a:t>
            </a:r>
            <a:endParaRPr/>
          </a:p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users_tuple = </a:t>
            </a:r>
            <a:r>
              <a:rPr b="1" i="0" lang="en-US" sz="2600" u="none" cap="none" strike="noStrik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tuple</a:t>
            </a:r>
            <a:r>
              <a:rPr b="1" i="0" lang="en-US" sz="2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(users_list)</a:t>
            </a:r>
            <a:endParaRPr/>
          </a:p>
          <a:p>
            <a:pPr indent="-90488" lvl="0" marL="179388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600" u="none" cap="none" strike="noStrik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b="1" i="0" lang="en-US" sz="2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(users_tuple) </a:t>
            </a:r>
            <a:r>
              <a:rPr b="1" i="0" lang="en-US" sz="26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# ("Tom","Bob","Kate")</a:t>
            </a:r>
            <a:endParaRPr b="1" i="0" sz="2600" u="none" cap="none" strike="noStrike">
              <a:solidFill>
                <a:srgbClr val="008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61" name="Google Shape;61;p3"/>
          <p:cNvCxnSpPr/>
          <p:nvPr/>
        </p:nvCxnSpPr>
        <p:spPr>
          <a:xfrm>
            <a:off x="311150" y="781050"/>
            <a:ext cx="8499475" cy="0"/>
          </a:xfrm>
          <a:prstGeom prst="straightConnector1">
            <a:avLst/>
          </a:prstGeom>
          <a:noFill/>
          <a:ln cap="flat" cmpd="sng" w="38100">
            <a:solidFill>
              <a:srgbClr val="00206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2" name="Google Shape;62;p3"/>
          <p:cNvSpPr/>
          <p:nvPr/>
        </p:nvSpPr>
        <p:spPr>
          <a:xfrm>
            <a:off x="311149" y="894840"/>
            <a:ext cx="4499886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rPr>
              <a:t>Використання функції </a:t>
            </a:r>
            <a:r>
              <a:rPr b="1" i="0" lang="en-US" sz="24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tuple</a:t>
            </a:r>
            <a:r>
              <a:rPr b="1" i="0" lang="en-US" sz="2400" u="none" cap="none" strike="noStrike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1" i="0" sz="1800" u="none" cap="none" strike="noStrike">
              <a:solidFill>
                <a:srgbClr val="33339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4"/>
          <p:cNvSpPr txBox="1"/>
          <p:nvPr>
            <p:ph type="title"/>
          </p:nvPr>
        </p:nvSpPr>
        <p:spPr>
          <a:xfrm>
            <a:off x="311150" y="301625"/>
            <a:ext cx="8375650" cy="4714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Доступ до елементів</a:t>
            </a:r>
            <a:endParaRPr/>
          </a:p>
        </p:txBody>
      </p:sp>
      <p:sp>
        <p:nvSpPr>
          <p:cNvPr id="68" name="Google Shape;68;p4"/>
          <p:cNvSpPr txBox="1"/>
          <p:nvPr>
            <p:ph idx="12" type="sldNum"/>
          </p:nvPr>
        </p:nvSpPr>
        <p:spPr>
          <a:xfrm>
            <a:off x="7004050" y="-20638"/>
            <a:ext cx="2133600" cy="476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1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4"/>
          <p:cNvSpPr/>
          <p:nvPr/>
        </p:nvSpPr>
        <p:spPr>
          <a:xfrm>
            <a:off x="236784" y="1088380"/>
            <a:ext cx="8488653" cy="2831544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users = (</a:t>
            </a:r>
            <a:r>
              <a:rPr b="1" i="0" lang="en-US" sz="2600" u="none" cap="none" strike="noStrike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"Tom"</a:t>
            </a:r>
            <a:r>
              <a:rPr b="1" i="0" lang="en-US" sz="2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b="1" i="0" lang="en-US" sz="2600" u="none" cap="none" strike="noStrike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"Bob"</a:t>
            </a:r>
            <a:r>
              <a:rPr b="1" i="0" lang="en-US" sz="2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b="1" i="0" lang="en-US" sz="2600" u="none" cap="none" strike="noStrike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"Sam"</a:t>
            </a:r>
            <a:r>
              <a:rPr b="1" i="0" lang="en-US" sz="2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b="1" i="0" lang="en-US" sz="2600" u="none" cap="none" strike="noStrike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"Kate"</a:t>
            </a:r>
            <a:r>
              <a:rPr b="1" i="0" lang="en-US" sz="2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/>
          </a:p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600" u="none" cap="none" strike="noStrik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b="1" i="0" lang="en-US" sz="2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(users[0])     </a:t>
            </a:r>
            <a:r>
              <a:rPr b="1" i="0" lang="en-US" sz="26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# Tom</a:t>
            </a:r>
            <a:endParaRPr/>
          </a:p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600" u="none" cap="none" strike="noStrik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b="1" i="0" lang="en-US" sz="2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(users[2])     </a:t>
            </a:r>
            <a:r>
              <a:rPr b="1" i="0" lang="en-US" sz="26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# Sam</a:t>
            </a:r>
            <a:endParaRPr/>
          </a:p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600" u="none" cap="none" strike="noStrik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b="1" i="0" lang="en-US" sz="2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(users[-1])    </a:t>
            </a:r>
            <a:r>
              <a:rPr b="1" i="0" lang="en-US" sz="26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# Kate</a:t>
            </a:r>
            <a:endParaRPr/>
          </a:p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endParaRPr/>
          </a:p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# отримаємо частину кортежу з 2 елементу по 4</a:t>
            </a:r>
            <a:endParaRPr/>
          </a:p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600" u="none" cap="none" strike="noStrik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b="1" i="0" lang="en-US" sz="2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(users[1:4])  </a:t>
            </a:r>
            <a:r>
              <a:rPr b="1" i="0" lang="en-US" sz="26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# ("Bob","Sam","Kate")</a:t>
            </a:r>
            <a:endParaRPr b="1" i="0" sz="2600" u="none" cap="none" strike="noStrike">
              <a:solidFill>
                <a:srgbClr val="008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70" name="Google Shape;70;p4"/>
          <p:cNvCxnSpPr/>
          <p:nvPr/>
        </p:nvCxnSpPr>
        <p:spPr>
          <a:xfrm>
            <a:off x="311150" y="781050"/>
            <a:ext cx="8499475" cy="0"/>
          </a:xfrm>
          <a:prstGeom prst="straightConnector1">
            <a:avLst/>
          </a:prstGeom>
          <a:noFill/>
          <a:ln cap="flat" cmpd="sng" w="38100">
            <a:solidFill>
              <a:srgbClr val="00206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1" name="Google Shape;71;p4"/>
          <p:cNvSpPr/>
          <p:nvPr/>
        </p:nvSpPr>
        <p:spPr>
          <a:xfrm>
            <a:off x="198147" y="4484795"/>
            <a:ext cx="8488653" cy="492443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users[1] = </a:t>
            </a:r>
            <a:r>
              <a:rPr b="1" i="0" lang="en-US" sz="2600" u="none" cap="none" strike="noStrike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"Tim" </a:t>
            </a:r>
            <a:r>
              <a:rPr b="1" i="0" lang="en-US" sz="26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# помилка!!!</a:t>
            </a:r>
            <a:endParaRPr b="1" i="0" sz="2600" u="none" cap="none" strike="noStrike">
              <a:solidFill>
                <a:srgbClr val="C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5"/>
          <p:cNvSpPr txBox="1"/>
          <p:nvPr>
            <p:ph type="title"/>
          </p:nvPr>
        </p:nvSpPr>
        <p:spPr>
          <a:xfrm>
            <a:off x="311150" y="301625"/>
            <a:ext cx="8375650" cy="4714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Доступ до елементів</a:t>
            </a:r>
            <a:endParaRPr/>
          </a:p>
        </p:txBody>
      </p:sp>
      <p:sp>
        <p:nvSpPr>
          <p:cNvPr id="77" name="Google Shape;77;p5"/>
          <p:cNvSpPr txBox="1"/>
          <p:nvPr>
            <p:ph idx="12" type="sldNum"/>
          </p:nvPr>
        </p:nvSpPr>
        <p:spPr>
          <a:xfrm>
            <a:off x="7004050" y="-20638"/>
            <a:ext cx="2133600" cy="476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1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p5"/>
          <p:cNvSpPr/>
          <p:nvPr/>
        </p:nvSpPr>
        <p:spPr>
          <a:xfrm>
            <a:off x="254648" y="1786970"/>
            <a:ext cx="8488653" cy="2092881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user = (</a:t>
            </a:r>
            <a:r>
              <a:rPr b="1" i="0" lang="en-US" sz="2600" u="none" cap="none" strike="noStrike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"Tom"</a:t>
            </a:r>
            <a:r>
              <a:rPr b="1" i="0" lang="en-US" sz="2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b="1" i="0" lang="en-US" sz="2600" u="none" cap="none" strike="noStrik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22</a:t>
            </a:r>
            <a:r>
              <a:rPr b="1" i="0" lang="en-US" sz="2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b="1" i="0" lang="en-US" sz="2600" u="none" cap="none" strike="noStrik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False</a:t>
            </a:r>
            <a:r>
              <a:rPr b="1" i="0" lang="en-US" sz="2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/>
          </a:p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name, age, isMarried = user</a:t>
            </a:r>
            <a:endParaRPr/>
          </a:p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600" u="none" cap="none" strike="noStrik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b="1" i="0" lang="en-US" sz="2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(name)             </a:t>
            </a:r>
            <a:r>
              <a:rPr b="1" i="0" lang="en-US" sz="26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# Tom</a:t>
            </a:r>
            <a:endParaRPr/>
          </a:p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600" u="none" cap="none" strike="noStrik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b="1" i="0" lang="en-US" sz="2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(age)              </a:t>
            </a:r>
            <a:r>
              <a:rPr b="1" i="0" lang="en-US" sz="26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# 22</a:t>
            </a:r>
            <a:endParaRPr/>
          </a:p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600" u="none" cap="none" strike="noStrik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b="1" i="0" lang="en-US" sz="2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(isMarried)        </a:t>
            </a:r>
            <a:r>
              <a:rPr b="1" i="0" lang="en-US" sz="26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# False</a:t>
            </a:r>
            <a:endParaRPr b="1" i="0" sz="2600" u="none" cap="none" strike="noStrike">
              <a:solidFill>
                <a:srgbClr val="008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79" name="Google Shape;79;p5"/>
          <p:cNvCxnSpPr/>
          <p:nvPr/>
        </p:nvCxnSpPr>
        <p:spPr>
          <a:xfrm>
            <a:off x="311150" y="781050"/>
            <a:ext cx="8499475" cy="0"/>
          </a:xfrm>
          <a:prstGeom prst="straightConnector1">
            <a:avLst/>
          </a:prstGeom>
          <a:noFill/>
          <a:ln cap="flat" cmpd="sng" w="38100">
            <a:solidFill>
              <a:srgbClr val="00206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0" name="Google Shape;80;p5"/>
          <p:cNvSpPr/>
          <p:nvPr/>
        </p:nvSpPr>
        <p:spPr>
          <a:xfrm>
            <a:off x="198147" y="864543"/>
            <a:ext cx="8299708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rPr>
              <a:t>При необхідності можна розкласти кортеж на окремі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rPr>
              <a:t>змінні:</a:t>
            </a:r>
            <a:endParaRPr b="1" i="0" sz="1800" u="none" cap="none" strike="noStrike">
              <a:solidFill>
                <a:srgbClr val="33339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6"/>
          <p:cNvSpPr txBox="1"/>
          <p:nvPr>
            <p:ph type="title"/>
          </p:nvPr>
        </p:nvSpPr>
        <p:spPr>
          <a:xfrm>
            <a:off x="311150" y="301625"/>
            <a:ext cx="8375650" cy="4714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Використання кортежів</a:t>
            </a:r>
            <a:endParaRPr/>
          </a:p>
        </p:txBody>
      </p:sp>
      <p:sp>
        <p:nvSpPr>
          <p:cNvPr id="86" name="Google Shape;86;p6"/>
          <p:cNvSpPr txBox="1"/>
          <p:nvPr>
            <p:ph idx="12" type="sldNum"/>
          </p:nvPr>
        </p:nvSpPr>
        <p:spPr>
          <a:xfrm>
            <a:off x="7004050" y="-20638"/>
            <a:ext cx="2133600" cy="476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1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6"/>
          <p:cNvSpPr/>
          <p:nvPr/>
        </p:nvSpPr>
        <p:spPr>
          <a:xfrm>
            <a:off x="211026" y="1734071"/>
            <a:ext cx="8488653" cy="4093428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6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def</a:t>
            </a:r>
            <a:r>
              <a:rPr b="1" i="0" lang="en-US" sz="2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get_user():</a:t>
            </a:r>
            <a:endParaRPr/>
          </a:p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name = </a:t>
            </a:r>
            <a:r>
              <a:rPr b="1" i="0" lang="en-US" sz="2600" u="none" cap="none" strike="noStrike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"Tom"</a:t>
            </a:r>
            <a:endParaRPr/>
          </a:p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age = </a:t>
            </a:r>
            <a:r>
              <a:rPr b="1" i="0" lang="en-US" sz="2600" u="none" cap="none" strike="noStrik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22</a:t>
            </a:r>
            <a:endParaRPr/>
          </a:p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is_married = </a:t>
            </a:r>
            <a:r>
              <a:rPr b="1" i="0" lang="en-US" sz="2600" u="none" cap="none" strike="noStrik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False</a:t>
            </a:r>
            <a:endParaRPr/>
          </a:p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i="0" lang="en-US" sz="26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b="1" i="0" lang="en-US" sz="2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name, age, is_married</a:t>
            </a:r>
            <a:endParaRPr b="1" i="0" sz="26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endParaRPr/>
          </a:p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user = get_user()  </a:t>
            </a:r>
            <a:r>
              <a:rPr b="1" i="0" lang="en-US" sz="26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#(‘Tom’,22,False)</a:t>
            </a:r>
            <a:endParaRPr/>
          </a:p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600" u="none" cap="none" strike="noStrik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b="1" i="0" lang="en-US" sz="2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(user[0])              </a:t>
            </a:r>
            <a:r>
              <a:rPr b="1" i="0" lang="en-US" sz="26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# Tom</a:t>
            </a:r>
            <a:endParaRPr/>
          </a:p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600" u="none" cap="none" strike="noStrik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b="1" i="0" lang="en-US" sz="2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(user[1])              </a:t>
            </a:r>
            <a:r>
              <a:rPr b="1" i="0" lang="en-US" sz="26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# 22</a:t>
            </a:r>
            <a:endParaRPr/>
          </a:p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600" u="none" cap="none" strike="noStrik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b="1" i="0" lang="en-US" sz="2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(user[2])              </a:t>
            </a:r>
            <a:r>
              <a:rPr b="1" i="0" lang="en-US" sz="2600" u="none" cap="none" strike="noStrike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# False</a:t>
            </a:r>
            <a:endParaRPr b="1" i="0" sz="2600" u="none" cap="none" strike="noStrike">
              <a:solidFill>
                <a:srgbClr val="008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88" name="Google Shape;88;p6"/>
          <p:cNvCxnSpPr/>
          <p:nvPr/>
        </p:nvCxnSpPr>
        <p:spPr>
          <a:xfrm>
            <a:off x="311150" y="781050"/>
            <a:ext cx="8499475" cy="0"/>
          </a:xfrm>
          <a:prstGeom prst="straightConnector1">
            <a:avLst/>
          </a:prstGeom>
          <a:noFill/>
          <a:ln cap="flat" cmpd="sng" w="38100">
            <a:solidFill>
              <a:srgbClr val="00206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9" name="Google Shape;89;p6"/>
          <p:cNvSpPr/>
          <p:nvPr/>
        </p:nvSpPr>
        <p:spPr>
          <a:xfrm>
            <a:off x="198147" y="864543"/>
            <a:ext cx="8939503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rPr>
              <a:t>Зручно використовувати кортежі, коли необхідно повернути з функції відразу кілька значень:</a:t>
            </a:r>
            <a:endParaRPr b="1" i="0" sz="1800" u="none" cap="none" strike="noStrike">
              <a:solidFill>
                <a:srgbClr val="33339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7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7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7"/>
          <p:cNvSpPr txBox="1"/>
          <p:nvPr>
            <p:ph type="title"/>
          </p:nvPr>
        </p:nvSpPr>
        <p:spPr>
          <a:xfrm>
            <a:off x="311150" y="301625"/>
            <a:ext cx="8375650" cy="4714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Перебір кортежів</a:t>
            </a:r>
            <a:endParaRPr/>
          </a:p>
        </p:txBody>
      </p:sp>
      <p:sp>
        <p:nvSpPr>
          <p:cNvPr id="95" name="Google Shape;95;p7"/>
          <p:cNvSpPr txBox="1"/>
          <p:nvPr>
            <p:ph idx="12" type="sldNum"/>
          </p:nvPr>
        </p:nvSpPr>
        <p:spPr>
          <a:xfrm>
            <a:off x="7004050" y="-20638"/>
            <a:ext cx="2133600" cy="476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1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7"/>
          <p:cNvSpPr/>
          <p:nvPr/>
        </p:nvSpPr>
        <p:spPr>
          <a:xfrm>
            <a:off x="198147" y="970803"/>
            <a:ext cx="8488653" cy="1292662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user = (</a:t>
            </a:r>
            <a:r>
              <a:rPr b="1" i="0" lang="en-US" sz="2600" u="none" cap="none" strike="noStrike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"Tom"</a:t>
            </a:r>
            <a:r>
              <a:rPr b="1" i="0" lang="en-US" sz="2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b="1" i="0" lang="en-US" sz="2600" u="none" cap="none" strike="noStrik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22</a:t>
            </a:r>
            <a:r>
              <a:rPr b="1" i="0" lang="en-US" sz="2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b="1" i="0" lang="en-US" sz="2600" u="none" cap="none" strike="noStrik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False</a:t>
            </a:r>
            <a:r>
              <a:rPr b="1" i="0" lang="en-US" sz="2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/>
          </a:p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6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for</a:t>
            </a:r>
            <a:r>
              <a:rPr b="1" i="0" lang="en-US" sz="2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item </a:t>
            </a:r>
            <a:r>
              <a:rPr b="1" i="0" lang="en-US" sz="26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in</a:t>
            </a:r>
            <a:r>
              <a:rPr b="1" i="0" lang="en-US" sz="2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user:</a:t>
            </a:r>
            <a:endParaRPr/>
          </a:p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i="0" lang="en-US" sz="2600" u="none" cap="none" strike="noStrik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b="1" i="0" lang="en-US" sz="2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(item)</a:t>
            </a:r>
            <a:endParaRPr b="1" i="0" sz="2600" u="none" cap="none" strike="noStrike">
              <a:solidFill>
                <a:srgbClr val="008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97" name="Google Shape;97;p7"/>
          <p:cNvCxnSpPr/>
          <p:nvPr/>
        </p:nvCxnSpPr>
        <p:spPr>
          <a:xfrm>
            <a:off x="311150" y="781050"/>
            <a:ext cx="8499475" cy="0"/>
          </a:xfrm>
          <a:prstGeom prst="straightConnector1">
            <a:avLst/>
          </a:prstGeom>
          <a:noFill/>
          <a:ln cap="flat" cmpd="sng" w="38100">
            <a:solidFill>
              <a:srgbClr val="00206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8" name="Google Shape;98;p7"/>
          <p:cNvSpPr/>
          <p:nvPr/>
        </p:nvSpPr>
        <p:spPr>
          <a:xfrm>
            <a:off x="198147" y="2501655"/>
            <a:ext cx="8488653" cy="2092881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user = (</a:t>
            </a:r>
            <a:r>
              <a:rPr b="1" i="0" lang="en-US" sz="2600" u="none" cap="none" strike="noStrike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"Tom"</a:t>
            </a:r>
            <a:r>
              <a:rPr b="1" i="0" lang="en-US" sz="2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b="1" i="0" lang="en-US" sz="2600" u="none" cap="none" strike="noStrik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22</a:t>
            </a:r>
            <a:r>
              <a:rPr b="1" i="0" lang="en-US" sz="2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b="1" i="0" lang="en-US" sz="2600" u="none" cap="none" strike="noStrik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False</a:t>
            </a:r>
            <a:r>
              <a:rPr b="1" i="0" lang="en-US" sz="2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/>
          </a:p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 = 0</a:t>
            </a:r>
            <a:endParaRPr/>
          </a:p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6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while</a:t>
            </a:r>
            <a:r>
              <a:rPr b="1" i="0" lang="en-US" sz="2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i &lt; </a:t>
            </a:r>
            <a:r>
              <a:rPr b="1" i="0" lang="en-US" sz="2600" u="none" cap="none" strike="noStrik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len</a:t>
            </a:r>
            <a:r>
              <a:rPr b="1" i="0" lang="en-US" sz="2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(user):</a:t>
            </a:r>
            <a:endParaRPr/>
          </a:p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i="0" lang="en-US" sz="2600" u="none" cap="none" strike="noStrik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b="1" i="0" lang="en-US" sz="2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(user[i])</a:t>
            </a:r>
            <a:endParaRPr/>
          </a:p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i += 1</a:t>
            </a:r>
            <a:endParaRPr b="1" i="0" sz="26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8"/>
          <p:cNvSpPr txBox="1"/>
          <p:nvPr>
            <p:ph type="title"/>
          </p:nvPr>
        </p:nvSpPr>
        <p:spPr>
          <a:xfrm>
            <a:off x="311150" y="301625"/>
            <a:ext cx="8375650" cy="4714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Перевірка наявності значення</a:t>
            </a:r>
            <a:endParaRPr/>
          </a:p>
        </p:txBody>
      </p:sp>
      <p:sp>
        <p:nvSpPr>
          <p:cNvPr id="104" name="Google Shape;104;p8"/>
          <p:cNvSpPr txBox="1"/>
          <p:nvPr>
            <p:ph idx="12" type="sldNum"/>
          </p:nvPr>
        </p:nvSpPr>
        <p:spPr>
          <a:xfrm>
            <a:off x="7004050" y="-20638"/>
            <a:ext cx="2133600" cy="476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1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8"/>
          <p:cNvSpPr/>
          <p:nvPr/>
        </p:nvSpPr>
        <p:spPr>
          <a:xfrm>
            <a:off x="198147" y="936010"/>
            <a:ext cx="8488653" cy="2492990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user = (</a:t>
            </a:r>
            <a:r>
              <a:rPr b="1" i="0" lang="en-US" sz="2600" u="none" cap="none" strike="noStrike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"Tom"</a:t>
            </a:r>
            <a:r>
              <a:rPr b="1" i="0" lang="en-US" sz="2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b="1" i="0" lang="en-US" sz="2600" u="none" cap="none" strike="noStrik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22</a:t>
            </a:r>
            <a:r>
              <a:rPr b="1" i="0" lang="en-US" sz="2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b="1" i="0" lang="en-US" sz="2600" u="none" cap="none" strike="noStrik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False</a:t>
            </a:r>
            <a:r>
              <a:rPr b="1" i="0" lang="en-US" sz="2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/>
          </a:p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name = </a:t>
            </a:r>
            <a:r>
              <a:rPr b="1" i="0" lang="en-US" sz="2600" u="none" cap="none" strike="noStrike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"Tom"</a:t>
            </a:r>
            <a:endParaRPr/>
          </a:p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6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b="1" i="0" lang="en-US" sz="2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name </a:t>
            </a:r>
            <a:r>
              <a:rPr b="1" i="0" lang="en-US" sz="26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in</a:t>
            </a:r>
            <a:r>
              <a:rPr b="1" i="0" lang="en-US" sz="2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user:</a:t>
            </a:r>
            <a:endParaRPr/>
          </a:p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i="0" lang="en-US" sz="2600" u="none" cap="none" strike="noStrik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b="1" i="0" lang="en-US" sz="2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i="0" lang="en-US" sz="2600" u="none" cap="none" strike="noStrike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"Користувача звуть Tom"</a:t>
            </a:r>
            <a:r>
              <a:rPr b="1" i="0" lang="en-US" sz="2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/>
          </a:p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600" u="none" cap="none" strike="noStrik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b="1" i="0" lang="en-US" sz="2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endParaRPr/>
          </a:p>
          <a:p>
            <a:pPr indent="-90488" lvl="0" marL="179388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i="0" lang="en-US" sz="2600" u="none" cap="none" strike="noStrik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b="1" i="0" lang="en-US" sz="2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i="0" lang="en-US" sz="2600" u="none" cap="none" strike="noStrike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"У користувача інше ім'я "</a:t>
            </a:r>
            <a:r>
              <a:rPr b="1" i="0" lang="en-US" sz="2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b="1" i="0" sz="26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106" name="Google Shape;106;p8"/>
          <p:cNvCxnSpPr/>
          <p:nvPr/>
        </p:nvCxnSpPr>
        <p:spPr>
          <a:xfrm>
            <a:off x="311150" y="781050"/>
            <a:ext cx="8499475" cy="0"/>
          </a:xfrm>
          <a:prstGeom prst="straightConnector1">
            <a:avLst/>
          </a:prstGeom>
          <a:noFill/>
          <a:ln cap="flat" cmpd="sng" w="38100">
            <a:solidFill>
              <a:srgbClr val="002060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9"/>
          <p:cNvSpPr txBox="1"/>
          <p:nvPr>
            <p:ph type="ctrTitle"/>
          </p:nvPr>
        </p:nvSpPr>
        <p:spPr>
          <a:xfrm>
            <a:off x="300038" y="1760538"/>
            <a:ext cx="8653462" cy="14874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>
                <a:solidFill>
                  <a:schemeClr val="accent2"/>
                </a:solidFill>
              </a:rPr>
              <a:t>Програмування мовою Python</a:t>
            </a:r>
            <a:endParaRPr sz="6000">
              <a:solidFill>
                <a:srgbClr val="CECEEF"/>
              </a:solidFill>
            </a:endParaRPr>
          </a:p>
        </p:txBody>
      </p:sp>
      <p:sp>
        <p:nvSpPr>
          <p:cNvPr id="112" name="Google Shape;112;p9"/>
          <p:cNvSpPr txBox="1"/>
          <p:nvPr>
            <p:ph idx="1" type="subTitle"/>
          </p:nvPr>
        </p:nvSpPr>
        <p:spPr>
          <a:xfrm>
            <a:off x="1362075" y="4387850"/>
            <a:ext cx="6419850" cy="1381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257300" lvl="0" marL="125730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>
                <a:solidFill>
                  <a:srgbClr val="000000"/>
                </a:solidFill>
              </a:rPr>
              <a:t>Словники</a:t>
            </a:r>
            <a:endParaRPr/>
          </a:p>
        </p:txBody>
      </p:sp>
      <p:sp>
        <p:nvSpPr>
          <p:cNvPr id="113" name="Google Shape;113;p9"/>
          <p:cNvSpPr txBox="1"/>
          <p:nvPr>
            <p:ph idx="12" type="sldNum"/>
          </p:nvPr>
        </p:nvSpPr>
        <p:spPr>
          <a:xfrm>
            <a:off x="7004050" y="-20638"/>
            <a:ext cx="2133600" cy="476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1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Оформление по умолчанию">
  <a:themeElements>
    <a:clrScheme name="Другая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3333FF"/>
      </a:hlink>
      <a:folHlink>
        <a:srgbClr val="CC00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2007-01-31T19:13:48Z</dcterms:created>
  <dc:creator>kp</dc:creator>
</cp:coreProperties>
</file>