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Arial Black"/>
      <p:regular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7" roundtripDataSignature="AMtx7mivC5uJEVOLe1necGzUFM8TKkXS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ArialBlack-regular.fntdata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одзаголовок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К.Ю. Поляков, Е.А. Ерёмин, 2014 	http://kpolyakov.spb.ru</a:t>
            </a:r>
            <a:endParaRPr b="0" i="1" sz="1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2"/>
          <p:cNvSpPr txBox="1"/>
          <p:nvPr>
            <p:ph type="ctrTitle"/>
          </p:nvPr>
        </p:nvSpPr>
        <p:spPr>
          <a:xfrm>
            <a:off x="300251" y="1760561"/>
            <a:ext cx="8652679" cy="1487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7200">
                <a:solidFill>
                  <a:srgbClr val="33339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2"/>
          <p:cNvSpPr txBox="1"/>
          <p:nvPr>
            <p:ph idx="1" type="subTitle"/>
          </p:nvPr>
        </p:nvSpPr>
        <p:spPr>
          <a:xfrm>
            <a:off x="948520" y="4626591"/>
            <a:ext cx="7608626" cy="13806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sz="40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>
  <p:cSld name="Пустой слайд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3"/>
          <p:cNvSpPr/>
          <p:nvPr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Алгоритмизация и программирование. Язык Python, 11 класс</a:t>
            </a:r>
            <a:endParaRPr b="0" i="1" sz="1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К.Ю. Поляков, Е.А. Ерёмин, 2014 	http://kpolyakov.spb.ru</a:t>
            </a:r>
            <a:endParaRPr b="0" i="1" sz="14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" name="Google Shape;25;p23"/>
          <p:cNvCxnSpPr/>
          <p:nvPr/>
        </p:nvCxnSpPr>
        <p:spPr>
          <a:xfrm>
            <a:off x="376238" y="795338"/>
            <a:ext cx="8464550" cy="0"/>
          </a:xfrm>
          <a:prstGeom prst="straightConnector1">
            <a:avLst/>
          </a:prstGeom>
          <a:noFill/>
          <a:ln cap="flat" cmpd="sng" w="38100">
            <a:solidFill>
              <a:srgbClr val="00008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" name="Google Shape;26;p23"/>
          <p:cNvSpPr txBox="1"/>
          <p:nvPr>
            <p:ph type="title"/>
          </p:nvPr>
        </p:nvSpPr>
        <p:spPr>
          <a:xfrm>
            <a:off x="310718" y="301272"/>
            <a:ext cx="8376082" cy="4710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>
  <p:cSld name="Титульный слайд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4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К.Ю. Поляков, Е.А. Ерёмин, 2014 	http://kpolyakov.spb.ru</a:t>
            </a:r>
            <a:endParaRPr i="1"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34" name="Google Shape;34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4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6865938" y="155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/>
          <p:nvPr>
            <p:ph type="ctrTitle"/>
          </p:nvPr>
        </p:nvSpPr>
        <p:spPr>
          <a:xfrm>
            <a:off x="300038" y="1760538"/>
            <a:ext cx="8653462" cy="148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accent2"/>
                </a:solidFill>
              </a:rPr>
              <a:t>Програмування мовою Python</a:t>
            </a:r>
            <a:endParaRPr sz="6000">
              <a:solidFill>
                <a:srgbClr val="CECEEF"/>
              </a:solidFill>
            </a:endParaRPr>
          </a:p>
        </p:txBody>
      </p:sp>
      <p:sp>
        <p:nvSpPr>
          <p:cNvPr id="42" name="Google Shape;42;p1"/>
          <p:cNvSpPr txBox="1"/>
          <p:nvPr>
            <p:ph idx="1" type="subTitle"/>
          </p:nvPr>
        </p:nvSpPr>
        <p:spPr>
          <a:xfrm>
            <a:off x="1362075" y="4387850"/>
            <a:ext cx="6419850" cy="1381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57300" lvl="0" marL="1257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>
                <a:solidFill>
                  <a:srgbClr val="000000"/>
                </a:solidFill>
              </a:rPr>
              <a:t>Кортежі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43" name="Google Shape;43;p1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Що таке словник?</a:t>
            </a:r>
            <a:endParaRPr/>
          </a:p>
        </p:txBody>
      </p:sp>
      <p:sp>
        <p:nvSpPr>
          <p:cNvPr id="119" name="Google Shape;119;p10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0"/>
          <p:cNvSpPr/>
          <p:nvPr/>
        </p:nvSpPr>
        <p:spPr>
          <a:xfrm>
            <a:off x="346868" y="959978"/>
            <a:ext cx="8428037" cy="830263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61950" lvl="0" marL="3619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Словник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це невпорядкований набір елементів, в якому доступ до елементу виконується по ключу.</a:t>
            </a:r>
            <a:endParaRPr/>
          </a:p>
        </p:txBody>
      </p:sp>
      <p:sp>
        <p:nvSpPr>
          <p:cNvPr id="121" name="Google Shape;121;p10"/>
          <p:cNvSpPr/>
          <p:nvPr/>
        </p:nvSpPr>
        <p:spPr>
          <a:xfrm>
            <a:off x="536575" y="2034459"/>
            <a:ext cx="5251450" cy="5238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8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D[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"бегемот"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 )</a:t>
            </a:r>
            <a:endParaRPr/>
          </a:p>
        </p:txBody>
      </p:sp>
      <p:sp>
        <p:nvSpPr>
          <p:cNvPr id="122" name="Google Shape;122;p10"/>
          <p:cNvSpPr/>
          <p:nvPr/>
        </p:nvSpPr>
        <p:spPr>
          <a:xfrm>
            <a:off x="5584825" y="2043984"/>
            <a:ext cx="3225800" cy="800100"/>
          </a:xfrm>
          <a:prstGeom prst="wedgeRoundRectCallout">
            <a:avLst>
              <a:gd fmla="val -58957" name="adj1"/>
              <a:gd fmla="val -12836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пошук не по індексу, а по слову (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ключу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708025" y="2607547"/>
            <a:ext cx="36195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ключ → значення 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Google Shape;124;p10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1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Робота зі словниками в Python</a:t>
            </a:r>
            <a:endParaRPr/>
          </a:p>
        </p:txBody>
      </p:sp>
      <p:sp>
        <p:nvSpPr>
          <p:cNvPr id="130" name="Google Shape;130;p11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1"/>
          <p:cNvSpPr/>
          <p:nvPr/>
        </p:nvSpPr>
        <p:spPr>
          <a:xfrm>
            <a:off x="704850" y="1352765"/>
            <a:ext cx="7019925" cy="83099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{}	</a:t>
            </a:r>
            <a:r>
              <a:rPr b="1" i="0" lang="en-US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порожній словник</a:t>
            </a:r>
            <a:endParaRPr b="1" i="0" sz="2400" u="none" cap="none" strike="noStrike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dict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 </a:t>
            </a:r>
            <a:r>
              <a:rPr b="1" i="0" lang="en-US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порожній словник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11"/>
          <p:cNvSpPr/>
          <p:nvPr/>
        </p:nvSpPr>
        <p:spPr>
          <a:xfrm>
            <a:off x="374650" y="800100"/>
            <a:ext cx="194393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Створення: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1"/>
          <p:cNvSpPr/>
          <p:nvPr/>
        </p:nvSpPr>
        <p:spPr>
          <a:xfrm>
            <a:off x="704850" y="2405892"/>
            <a:ext cx="7019925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"бегемот"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"автомобіль"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/>
          </a:p>
        </p:txBody>
      </p:sp>
      <p:sp>
        <p:nvSpPr>
          <p:cNvPr id="134" name="Google Shape;134;p11"/>
          <p:cNvSpPr/>
          <p:nvPr/>
        </p:nvSpPr>
        <p:spPr>
          <a:xfrm>
            <a:off x="374650" y="2929767"/>
            <a:ext cx="468185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Додавання (зміна) елемента: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1"/>
          <p:cNvSpPr/>
          <p:nvPr/>
        </p:nvSpPr>
        <p:spPr>
          <a:xfrm>
            <a:off x="704850" y="3409192"/>
            <a:ext cx="7019925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D[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" name="Google Shape;136;p11"/>
          <p:cNvSpPr/>
          <p:nvPr/>
        </p:nvSpPr>
        <p:spPr>
          <a:xfrm>
            <a:off x="730250" y="4818892"/>
            <a:ext cx="7019925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D[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37" name="Google Shape;137;p11"/>
          <p:cNvGrpSpPr/>
          <p:nvPr/>
        </p:nvGrpSpPr>
        <p:grpSpPr>
          <a:xfrm>
            <a:off x="1741488" y="4010855"/>
            <a:ext cx="4945062" cy="663575"/>
            <a:chOff x="464" y="2126"/>
            <a:chExt cx="3115" cy="418"/>
          </a:xfrm>
        </p:grpSpPr>
        <p:sp>
          <p:nvSpPr>
            <p:cNvPr id="138" name="Google Shape;138;p11"/>
            <p:cNvSpPr txBox="1"/>
            <p:nvPr/>
          </p:nvSpPr>
          <p:spPr>
            <a:xfrm>
              <a:off x="782" y="2189"/>
              <a:ext cx="2797" cy="291"/>
            </a:xfrm>
            <a:prstGeom prst="rect">
              <a:avLst/>
            </a:prstGeom>
            <a:solidFill>
              <a:srgbClr val="D1D1FF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-177800" lvl="0" marL="17780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Створюється новий елемент!</a:t>
              </a:r>
              <a:endParaRPr/>
            </a:p>
          </p:txBody>
        </p:sp>
        <p:sp>
          <p:nvSpPr>
            <p:cNvPr id="139" name="Google Shape;139;p11"/>
            <p:cNvSpPr/>
            <p:nvPr/>
          </p:nvSpPr>
          <p:spPr>
            <a:xfrm>
              <a:off x="464" y="2126"/>
              <a:ext cx="409" cy="418"/>
            </a:xfrm>
            <a:prstGeom prst="ellipse">
              <a:avLst/>
            </a:prstGeom>
            <a:solidFill>
              <a:srgbClr val="00008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4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!</a:t>
              </a:r>
              <a:endParaRPr/>
            </a:p>
          </p:txBody>
        </p:sp>
      </p:grpSp>
      <p:sp>
        <p:nvSpPr>
          <p:cNvPr id="140" name="Google Shape;140;p11"/>
          <p:cNvSpPr/>
          <p:nvPr/>
        </p:nvSpPr>
        <p:spPr>
          <a:xfrm flipH="1">
            <a:off x="4635500" y="4999867"/>
            <a:ext cx="2387600" cy="889000"/>
          </a:xfrm>
          <a:prstGeom prst="wedgeRoundRectCallout">
            <a:avLst>
              <a:gd fmla="val 83968" name="adj1"/>
              <a:gd fmla="val -28818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помилка, якщо ключа немає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1" name="Google Shape;141;p11"/>
          <p:cNvGrpSpPr/>
          <p:nvPr/>
        </p:nvGrpSpPr>
        <p:grpSpPr>
          <a:xfrm>
            <a:off x="1176338" y="5928555"/>
            <a:ext cx="6075362" cy="663575"/>
            <a:chOff x="464" y="2126"/>
            <a:chExt cx="3827" cy="418"/>
          </a:xfrm>
        </p:grpSpPr>
        <p:sp>
          <p:nvSpPr>
            <p:cNvPr id="142" name="Google Shape;142;p11"/>
            <p:cNvSpPr txBox="1"/>
            <p:nvPr/>
          </p:nvSpPr>
          <p:spPr>
            <a:xfrm>
              <a:off x="782" y="2189"/>
              <a:ext cx="3509" cy="291"/>
            </a:xfrm>
            <a:prstGeom prst="rect">
              <a:avLst/>
            </a:prstGeom>
            <a:solidFill>
              <a:srgbClr val="D1D1FF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-177800" lvl="0" marL="17780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Потрібно перевірити, чи є елемент!</a:t>
              </a:r>
              <a:endParaRPr/>
            </a:p>
          </p:txBody>
        </p:sp>
        <p:sp>
          <p:nvSpPr>
            <p:cNvPr id="143" name="Google Shape;143;p11"/>
            <p:cNvSpPr/>
            <p:nvPr/>
          </p:nvSpPr>
          <p:spPr>
            <a:xfrm>
              <a:off x="464" y="2126"/>
              <a:ext cx="409" cy="418"/>
            </a:xfrm>
            <a:prstGeom prst="ellipse">
              <a:avLst/>
            </a:prstGeom>
            <a:solidFill>
              <a:srgbClr val="00008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4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!</a:t>
              </a:r>
              <a:endParaRPr/>
            </a:p>
          </p:txBody>
        </p:sp>
      </p:grpSp>
      <p:cxnSp>
        <p:nvCxnSpPr>
          <p:cNvPr id="144" name="Google Shape;144;p11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Робота зі словниками в Python</a:t>
            </a:r>
            <a:endParaRPr/>
          </a:p>
        </p:txBody>
      </p:sp>
      <p:sp>
        <p:nvSpPr>
          <p:cNvPr id="150" name="Google Shape;150;p12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2"/>
          <p:cNvSpPr/>
          <p:nvPr/>
        </p:nvSpPr>
        <p:spPr>
          <a:xfrm>
            <a:off x="374650" y="825500"/>
            <a:ext cx="33353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Зміна з перевіркою: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704850" y="1393825"/>
            <a:ext cx="7019925" cy="157003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D: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D[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D[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3" name="Google Shape;153;p12"/>
          <p:cNvSpPr/>
          <p:nvPr/>
        </p:nvSpPr>
        <p:spPr>
          <a:xfrm>
            <a:off x="374650" y="3009900"/>
            <a:ext cx="13981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або так: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2"/>
          <p:cNvSpPr/>
          <p:nvPr/>
        </p:nvSpPr>
        <p:spPr>
          <a:xfrm>
            <a:off x="704850" y="3578225"/>
            <a:ext cx="7524750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1793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D[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D.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get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"літак"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)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Google Shape;155;p12"/>
          <p:cNvSpPr/>
          <p:nvPr/>
        </p:nvSpPr>
        <p:spPr>
          <a:xfrm flipH="1">
            <a:off x="5626100" y="4381499"/>
            <a:ext cx="2959100" cy="1379531"/>
          </a:xfrm>
          <a:prstGeom prst="wedgeRoundRectCallout">
            <a:avLst>
              <a:gd fmla="val 14011" name="adj1"/>
              <a:gd fmla="val -88574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значення за замовчуванням (якщо ключа немає)</a:t>
            </a:r>
            <a:endParaRPr/>
          </a:p>
        </p:txBody>
      </p:sp>
      <p:sp>
        <p:nvSpPr>
          <p:cNvPr id="156" name="Google Shape;156;p12"/>
          <p:cNvSpPr/>
          <p:nvPr/>
        </p:nvSpPr>
        <p:spPr>
          <a:xfrm flipH="1">
            <a:off x="2197100" y="4381500"/>
            <a:ext cx="2959100" cy="1041400"/>
          </a:xfrm>
          <a:prstGeom prst="wedgeRoundRectCallout">
            <a:avLst>
              <a:gd fmla="val -9165" name="adj1"/>
              <a:gd fmla="val -91013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отримати значення по ключу</a:t>
            </a:r>
            <a:endParaRPr/>
          </a:p>
        </p:txBody>
      </p:sp>
      <p:cxnSp>
        <p:nvCxnSpPr>
          <p:cNvPr id="157" name="Google Shape;157;p12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Ще про словники</a:t>
            </a:r>
            <a:endParaRPr/>
          </a:p>
        </p:txBody>
      </p:sp>
      <p:sp>
        <p:nvSpPr>
          <p:cNvPr id="163" name="Google Shape;163;p13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3"/>
          <p:cNvSpPr/>
          <p:nvPr/>
        </p:nvSpPr>
        <p:spPr>
          <a:xfrm>
            <a:off x="733425" y="1260475"/>
            <a:ext cx="7381875" cy="8302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 </a:t>
            </a: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D.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values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():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i )</a:t>
            </a:r>
            <a:endParaRPr/>
          </a:p>
        </p:txBody>
      </p:sp>
      <p:sp>
        <p:nvSpPr>
          <p:cNvPr id="165" name="Google Shape;165;p13"/>
          <p:cNvSpPr/>
          <p:nvPr/>
        </p:nvSpPr>
        <p:spPr>
          <a:xfrm>
            <a:off x="374650" y="800100"/>
            <a:ext cx="280987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Перебір значень: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3"/>
          <p:cNvSpPr/>
          <p:nvPr/>
        </p:nvSpPr>
        <p:spPr>
          <a:xfrm>
            <a:off x="733425" y="4988739"/>
            <a:ext cx="7381875" cy="8302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k, v </a:t>
            </a: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D.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items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():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k,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"-&gt;"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v )</a:t>
            </a:r>
            <a:endParaRPr/>
          </a:p>
        </p:txBody>
      </p:sp>
      <p:sp>
        <p:nvSpPr>
          <p:cNvPr id="167" name="Google Shape;167;p13"/>
          <p:cNvSpPr/>
          <p:nvPr/>
        </p:nvSpPr>
        <p:spPr>
          <a:xfrm>
            <a:off x="374650" y="4476843"/>
            <a:ext cx="42061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Перебір ключів і значень: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" name="Google Shape;168;p13"/>
          <p:cNvGrpSpPr/>
          <p:nvPr/>
        </p:nvGrpSpPr>
        <p:grpSpPr>
          <a:xfrm>
            <a:off x="3708400" y="5306239"/>
            <a:ext cx="2984500" cy="1481138"/>
            <a:chOff x="3775075" y="3000375"/>
            <a:chExt cx="2984500" cy="1481138"/>
          </a:xfrm>
        </p:grpSpPr>
        <p:sp>
          <p:nvSpPr>
            <p:cNvPr id="169" name="Google Shape;169;p13"/>
            <p:cNvSpPr/>
            <p:nvPr/>
          </p:nvSpPr>
          <p:spPr>
            <a:xfrm>
              <a:off x="4105275" y="3000375"/>
              <a:ext cx="114300" cy="671513"/>
            </a:xfrm>
            <a:prstGeom prst="triangle">
              <a:avLst>
                <a:gd fmla="val 50000" name="adj"/>
              </a:avLst>
            </a:prstGeom>
            <a:solidFill>
              <a:srgbClr val="E6E6FF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3"/>
            <p:cNvSpPr/>
            <p:nvPr/>
          </p:nvSpPr>
          <p:spPr>
            <a:xfrm flipH="1">
              <a:off x="3775075" y="3656013"/>
              <a:ext cx="2984500" cy="825500"/>
            </a:xfrm>
            <a:prstGeom prst="wedgeRoundRectCallout">
              <a:avLst>
                <a:gd fmla="val 50190" name="adj1"/>
                <a:gd fmla="val 15333" name="adj2"/>
                <a:gd fmla="val 16667" name="adj3"/>
              </a:avLst>
            </a:prstGeom>
            <a:solidFill>
              <a:srgbClr val="E6E6FF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список пар  </a:t>
              </a:r>
              <a:endParaRPr/>
            </a:p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(ключ, значення)</a:t>
              </a:r>
              <a:endParaRPr/>
            </a:p>
          </p:txBody>
        </p:sp>
      </p:grpSp>
      <p:cxnSp>
        <p:nvCxnSpPr>
          <p:cNvPr id="171" name="Google Shape;171;p13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2" name="Google Shape;172;p13"/>
          <p:cNvSpPr/>
          <p:nvPr/>
        </p:nvSpPr>
        <p:spPr>
          <a:xfrm>
            <a:off x="354736" y="2119508"/>
            <a:ext cx="272465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Перебір ключів: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733424" y="2609943"/>
            <a:ext cx="7381875" cy="8302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k </a:t>
            </a: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D: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(k,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"-&gt;"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D[k])</a:t>
            </a:r>
            <a:endParaRPr/>
          </a:p>
        </p:txBody>
      </p:sp>
      <p:sp>
        <p:nvSpPr>
          <p:cNvPr id="174" name="Google Shape;174;p13"/>
          <p:cNvSpPr/>
          <p:nvPr/>
        </p:nvSpPr>
        <p:spPr>
          <a:xfrm flipH="1">
            <a:off x="5727700" y="2321645"/>
            <a:ext cx="2959100" cy="689911"/>
          </a:xfrm>
          <a:prstGeom prst="wedgeRoundRectCallout">
            <a:avLst>
              <a:gd fmla="val 115746" name="adj1"/>
              <a:gd fmla="val 53073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список пар 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(ключ, значення)</a:t>
            </a:r>
            <a:endParaRPr/>
          </a:p>
        </p:txBody>
      </p:sp>
      <p:sp>
        <p:nvSpPr>
          <p:cNvPr id="175" name="Google Shape;175;p13"/>
          <p:cNvSpPr/>
          <p:nvPr/>
        </p:nvSpPr>
        <p:spPr>
          <a:xfrm>
            <a:off x="733423" y="3571276"/>
            <a:ext cx="7381875" cy="8302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k </a:t>
            </a:r>
            <a:r>
              <a:rPr b="1" i="0" lang="en-US" sz="2400" u="none" cap="none" strike="noStrike">
                <a:solidFill>
                  <a:srgbClr val="0000CC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D.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keys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():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en-US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(k,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"-&gt;"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D[k])</a:t>
            </a:r>
            <a:endParaRPr/>
          </a:p>
        </p:txBody>
      </p:sp>
      <p:sp>
        <p:nvSpPr>
          <p:cNvPr id="176" name="Google Shape;176;p13"/>
          <p:cNvSpPr/>
          <p:nvPr/>
        </p:nvSpPr>
        <p:spPr>
          <a:xfrm flipH="1">
            <a:off x="6073284" y="3315085"/>
            <a:ext cx="2959100" cy="689911"/>
          </a:xfrm>
          <a:prstGeom prst="wedgeRoundRectCallout">
            <a:avLst>
              <a:gd fmla="val 115746" name="adj1"/>
              <a:gd fmla="val 53073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список пар 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(ключ, значення)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Видалення елементів</a:t>
            </a:r>
            <a:endParaRPr/>
          </a:p>
        </p:txBody>
      </p:sp>
      <p:sp>
        <p:nvSpPr>
          <p:cNvPr id="182" name="Google Shape;182;p14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4"/>
          <p:cNvSpPr/>
          <p:nvPr/>
        </p:nvSpPr>
        <p:spPr>
          <a:xfrm>
            <a:off x="196693" y="1339877"/>
            <a:ext cx="8604563" cy="144655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 = {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"+11"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"+33"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"Bob"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"+55"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"Alice"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del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users[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"+55"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(users)</a:t>
            </a:r>
            <a:endParaRPr b="1" i="0" sz="2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p14"/>
          <p:cNvSpPr/>
          <p:nvPr/>
        </p:nvSpPr>
        <p:spPr>
          <a:xfrm>
            <a:off x="128095" y="839155"/>
            <a:ext cx="636340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Для видалення елемента по ключу - </a:t>
            </a:r>
            <a:r>
              <a:rPr b="1" i="0" lang="en-US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del</a:t>
            </a: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5" name="Google Shape;185;p14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6" name="Google Shape;186;p14"/>
          <p:cNvSpPr/>
          <p:nvPr/>
        </p:nvSpPr>
        <p:spPr>
          <a:xfrm>
            <a:off x="196692" y="4287016"/>
            <a:ext cx="8604563" cy="246221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key = 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"+55"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key </a:t>
            </a:r>
            <a:r>
              <a:rPr b="1" i="0" lang="en-US" sz="22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users: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user = users[key]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del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users[key]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(user, 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"видалено"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en-US" sz="22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"Елемент не знайдено"</a:t>
            </a:r>
            <a:r>
              <a:rPr b="1" i="0" lang="en-US" sz="2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i="0" sz="2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7" name="Google Shape;187;p14"/>
          <p:cNvSpPr/>
          <p:nvPr/>
        </p:nvSpPr>
        <p:spPr>
          <a:xfrm>
            <a:off x="196691" y="2967335"/>
            <a:ext cx="861393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Якщо подібного ключа не виявиться в словнику, то буде викинуто виключення </a:t>
            </a:r>
            <a:r>
              <a:rPr b="1" i="0" lang="en-US" sz="2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KeyError</a:t>
            </a:r>
            <a:endParaRPr b="1" sz="22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4"/>
          <p:cNvSpPr/>
          <p:nvPr/>
        </p:nvSpPr>
        <p:spPr>
          <a:xfrm>
            <a:off x="128095" y="3840741"/>
            <a:ext cx="408150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non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Видалення з перевіркою:</a:t>
            </a:r>
            <a:endParaRPr b="1" sz="1800" u="non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Видалення елементів</a:t>
            </a:r>
            <a:endParaRPr/>
          </a:p>
        </p:txBody>
      </p:sp>
      <p:sp>
        <p:nvSpPr>
          <p:cNvPr id="194" name="Google Shape;194;p15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5"/>
          <p:cNvSpPr/>
          <p:nvPr/>
        </p:nvSpPr>
        <p:spPr>
          <a:xfrm>
            <a:off x="128095" y="839155"/>
            <a:ext cx="44747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Використання методу - </a:t>
            </a:r>
            <a:r>
              <a:rPr b="1" lang="en-US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pop</a:t>
            </a: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18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6" name="Google Shape;196;p15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7" name="Google Shape;197;p15"/>
          <p:cNvSpPr/>
          <p:nvPr/>
        </p:nvSpPr>
        <p:spPr>
          <a:xfrm>
            <a:off x="79469" y="1300820"/>
            <a:ext cx="893643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Noto Sans Symbols"/>
              <a:buChar char="✔"/>
            </a:pPr>
            <a:r>
              <a:rPr b="1"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pop(key)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видаляє елемент по ключу </a:t>
            </a:r>
            <a:r>
              <a:rPr b="1" lang="en-US" sz="20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і повертає видалений елемент. Якщо елемент з даними ключем відсутній, то генерується виключення </a:t>
            </a:r>
            <a:r>
              <a:rPr b="1" lang="en-US" sz="20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KeyError</a:t>
            </a:r>
            <a:endParaRPr b="1" sz="20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Noto Sans Symbols"/>
              <a:buChar char="✔"/>
            </a:pPr>
            <a:r>
              <a:rPr b="1"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pop(key, default)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видаляє елемент по ключу </a:t>
            </a:r>
            <a:r>
              <a:rPr b="1" lang="en-US" sz="20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і повертає видалений елемент. Якщо елемент з даними ключем відсутній, то повертається значення </a:t>
            </a:r>
            <a:r>
              <a:rPr b="1" lang="en-US" sz="20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default</a:t>
            </a:r>
            <a:endParaRPr b="1" sz="20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5"/>
          <p:cNvSpPr/>
          <p:nvPr/>
        </p:nvSpPr>
        <p:spPr>
          <a:xfrm>
            <a:off x="311150" y="3276183"/>
            <a:ext cx="8604563" cy="280076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 = {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"+11"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"+33"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"Bob"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"+55"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"Alice"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key =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"+55"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users.</a:t>
            </a: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(key)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users.</a:t>
            </a: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"+44"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"Unknown user"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(user)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Google Shape;199;p15"/>
          <p:cNvSpPr/>
          <p:nvPr/>
        </p:nvSpPr>
        <p:spPr>
          <a:xfrm>
            <a:off x="311150" y="6218394"/>
            <a:ext cx="8604562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1793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clear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   </a:t>
            </a:r>
            <a:r>
              <a:rPr b="1" lang="en-US" sz="2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видалення всіх елементів</a:t>
            </a:r>
            <a:endParaRPr b="1" sz="24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Перетворення списку в словник</a:t>
            </a:r>
            <a:endParaRPr/>
          </a:p>
        </p:txBody>
      </p:sp>
      <p:sp>
        <p:nvSpPr>
          <p:cNvPr id="205" name="Google Shape;205;p16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6" name="Google Shape;206;p16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7" name="Google Shape;207;p16"/>
          <p:cNvSpPr/>
          <p:nvPr/>
        </p:nvSpPr>
        <p:spPr>
          <a:xfrm>
            <a:off x="196693" y="926099"/>
            <a:ext cx="8604563" cy="3139321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users_list = [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[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"+111123455"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[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"+384767557"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"Bob"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[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"+958758767"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"Alice"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users_dict = </a:t>
            </a: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dict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(users_list)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(users_dict)  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{"+111123455": "Tom", "+384767557": "Bob",</a:t>
            </a:r>
            <a:endParaRPr b="1" sz="22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 "+958758767": "Alice"}</a:t>
            </a:r>
            <a:endParaRPr b="1" sz="22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Перетворення кортежу в словник</a:t>
            </a:r>
            <a:endParaRPr/>
          </a:p>
        </p:txBody>
      </p:sp>
      <p:sp>
        <p:nvSpPr>
          <p:cNvPr id="213" name="Google Shape;213;p17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4" name="Google Shape;214;p17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5" name="Google Shape;215;p17"/>
          <p:cNvSpPr/>
          <p:nvPr/>
        </p:nvSpPr>
        <p:spPr>
          <a:xfrm>
            <a:off x="206062" y="1106488"/>
            <a:ext cx="8604563" cy="34778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users_list = (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(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"+111123455"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),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(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"+384767557"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"Bob"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),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(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"+958758767"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2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"Alice")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users_dict = </a:t>
            </a: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dict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(users_tuple)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lang="en-US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(users_dict)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{"+111123455": "Tom", "+384767557": "Bob",</a:t>
            </a:r>
            <a:endParaRPr b="1" sz="22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 "+958758767": "Alice"}</a:t>
            </a:r>
            <a:endParaRPr b="1" sz="22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Словник і список пар</a:t>
            </a:r>
            <a:endParaRPr/>
          </a:p>
        </p:txBody>
      </p:sp>
      <p:sp>
        <p:nvSpPr>
          <p:cNvPr id="221" name="Google Shape;221;p18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374650" y="800100"/>
            <a:ext cx="47439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Список пар «ключ-значення»:</a:t>
            </a:r>
            <a:endParaRPr b="1" sz="18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8"/>
          <p:cNvSpPr/>
          <p:nvPr/>
        </p:nvSpPr>
        <p:spPr>
          <a:xfrm>
            <a:off x="479425" y="1335088"/>
            <a:ext cx="4046538" cy="4619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list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items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24" name="Google Shape;224;p18"/>
          <p:cNvGrpSpPr/>
          <p:nvPr/>
        </p:nvGrpSpPr>
        <p:grpSpPr>
          <a:xfrm>
            <a:off x="458788" y="1692275"/>
            <a:ext cx="2984500" cy="1176338"/>
            <a:chOff x="3775075" y="3306400"/>
            <a:chExt cx="2984500" cy="1175113"/>
          </a:xfrm>
        </p:grpSpPr>
        <p:sp>
          <p:nvSpPr>
            <p:cNvPr id="225" name="Google Shape;225;p18"/>
            <p:cNvSpPr/>
            <p:nvPr/>
          </p:nvSpPr>
          <p:spPr>
            <a:xfrm>
              <a:off x="3997325" y="3306400"/>
              <a:ext cx="88900" cy="364745"/>
            </a:xfrm>
            <a:prstGeom prst="triangle">
              <a:avLst>
                <a:gd fmla="val 50000" name="adj"/>
              </a:avLst>
            </a:prstGeom>
            <a:solidFill>
              <a:srgbClr val="E6E6FF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8"/>
            <p:cNvSpPr/>
            <p:nvPr/>
          </p:nvSpPr>
          <p:spPr>
            <a:xfrm flipH="1">
              <a:off x="3775075" y="3655286"/>
              <a:ext cx="2984500" cy="826227"/>
            </a:xfrm>
            <a:prstGeom prst="wedgeRoundRectCallout">
              <a:avLst>
                <a:gd fmla="val 50190" name="adj1"/>
                <a:gd fmla="val 15333" name="adj2"/>
                <a:gd fmla="val 16667" name="adj3"/>
              </a:avLst>
            </a:prstGeom>
            <a:solidFill>
              <a:srgbClr val="E6E6FF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список пар</a:t>
              </a:r>
              <a:endParaRPr/>
            </a:p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(ключ, значення)</a:t>
              </a:r>
              <a:endParaRPr/>
            </a:p>
          </p:txBody>
        </p:sp>
      </p:grpSp>
      <p:sp>
        <p:nvSpPr>
          <p:cNvPr id="227" name="Google Shape;227;p18"/>
          <p:cNvSpPr/>
          <p:nvPr/>
        </p:nvSpPr>
        <p:spPr>
          <a:xfrm>
            <a:off x="3657600" y="1968500"/>
            <a:ext cx="5278438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 = {</a:t>
            </a:r>
            <a:r>
              <a:rPr b="1" lang="en-US" sz="24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"бам"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2, </a:t>
            </a:r>
            <a:r>
              <a:rPr b="1" lang="en-US" sz="24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"там"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3}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8" name="Google Shape;228;p18"/>
          <p:cNvSpPr/>
          <p:nvPr/>
        </p:nvSpPr>
        <p:spPr>
          <a:xfrm>
            <a:off x="3648075" y="2938463"/>
            <a:ext cx="5287963" cy="4603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=[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("бам", 2)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2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("там", 3)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29" name="Google Shape;229;p18"/>
          <p:cNvGrpSpPr/>
          <p:nvPr/>
        </p:nvGrpSpPr>
        <p:grpSpPr>
          <a:xfrm>
            <a:off x="4667251" y="2451100"/>
            <a:ext cx="3790950" cy="576263"/>
            <a:chOff x="4667251" y="2451100"/>
            <a:chExt cx="3790950" cy="576263"/>
          </a:xfrm>
        </p:grpSpPr>
        <p:sp>
          <p:nvSpPr>
            <p:cNvPr id="230" name="Google Shape;230;p18"/>
            <p:cNvSpPr/>
            <p:nvPr/>
          </p:nvSpPr>
          <p:spPr>
            <a:xfrm>
              <a:off x="4913313" y="2484438"/>
              <a:ext cx="922337" cy="461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A[0]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7186613" y="2484438"/>
              <a:ext cx="920750" cy="461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A[1]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8"/>
            <p:cNvSpPr/>
            <p:nvPr/>
          </p:nvSpPr>
          <p:spPr>
            <a:xfrm>
              <a:off x="5903913" y="2451100"/>
              <a:ext cx="1241425" cy="460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кортеж</a:t>
              </a:r>
              <a:endParaRPr b="1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8"/>
            <p:cNvSpPr/>
            <p:nvPr/>
          </p:nvSpPr>
          <p:spPr>
            <a:xfrm rot="-5400000">
              <a:off x="5431632" y="2129631"/>
              <a:ext cx="133350" cy="1662113"/>
            </a:xfrm>
            <a:prstGeom prst="rightBrace">
              <a:avLst>
                <a:gd fmla="val 66822" name="adj1"/>
                <a:gd fmla="val 50000" name="adj2"/>
              </a:avLst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8"/>
            <p:cNvSpPr/>
            <p:nvPr/>
          </p:nvSpPr>
          <p:spPr>
            <a:xfrm rot="-5400000">
              <a:off x="7560469" y="2129632"/>
              <a:ext cx="133350" cy="1662112"/>
            </a:xfrm>
            <a:prstGeom prst="rightBrace">
              <a:avLst>
                <a:gd fmla="val 66822" name="adj1"/>
                <a:gd fmla="val 50000" name="adj2"/>
              </a:avLst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5953125" y="2832100"/>
              <a:ext cx="1104900" cy="128588"/>
            </a:xfrm>
            <a:custGeom>
              <a:rect b="b" l="l" r="r" t="t"/>
              <a:pathLst>
                <a:path extrusionOk="0" h="128588" w="1104900">
                  <a:moveTo>
                    <a:pt x="0" y="128588"/>
                  </a:moveTo>
                  <a:lnTo>
                    <a:pt x="185738" y="0"/>
                  </a:lnTo>
                  <a:lnTo>
                    <a:pt x="909638" y="0"/>
                  </a:lnTo>
                  <a:lnTo>
                    <a:pt x="1104900" y="114300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triangle"/>
              <a:tailEnd len="med" w="med" type="triangl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6" name="Google Shape;236;p18"/>
          <p:cNvGrpSpPr/>
          <p:nvPr/>
        </p:nvGrpSpPr>
        <p:grpSpPr>
          <a:xfrm>
            <a:off x="3835400" y="3436939"/>
            <a:ext cx="1741487" cy="668336"/>
            <a:chOff x="3835400" y="3436939"/>
            <a:chExt cx="1741487" cy="668336"/>
          </a:xfrm>
        </p:grpSpPr>
        <p:sp>
          <p:nvSpPr>
            <p:cNvPr id="237" name="Google Shape;237;p18"/>
            <p:cNvSpPr/>
            <p:nvPr/>
          </p:nvSpPr>
          <p:spPr>
            <a:xfrm>
              <a:off x="3835400" y="3643313"/>
              <a:ext cx="1476375" cy="461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A[0][0]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8"/>
            <p:cNvSpPr/>
            <p:nvPr/>
          </p:nvSpPr>
          <p:spPr>
            <a:xfrm flipH="1" rot="-5400000">
              <a:off x="5056981" y="3047207"/>
              <a:ext cx="130175" cy="909638"/>
            </a:xfrm>
            <a:prstGeom prst="rightBrace">
              <a:avLst>
                <a:gd fmla="val 66934" name="adj1"/>
                <a:gd fmla="val 50000" name="adj2"/>
              </a:avLst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8"/>
            <p:cNvSpPr/>
            <p:nvPr/>
          </p:nvSpPr>
          <p:spPr>
            <a:xfrm>
              <a:off x="4645025" y="3549650"/>
              <a:ext cx="325438" cy="207963"/>
            </a:xfrm>
            <a:custGeom>
              <a:rect b="b" l="l" r="r" t="t"/>
              <a:pathLst>
                <a:path extrusionOk="0" h="199177" w="488887">
                  <a:moveTo>
                    <a:pt x="0" y="199177"/>
                  </a:moveTo>
                  <a:lnTo>
                    <a:pt x="488887" y="0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" name="Google Shape;240;p18"/>
          <p:cNvGrpSpPr/>
          <p:nvPr/>
        </p:nvGrpSpPr>
        <p:grpSpPr>
          <a:xfrm>
            <a:off x="5549900" y="3436938"/>
            <a:ext cx="1476375" cy="668337"/>
            <a:chOff x="5549900" y="3436938"/>
            <a:chExt cx="1476375" cy="668337"/>
          </a:xfrm>
        </p:grpSpPr>
        <p:sp>
          <p:nvSpPr>
            <p:cNvPr id="241" name="Google Shape;241;p18"/>
            <p:cNvSpPr/>
            <p:nvPr/>
          </p:nvSpPr>
          <p:spPr>
            <a:xfrm>
              <a:off x="5549900" y="3643313"/>
              <a:ext cx="1476375" cy="461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A[0][1]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8"/>
            <p:cNvSpPr/>
            <p:nvPr/>
          </p:nvSpPr>
          <p:spPr>
            <a:xfrm flipH="1" rot="-5400000">
              <a:off x="5976144" y="3323432"/>
              <a:ext cx="130175" cy="357187"/>
            </a:xfrm>
            <a:prstGeom prst="rightBrace">
              <a:avLst>
                <a:gd fmla="val 66883" name="adj1"/>
                <a:gd fmla="val 50000" name="adj2"/>
              </a:avLst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8"/>
            <p:cNvSpPr/>
            <p:nvPr/>
          </p:nvSpPr>
          <p:spPr>
            <a:xfrm flipH="1">
              <a:off x="6111875" y="3576638"/>
              <a:ext cx="198438" cy="180975"/>
            </a:xfrm>
            <a:custGeom>
              <a:rect b="b" l="l" r="r" t="t"/>
              <a:pathLst>
                <a:path extrusionOk="0" h="199177" w="488887">
                  <a:moveTo>
                    <a:pt x="0" y="199177"/>
                  </a:moveTo>
                  <a:lnTo>
                    <a:pt x="488887" y="0"/>
                  </a:lnTo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4" name="Google Shape;244;p18"/>
          <p:cNvSpPr/>
          <p:nvPr/>
        </p:nvSpPr>
        <p:spPr>
          <a:xfrm>
            <a:off x="374650" y="3679825"/>
            <a:ext cx="211910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Сортування:</a:t>
            </a:r>
            <a:endParaRPr b="1" sz="18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8"/>
          <p:cNvSpPr/>
          <p:nvPr/>
        </p:nvSpPr>
        <p:spPr>
          <a:xfrm>
            <a:off x="479425" y="4248150"/>
            <a:ext cx="6065838" cy="157003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 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range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(N-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  <a:endParaRPr/>
          </a:p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j 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range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(N-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i-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):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A[j][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A[j+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]: 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A[j],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A[j+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A[j+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A[j]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Google Shape;246;p18"/>
          <p:cNvSpPr/>
          <p:nvPr/>
        </p:nvSpPr>
        <p:spPr>
          <a:xfrm flipH="1">
            <a:off x="6280150" y="4967288"/>
            <a:ext cx="2257425" cy="519112"/>
          </a:xfrm>
          <a:prstGeom prst="wedgeRoundRectCallout">
            <a:avLst>
              <a:gd fmla="val 95902" name="adj1"/>
              <a:gd fmla="val -351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значенню!</a:t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3919538" y="2508250"/>
            <a:ext cx="263525" cy="36195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8" name="Google Shape;248;p18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Словник і список пар</a:t>
            </a:r>
            <a:endParaRPr/>
          </a:p>
        </p:txBody>
      </p:sp>
      <p:sp>
        <p:nvSpPr>
          <p:cNvPr id="254" name="Google Shape;254;p19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9"/>
          <p:cNvSpPr/>
          <p:nvPr/>
        </p:nvSpPr>
        <p:spPr>
          <a:xfrm>
            <a:off x="374650" y="800100"/>
            <a:ext cx="2111375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Сортировка:</a:t>
            </a:r>
            <a:endParaRPr b="1" sz="18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9"/>
          <p:cNvSpPr/>
          <p:nvPr/>
        </p:nvSpPr>
        <p:spPr>
          <a:xfrm>
            <a:off x="679450" y="1262063"/>
            <a:ext cx="1982788" cy="4619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sort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7" name="Google Shape;257;p19"/>
          <p:cNvSpPr/>
          <p:nvPr/>
        </p:nvSpPr>
        <p:spPr>
          <a:xfrm flipH="1">
            <a:off x="3690938" y="1058863"/>
            <a:ext cx="3714750" cy="733425"/>
          </a:xfrm>
          <a:prstGeom prst="wedgeRoundRectCallout">
            <a:avLst>
              <a:gd fmla="val 88592" name="adj1"/>
              <a:gd fmla="val 11995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ключам, якщо ключі рівні - за значеннями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9"/>
          <p:cNvSpPr/>
          <p:nvPr/>
        </p:nvSpPr>
        <p:spPr>
          <a:xfrm>
            <a:off x="679450" y="2024063"/>
            <a:ext cx="6029325" cy="4603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sort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key =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lambda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x: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9" name="Google Shape;259;p19"/>
          <p:cNvSpPr/>
          <p:nvPr/>
        </p:nvSpPr>
        <p:spPr>
          <a:xfrm>
            <a:off x="679450" y="3028950"/>
            <a:ext cx="6029325" cy="4603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sort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key =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lambda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x: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0" name="Google Shape;260;p19"/>
          <p:cNvSpPr/>
          <p:nvPr/>
        </p:nvSpPr>
        <p:spPr>
          <a:xfrm flipH="1">
            <a:off x="6170613" y="2579688"/>
            <a:ext cx="2474912" cy="417512"/>
          </a:xfrm>
          <a:prstGeom prst="wedgeRoundRectCallout">
            <a:avLst>
              <a:gd fmla="val 53844" name="adj1"/>
              <a:gd fmla="val 103299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значенням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9"/>
          <p:cNvSpPr/>
          <p:nvPr/>
        </p:nvSpPr>
        <p:spPr>
          <a:xfrm flipH="1">
            <a:off x="6899275" y="1965325"/>
            <a:ext cx="1746250" cy="415925"/>
          </a:xfrm>
          <a:prstGeom prst="wedgeRoundRectCallout">
            <a:avLst>
              <a:gd fmla="val 82860" name="adj1"/>
              <a:gd fmla="val 18516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ключам</a:t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679450" y="3997325"/>
            <a:ext cx="7559675" cy="4619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sort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key =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lambda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x: (x[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]))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3" name="Google Shape;263;p19"/>
          <p:cNvSpPr/>
          <p:nvPr/>
        </p:nvSpPr>
        <p:spPr>
          <a:xfrm flipH="1">
            <a:off x="4468813" y="4752975"/>
            <a:ext cx="3714750" cy="733425"/>
          </a:xfrm>
          <a:prstGeom prst="wedgeRoundRectCallout">
            <a:avLst>
              <a:gd fmla="val 23532" name="adj1"/>
              <a:gd fmla="val -104054" name="adj2"/>
              <a:gd fmla="val 16667" name="adj3"/>
            </a:avLst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значеннями, якщо вони рівні - по ключам</a:t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679450" y="5672138"/>
            <a:ext cx="7559675" cy="4619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2074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sort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key =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lambda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x: (-x[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]))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65" name="Google Shape;265;p19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Що таке кортеж?</a:t>
            </a:r>
            <a:endParaRPr/>
          </a:p>
        </p:txBody>
      </p:sp>
      <p:sp>
        <p:nvSpPr>
          <p:cNvPr id="49" name="Google Shape;49;p2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2"/>
          <p:cNvSpPr/>
          <p:nvPr/>
        </p:nvSpPr>
        <p:spPr>
          <a:xfrm>
            <a:off x="346868" y="959978"/>
            <a:ext cx="8428037" cy="1569660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61950" lvl="0" marL="36195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Кортеж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послідовність елементів, яка багато в чому схожа на список за тим винятком, що кортеж є незмінним типом. Тому ми не можемо додавати або видаляти елементи в кортежі, змінювати його.</a:t>
            </a: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311149" y="3054671"/>
            <a:ext cx="8463755" cy="2677656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(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23)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(user)  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#(‘Tom’,23)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"Tom"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23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(user)  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#(‘Tom’,23)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(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(user)  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#(‘Tom’,)</a:t>
            </a:r>
            <a:endParaRPr/>
          </a:p>
        </p:txBody>
      </p:sp>
      <p:cxnSp>
        <p:nvCxnSpPr>
          <p:cNvPr id="52" name="Google Shape;52;p2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3" name="Google Shape;53;p2"/>
          <p:cNvSpPr/>
          <p:nvPr/>
        </p:nvSpPr>
        <p:spPr>
          <a:xfrm>
            <a:off x="311150" y="2561322"/>
            <a:ext cx="194393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Створення: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0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Словник і список пар</a:t>
            </a:r>
            <a:endParaRPr/>
          </a:p>
        </p:txBody>
      </p:sp>
      <p:sp>
        <p:nvSpPr>
          <p:cNvPr id="271" name="Google Shape;271;p20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0"/>
          <p:cNvSpPr/>
          <p:nvPr/>
        </p:nvSpPr>
        <p:spPr>
          <a:xfrm>
            <a:off x="374650" y="800100"/>
            <a:ext cx="363028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Виведення списку пар</a:t>
            </a:r>
            <a:endParaRPr b="1" sz="18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0"/>
          <p:cNvSpPr/>
          <p:nvPr/>
        </p:nvSpPr>
        <p:spPr>
          <a:xfrm>
            <a:off x="579438" y="1304925"/>
            <a:ext cx="7369175" cy="83026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 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 </a:t>
            </a:r>
            <a:r>
              <a:rPr b="1" lang="en-US" sz="24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": "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 sep=</a:t>
            </a:r>
            <a:r>
              <a:rPr b="1" lang="en-US" sz="24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""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4" name="Google Shape;274;p20"/>
          <p:cNvSpPr/>
          <p:nvPr/>
        </p:nvSpPr>
        <p:spPr>
          <a:xfrm>
            <a:off x="579438" y="2681288"/>
            <a:ext cx="7369175" cy="8302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 </a:t>
            </a:r>
            <a:r>
              <a:rPr b="1" lang="en-US" sz="2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</a:t>
            </a:r>
            <a:r>
              <a:rPr b="1" lang="en-US" sz="24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"{}: {}"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lang="en-US" sz="2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format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], x[</a:t>
            </a:r>
            <a:r>
              <a:rPr b="1" lang="en-US" sz="2400">
                <a:solidFill>
                  <a:srgbClr val="00B0F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]) )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5" name="Google Shape;275;p20"/>
          <p:cNvSpPr/>
          <p:nvPr/>
        </p:nvSpPr>
        <p:spPr>
          <a:xfrm>
            <a:off x="374650" y="2220913"/>
            <a:ext cx="129554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або так</a:t>
            </a:r>
            <a:endParaRPr b="1" sz="18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6" name="Google Shape;276;p20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Створення кортежу зі списка</a:t>
            </a:r>
            <a:endParaRPr/>
          </a:p>
        </p:txBody>
      </p:sp>
      <p:sp>
        <p:nvSpPr>
          <p:cNvPr id="59" name="Google Shape;59;p3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3"/>
          <p:cNvSpPr/>
          <p:nvPr/>
        </p:nvSpPr>
        <p:spPr>
          <a:xfrm>
            <a:off x="254648" y="1497079"/>
            <a:ext cx="8488653" cy="12926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users_list = [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"Bob"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"Kate"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users_tuple =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tuple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(users_list)</a:t>
            </a:r>
            <a:endParaRPr/>
          </a:p>
          <a:p>
            <a:pPr indent="-90488" lvl="0" marL="179388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(users_tuple)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("Tom","Bob","Kate")</a:t>
            </a:r>
            <a:endParaRPr b="1" i="0" sz="2600" u="none" cap="none" strike="noStrike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1" name="Google Shape;61;p3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3"/>
          <p:cNvSpPr/>
          <p:nvPr/>
        </p:nvSpPr>
        <p:spPr>
          <a:xfrm>
            <a:off x="311149" y="894840"/>
            <a:ext cx="449988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Використання функції </a:t>
            </a:r>
            <a:r>
              <a:rPr b="1" i="0" lang="en-US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tuple</a:t>
            </a: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Доступ до елементів</a:t>
            </a:r>
            <a:endParaRPr/>
          </a:p>
        </p:txBody>
      </p:sp>
      <p:sp>
        <p:nvSpPr>
          <p:cNvPr id="68" name="Google Shape;68;p4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4"/>
          <p:cNvSpPr/>
          <p:nvPr/>
        </p:nvSpPr>
        <p:spPr>
          <a:xfrm>
            <a:off x="236784" y="1088380"/>
            <a:ext cx="8488653" cy="283154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 = 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"Bob"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"Sam"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"Kate"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(users[0])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Tom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(users[2])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Sam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(users[-1])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Kate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отримаємо частину кортежу з 2 елементу по 4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(users[1:4])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("Bob","Sam","Kate")</a:t>
            </a:r>
            <a:endParaRPr b="1" i="0" sz="2600" u="none" cap="none" strike="noStrike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0" name="Google Shape;70;p4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4"/>
          <p:cNvSpPr/>
          <p:nvPr/>
        </p:nvSpPr>
        <p:spPr>
          <a:xfrm>
            <a:off x="198147" y="4484795"/>
            <a:ext cx="8488653" cy="492443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users[1] =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"Tim"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помилка!!!</a:t>
            </a:r>
            <a:endParaRPr b="1" i="0" sz="2600" u="none" cap="none" strike="noStrike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Доступ до елементів</a:t>
            </a:r>
            <a:endParaRPr/>
          </a:p>
        </p:txBody>
      </p:sp>
      <p:sp>
        <p:nvSpPr>
          <p:cNvPr id="77" name="Google Shape;77;p5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5"/>
          <p:cNvSpPr/>
          <p:nvPr/>
        </p:nvSpPr>
        <p:spPr>
          <a:xfrm>
            <a:off x="254648" y="1786970"/>
            <a:ext cx="8488653" cy="2092881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name, age, isMarried = user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(name)        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Tom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(age)         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22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(isMarried)   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False</a:t>
            </a:r>
            <a:endParaRPr b="1" i="0" sz="2600" u="none" cap="none" strike="noStrike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9" name="Google Shape;79;p5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5"/>
          <p:cNvSpPr/>
          <p:nvPr/>
        </p:nvSpPr>
        <p:spPr>
          <a:xfrm>
            <a:off x="198147" y="864543"/>
            <a:ext cx="829970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При необхідності можна розкласти кортеж на окремі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змінні: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Використання кортежів</a:t>
            </a:r>
            <a:endParaRPr/>
          </a:p>
        </p:txBody>
      </p:sp>
      <p:sp>
        <p:nvSpPr>
          <p:cNvPr id="86" name="Google Shape;86;p6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211026" y="1734071"/>
            <a:ext cx="8488653" cy="409342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get_user():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name =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age =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is_married =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name, age, is_married</a:t>
            </a:r>
            <a:endParaRPr b="1" i="0" sz="26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get_user()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#(‘Tom’,22,False)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(user[0])         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Tom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(user[1])         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22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(user[2])              </a:t>
            </a:r>
            <a:r>
              <a:rPr b="1" i="0" lang="en-US" sz="26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# False</a:t>
            </a:r>
            <a:endParaRPr b="1" i="0" sz="2600" u="none" cap="none" strike="noStrike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8" name="Google Shape;88;p6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9" name="Google Shape;89;p6"/>
          <p:cNvSpPr/>
          <p:nvPr/>
        </p:nvSpPr>
        <p:spPr>
          <a:xfrm>
            <a:off x="198147" y="864543"/>
            <a:ext cx="893950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Зручно використовувати кортежі, коли необхідно повернути з функції відразу кілька значень:</a:t>
            </a:r>
            <a:endParaRPr b="1" i="0" sz="1800" u="none" cap="none" strike="noStrike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Перебір кортежів</a:t>
            </a:r>
            <a:endParaRPr/>
          </a:p>
        </p:txBody>
      </p:sp>
      <p:sp>
        <p:nvSpPr>
          <p:cNvPr id="95" name="Google Shape;95;p7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7"/>
          <p:cNvSpPr/>
          <p:nvPr/>
        </p:nvSpPr>
        <p:spPr>
          <a:xfrm>
            <a:off x="198147" y="970803"/>
            <a:ext cx="8488653" cy="129266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item </a:t>
            </a: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user: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(item)</a:t>
            </a:r>
            <a:endParaRPr b="1" i="0" sz="2600" u="none" cap="none" strike="noStrike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97" name="Google Shape;97;p7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Google Shape;98;p7"/>
          <p:cNvSpPr/>
          <p:nvPr/>
        </p:nvSpPr>
        <p:spPr>
          <a:xfrm>
            <a:off x="198147" y="2501655"/>
            <a:ext cx="8488653" cy="2092881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 = 0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 &lt;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(user):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(user[i])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 += 1</a:t>
            </a:r>
            <a:endParaRPr b="1" i="0" sz="26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311150" y="301625"/>
            <a:ext cx="8375650" cy="471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Перевірка наявності значення</a:t>
            </a:r>
            <a:endParaRPr/>
          </a:p>
        </p:txBody>
      </p:sp>
      <p:sp>
        <p:nvSpPr>
          <p:cNvPr id="104" name="Google Shape;104;p8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8"/>
          <p:cNvSpPr/>
          <p:nvPr/>
        </p:nvSpPr>
        <p:spPr>
          <a:xfrm>
            <a:off x="198147" y="936010"/>
            <a:ext cx="8488653" cy="249299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 = 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name = 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"Tom"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name </a:t>
            </a: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user: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"Користувача звуть Tom"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/>
          </a:p>
          <a:p>
            <a:pPr indent="-90488" lvl="0" marL="179388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en-US" sz="26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en-US" sz="2600" u="none" cap="none" strike="noStrike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"У користувача інше ім'я "</a:t>
            </a:r>
            <a:r>
              <a:rPr b="1" i="0" lang="en-US" sz="2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i="0" sz="26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06" name="Google Shape;106;p8"/>
          <p:cNvCxnSpPr/>
          <p:nvPr/>
        </p:nvCxnSpPr>
        <p:spPr>
          <a:xfrm>
            <a:off x="311150" y="781050"/>
            <a:ext cx="8499475" cy="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 txBox="1"/>
          <p:nvPr>
            <p:ph type="ctrTitle"/>
          </p:nvPr>
        </p:nvSpPr>
        <p:spPr>
          <a:xfrm>
            <a:off x="300038" y="1760538"/>
            <a:ext cx="8653462" cy="148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accent2"/>
                </a:solidFill>
              </a:rPr>
              <a:t>Програмування мовою Python</a:t>
            </a:r>
            <a:endParaRPr sz="6000">
              <a:solidFill>
                <a:srgbClr val="CECEEF"/>
              </a:solidFill>
            </a:endParaRPr>
          </a:p>
        </p:txBody>
      </p:sp>
      <p:sp>
        <p:nvSpPr>
          <p:cNvPr id="112" name="Google Shape;112;p9"/>
          <p:cNvSpPr txBox="1"/>
          <p:nvPr>
            <p:ph idx="1" type="subTitle"/>
          </p:nvPr>
        </p:nvSpPr>
        <p:spPr>
          <a:xfrm>
            <a:off x="1362075" y="4387850"/>
            <a:ext cx="6419850" cy="1381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57300" lvl="0" marL="1257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>
                <a:solidFill>
                  <a:srgbClr val="000000"/>
                </a:solidFill>
              </a:rPr>
              <a:t>Словники</a:t>
            </a:r>
            <a:endParaRPr/>
          </a:p>
        </p:txBody>
      </p:sp>
      <p:sp>
        <p:nvSpPr>
          <p:cNvPr id="113" name="Google Shape;113;p9"/>
          <p:cNvSpPr txBox="1"/>
          <p:nvPr>
            <p:ph idx="12" type="sldNum"/>
          </p:nvPr>
        </p:nvSpPr>
        <p:spPr>
          <a:xfrm>
            <a:off x="7004050" y="-20638"/>
            <a:ext cx="2133600" cy="476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2007-01-31T19:13:48Z</dcterms:created>
  <dc:creator>kp</dc:creator>
</cp:coreProperties>
</file>