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7" r:id="rId3"/>
    <p:sldId id="269" r:id="rId4"/>
    <p:sldId id="271" r:id="rId5"/>
    <p:sldId id="272" r:id="rId6"/>
    <p:sldId id="267" r:id="rId7"/>
    <p:sldId id="276" r:id="rId8"/>
    <p:sldId id="277" r:id="rId9"/>
    <p:sldId id="265" r:id="rId10"/>
    <p:sldId id="260" r:id="rId11"/>
    <p:sldId id="268" r:id="rId12"/>
    <p:sldId id="261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00" autoAdjust="0"/>
  </p:normalViewPr>
  <p:slideViewPr>
    <p:cSldViewPr>
      <p:cViewPr varScale="1">
        <p:scale>
          <a:sx n="84" d="100"/>
          <a:sy n="84" d="100"/>
        </p:scale>
        <p:origin x="-78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2EAC73C-AC3E-4E57-89F1-24D3A01F9880}" type="datetimeFigureOut">
              <a:rPr lang="ru-RU" smtClean="0"/>
              <a:pPr/>
              <a:t>02.09.2014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3F3E12-3290-4B7A-91B6-F8DA716E9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11684"/>
          </a:xfrm>
        </p:spPr>
        <p:txBody>
          <a:bodyPr>
            <a:normAutofit/>
          </a:bodyPr>
          <a:lstStyle/>
          <a:p>
            <a:r>
              <a:rPr lang="ru-RU" sz="8000" dirty="0" smtClean="0"/>
              <a:t>СОЦІОЛОГІЯ ЯК НАУКА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r>
              <a:rPr lang="ru-RU" sz="2800" b="0" dirty="0" err="1" smtClean="0">
                <a:solidFill>
                  <a:schemeClr val="bg1"/>
                </a:solidFill>
              </a:rPr>
              <a:t>Соціологія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працює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і</a:t>
            </a:r>
            <a:r>
              <a:rPr lang="ru-RU" sz="2800" b="0" dirty="0" smtClean="0">
                <a:solidFill>
                  <a:schemeClr val="bg1"/>
                </a:solidFill>
              </a:rPr>
              <a:t> на </a:t>
            </a:r>
            <a:r>
              <a:rPr lang="ru-RU" sz="2800" b="0" dirty="0" err="1" smtClean="0">
                <a:solidFill>
                  <a:schemeClr val="bg1"/>
                </a:solidFill>
              </a:rPr>
              <a:t>межі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з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економічною</a:t>
            </a:r>
            <a:r>
              <a:rPr lang="ru-RU" sz="2800" b="0" dirty="0" smtClean="0">
                <a:solidFill>
                  <a:schemeClr val="bg1"/>
                </a:solidFill>
              </a:rPr>
              <a:t> наукою, предметом </a:t>
            </a:r>
            <a:r>
              <a:rPr lang="ru-RU" sz="2800" b="0" dirty="0" err="1" smtClean="0">
                <a:solidFill>
                  <a:schemeClr val="bg1"/>
                </a:solidFill>
              </a:rPr>
              <a:t>якої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є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вивчення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закономірностей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і</a:t>
            </a:r>
            <a:r>
              <a:rPr lang="ru-RU" sz="2800" b="0" dirty="0" smtClean="0">
                <a:solidFill>
                  <a:schemeClr val="bg1"/>
                </a:solidFill>
              </a:rPr>
              <a:t> форм </a:t>
            </a:r>
            <a:r>
              <a:rPr lang="ru-RU" sz="2800" b="0" dirty="0" err="1" smtClean="0">
                <a:solidFill>
                  <a:schemeClr val="bg1"/>
                </a:solidFill>
              </a:rPr>
              <a:t>функціонування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й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розвитку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відносин</a:t>
            </a:r>
            <a:r>
              <a:rPr lang="ru-RU" sz="2800" b="0" dirty="0" smtClean="0">
                <a:solidFill>
                  <a:schemeClr val="bg1"/>
                </a:solidFill>
              </a:rPr>
              <a:t>, </a:t>
            </a:r>
            <a:r>
              <a:rPr lang="ru-RU" sz="2800" b="0" dirty="0" err="1" smtClean="0">
                <a:solidFill>
                  <a:schemeClr val="bg1"/>
                </a:solidFill>
              </a:rPr>
              <a:t>що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складаються</a:t>
            </a:r>
            <a:r>
              <a:rPr lang="ru-RU" sz="2800" b="0" dirty="0" smtClean="0">
                <a:solidFill>
                  <a:schemeClr val="bg1"/>
                </a:solidFill>
              </a:rPr>
              <a:t> в </a:t>
            </a:r>
            <a:r>
              <a:rPr lang="ru-RU" sz="2800" b="0" dirty="0" err="1" smtClean="0">
                <a:solidFill>
                  <a:schemeClr val="bg1"/>
                </a:solidFill>
              </a:rPr>
              <a:t>процесі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виробництва</a:t>
            </a:r>
            <a:r>
              <a:rPr lang="ru-RU" sz="2800" b="0" dirty="0" smtClean="0">
                <a:solidFill>
                  <a:schemeClr val="bg1"/>
                </a:solidFill>
              </a:rPr>
              <a:t>, </a:t>
            </a:r>
            <a:r>
              <a:rPr lang="ru-RU" sz="2800" b="0" dirty="0" err="1" smtClean="0">
                <a:solidFill>
                  <a:schemeClr val="bg1"/>
                </a:solidFill>
              </a:rPr>
              <a:t>обміну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і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розподілу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матеріальних</a:t>
            </a:r>
            <a:r>
              <a:rPr lang="ru-RU" sz="2800" b="0" dirty="0" smtClean="0">
                <a:solidFill>
                  <a:schemeClr val="bg1"/>
                </a:solidFill>
              </a:rPr>
              <a:t> благ. </a:t>
            </a:r>
            <a:r>
              <a:rPr lang="ru-RU" sz="2800" b="0" dirty="0" err="1" smtClean="0">
                <a:solidFill>
                  <a:schemeClr val="bg1"/>
                </a:solidFill>
              </a:rPr>
              <a:t>Оскільки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спосіб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виробництва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є</a:t>
            </a:r>
            <a:r>
              <a:rPr lang="ru-RU" sz="2800" b="0" dirty="0" smtClean="0">
                <a:solidFill>
                  <a:schemeClr val="bg1"/>
                </a:solidFill>
              </a:rPr>
              <a:t> основою </a:t>
            </a:r>
            <a:r>
              <a:rPr lang="ru-RU" sz="2800" b="0" dirty="0" err="1" smtClean="0">
                <a:solidFill>
                  <a:schemeClr val="bg1"/>
                </a:solidFill>
              </a:rPr>
              <a:t>всіх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соціальних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відносин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і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процесів</a:t>
            </a:r>
            <a:r>
              <a:rPr lang="ru-RU" sz="2800" b="0" dirty="0" smtClean="0">
                <a:solidFill>
                  <a:schemeClr val="bg1"/>
                </a:solidFill>
              </a:rPr>
              <a:t>, </a:t>
            </a:r>
            <a:r>
              <a:rPr lang="ru-RU" sz="2800" b="0" dirty="0" err="1" smtClean="0">
                <a:solidFill>
                  <a:schemeClr val="bg1"/>
                </a:solidFill>
              </a:rPr>
              <a:t>умовою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життєдіяльності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людини</a:t>
            </a:r>
            <a:r>
              <a:rPr lang="ru-RU" sz="2800" b="0" dirty="0" smtClean="0">
                <a:solidFill>
                  <a:schemeClr val="bg1"/>
                </a:solidFill>
              </a:rPr>
              <a:t>, </a:t>
            </a:r>
            <a:r>
              <a:rPr lang="ru-RU" sz="2800" b="0" dirty="0" err="1" smtClean="0">
                <a:solidFill>
                  <a:schemeClr val="bg1"/>
                </a:solidFill>
              </a:rPr>
              <a:t>багато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економічних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досліджень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безпосередньо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змикаються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з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соціологічними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студіями</a:t>
            </a:r>
            <a:r>
              <a:rPr lang="ru-RU" sz="2800" b="0" dirty="0" smtClean="0">
                <a:solidFill>
                  <a:schemeClr val="bg1"/>
                </a:solidFill>
              </a:rPr>
              <a:t>. І </a:t>
            </a:r>
            <a:r>
              <a:rPr lang="ru-RU" sz="2800" b="0" dirty="0" err="1" smtClean="0">
                <a:solidFill>
                  <a:schemeClr val="bg1"/>
                </a:solidFill>
              </a:rPr>
              <a:t>навпаки</a:t>
            </a:r>
            <a:r>
              <a:rPr lang="ru-RU" sz="2800" b="0" dirty="0" smtClean="0">
                <a:solidFill>
                  <a:schemeClr val="bg1"/>
                </a:solidFill>
              </a:rPr>
              <a:t>, </a:t>
            </a:r>
            <a:r>
              <a:rPr lang="ru-RU" sz="2800" b="0" dirty="0" err="1" smtClean="0">
                <a:solidFill>
                  <a:schemeClr val="bg1"/>
                </a:solidFill>
              </a:rPr>
              <a:t>соціологічні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дослідження</a:t>
            </a:r>
            <a:r>
              <a:rPr lang="ru-RU" sz="2800" b="0" dirty="0" smtClean="0">
                <a:solidFill>
                  <a:schemeClr val="bg1"/>
                </a:solidFill>
              </a:rPr>
              <a:t> (</a:t>
            </a:r>
            <a:r>
              <a:rPr lang="ru-RU" sz="2800" b="0" dirty="0" err="1" smtClean="0">
                <a:solidFill>
                  <a:schemeClr val="bg1"/>
                </a:solidFill>
              </a:rPr>
              <a:t>соціологія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праці</a:t>
            </a:r>
            <a:r>
              <a:rPr lang="ru-RU" sz="2800" b="0" dirty="0" smtClean="0">
                <a:solidFill>
                  <a:schemeClr val="bg1"/>
                </a:solidFill>
              </a:rPr>
              <a:t>, </a:t>
            </a:r>
            <a:r>
              <a:rPr lang="ru-RU" sz="2800" b="0" dirty="0" err="1" smtClean="0">
                <a:solidFill>
                  <a:schemeClr val="bg1"/>
                </a:solidFill>
              </a:rPr>
              <a:t>міста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і</a:t>
            </a:r>
            <a:r>
              <a:rPr lang="ru-RU" sz="2800" b="0" dirty="0" smtClean="0">
                <a:solidFill>
                  <a:schemeClr val="bg1"/>
                </a:solidFill>
              </a:rPr>
              <a:t> села, </a:t>
            </a:r>
            <a:r>
              <a:rPr lang="ru-RU" sz="2800" b="0" dirty="0" err="1" smtClean="0">
                <a:solidFill>
                  <a:schemeClr val="bg1"/>
                </a:solidFill>
              </a:rPr>
              <a:t>економічна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соціологія</a:t>
            </a:r>
            <a:r>
              <a:rPr lang="ru-RU" sz="2800" b="0" dirty="0" smtClean="0">
                <a:solidFill>
                  <a:schemeClr val="bg1"/>
                </a:solidFill>
              </a:rPr>
              <a:t>) </a:t>
            </a:r>
            <a:r>
              <a:rPr lang="ru-RU" sz="2800" b="0" dirty="0" err="1" smtClean="0">
                <a:solidFill>
                  <a:schemeClr val="bg1"/>
                </a:solidFill>
              </a:rPr>
              <a:t>значною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мірою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ґрунтуються</a:t>
            </a:r>
            <a:r>
              <a:rPr lang="ru-RU" sz="2800" b="0" dirty="0" smtClean="0">
                <a:solidFill>
                  <a:schemeClr val="bg1"/>
                </a:solidFill>
              </a:rPr>
              <a:t> на результатах </a:t>
            </a:r>
            <a:r>
              <a:rPr lang="ru-RU" sz="2800" b="0" dirty="0" err="1" smtClean="0">
                <a:solidFill>
                  <a:schemeClr val="bg1"/>
                </a:solidFill>
              </a:rPr>
              <a:t>пошуку</a:t>
            </a:r>
            <a:r>
              <a:rPr lang="ru-RU" sz="2800" b="0" dirty="0" smtClean="0">
                <a:solidFill>
                  <a:schemeClr val="bg1"/>
                </a:solidFill>
              </a:rPr>
              <a:t> </a:t>
            </a:r>
            <a:r>
              <a:rPr lang="ru-RU" sz="2800" b="0" dirty="0" err="1" smtClean="0">
                <a:solidFill>
                  <a:schemeClr val="bg1"/>
                </a:solidFill>
              </a:rPr>
              <a:t>економічної</a:t>
            </a:r>
            <a:r>
              <a:rPr lang="ru-RU" sz="2800" b="0" dirty="0" smtClean="0">
                <a:solidFill>
                  <a:schemeClr val="bg1"/>
                </a:solidFill>
              </a:rPr>
              <a:t> науки.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90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28680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Поняття</a:t>
            </a:r>
            <a:r>
              <a:rPr lang="ru-RU" sz="3200" dirty="0" smtClean="0">
                <a:solidFill>
                  <a:schemeClr val="bg1"/>
                </a:solidFill>
              </a:rPr>
              <a:t> « </a:t>
            </a:r>
            <a:r>
              <a:rPr lang="ru-RU" sz="3200" dirty="0" err="1" smtClean="0">
                <a:solidFill>
                  <a:schemeClr val="bg1"/>
                </a:solidFill>
              </a:rPr>
              <a:t>суспільство</a:t>
            </a:r>
            <a:r>
              <a:rPr lang="ru-RU" sz="3200" dirty="0" smtClean="0">
                <a:solidFill>
                  <a:schemeClr val="bg1"/>
                </a:solidFill>
              </a:rPr>
              <a:t>» в </a:t>
            </a:r>
            <a:r>
              <a:rPr lang="ru-RU" sz="3200" dirty="0" err="1" smtClean="0">
                <a:solidFill>
                  <a:schemeClr val="bg1"/>
                </a:solidFill>
              </a:rPr>
              <a:t>соціології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посилається</a:t>
            </a:r>
            <a:r>
              <a:rPr lang="ru-RU" sz="3200" dirty="0" smtClean="0">
                <a:solidFill>
                  <a:schemeClr val="bg1"/>
                </a:solidFill>
              </a:rPr>
              <a:t> на </a:t>
            </a:r>
            <a:r>
              <a:rPr lang="ru-RU" sz="3200" dirty="0" err="1" smtClean="0">
                <a:solidFill>
                  <a:schemeClr val="bg1"/>
                </a:solidFill>
              </a:rPr>
              <a:t>зв'язки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співвідношення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між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окремими</a:t>
            </a:r>
            <a:r>
              <a:rPr lang="ru-RU" sz="3200" dirty="0" smtClean="0">
                <a:solidFill>
                  <a:schemeClr val="bg1"/>
                </a:solidFill>
              </a:rPr>
              <a:t> людьми. </a:t>
            </a:r>
            <a:r>
              <a:rPr lang="ru-RU" sz="3200" dirty="0" err="1" smtClean="0">
                <a:solidFill>
                  <a:schemeClr val="bg1"/>
                </a:solidFill>
              </a:rPr>
              <a:t>Отже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об'єднує</a:t>
            </a:r>
            <a:r>
              <a:rPr lang="ru-RU" sz="3200" dirty="0" smtClean="0">
                <a:solidFill>
                  <a:schemeClr val="bg1"/>
                </a:solidFill>
              </a:rPr>
              <a:t> не </a:t>
            </a:r>
            <a:r>
              <a:rPr lang="ru-RU" sz="3200" dirty="0" err="1" smtClean="0">
                <a:solidFill>
                  <a:schemeClr val="bg1"/>
                </a:solidFill>
              </a:rPr>
              <a:t>одні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лише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просторові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кількісні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показники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індивідів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але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їх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соціальність</a:t>
            </a:r>
            <a:r>
              <a:rPr lang="ru-RU" sz="3200" dirty="0" smtClean="0">
                <a:solidFill>
                  <a:schemeClr val="bg1"/>
                </a:solidFill>
              </a:rPr>
              <a:t> . Таким чином , </a:t>
            </a:r>
            <a:r>
              <a:rPr lang="ru-RU" sz="3200" dirty="0" err="1" smtClean="0">
                <a:solidFill>
                  <a:schemeClr val="bg1"/>
                </a:solidFill>
              </a:rPr>
              <a:t>завдяки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безперервним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зразкам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поведінки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наміченими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є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структури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які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отримують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своє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походження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з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людських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вчинків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реалізують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свій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вплив</a:t>
            </a:r>
            <a:r>
              <a:rPr lang="ru-RU" sz="3200" dirty="0" smtClean="0">
                <a:solidFill>
                  <a:schemeClr val="bg1"/>
                </a:solidFill>
              </a:rPr>
              <a:t> у </a:t>
            </a:r>
            <a:r>
              <a:rPr lang="ru-RU" sz="3200" dirty="0" err="1" smtClean="0">
                <a:solidFill>
                  <a:schemeClr val="bg1"/>
                </a:solidFill>
              </a:rPr>
              <a:t>цій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сфері</a:t>
            </a:r>
            <a:r>
              <a:rPr lang="ru-RU" sz="3200" dirty="0" smtClean="0">
                <a:solidFill>
                  <a:schemeClr val="bg1"/>
                </a:solidFill>
              </a:rPr>
              <a:t>. У </a:t>
            </a:r>
            <a:r>
              <a:rPr lang="ru-RU" sz="3200" dirty="0" err="1" smtClean="0">
                <a:solidFill>
                  <a:schemeClr val="bg1"/>
                </a:solidFill>
              </a:rPr>
              <a:t>соціології</a:t>
            </a:r>
            <a:r>
              <a:rPr lang="ru-RU" sz="3200" dirty="0" smtClean="0">
                <a:solidFill>
                  <a:schemeClr val="bg1"/>
                </a:solidFill>
              </a:rPr>
              <a:t> не </a:t>
            </a:r>
            <a:r>
              <a:rPr lang="ru-RU" sz="3200" dirty="0" err="1" smtClean="0">
                <a:solidFill>
                  <a:schemeClr val="bg1"/>
                </a:solidFill>
              </a:rPr>
              <a:t>існує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єдності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щодо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специфічних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прийме</a:t>
            </a:r>
            <a:r>
              <a:rPr lang="ru-RU" sz="3200" dirty="0" smtClean="0">
                <a:solidFill>
                  <a:schemeClr val="bg1"/>
                </a:solidFill>
              </a:rPr>
              <a:t> для </a:t>
            </a:r>
            <a:r>
              <a:rPr lang="ru-RU" sz="3200" dirty="0" err="1" smtClean="0">
                <a:solidFill>
                  <a:schemeClr val="bg1"/>
                </a:solidFill>
              </a:rPr>
              <a:t>суспільства</a:t>
            </a:r>
            <a:r>
              <a:rPr lang="ru-RU" sz="3200" dirty="0" smtClean="0">
                <a:solidFill>
                  <a:schemeClr val="bg1"/>
                </a:solidFill>
              </a:rPr>
              <a:t>. </a:t>
            </a:r>
            <a:r>
              <a:rPr lang="ru-RU" sz="3200" dirty="0" err="1" smtClean="0">
                <a:solidFill>
                  <a:schemeClr val="bg1"/>
                </a:solidFill>
              </a:rPr>
              <a:t>Загальне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визначення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суспільства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визначається</a:t>
            </a:r>
            <a:r>
              <a:rPr lang="ru-RU" sz="3200" dirty="0" smtClean="0">
                <a:solidFill>
                  <a:schemeClr val="bg1"/>
                </a:solidFill>
              </a:rPr>
              <a:t> як « </a:t>
            </a:r>
            <a:r>
              <a:rPr lang="ru-RU" sz="3200" dirty="0" err="1" smtClean="0">
                <a:solidFill>
                  <a:schemeClr val="bg1"/>
                </a:solidFill>
              </a:rPr>
              <a:t>відповідна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щонайосяжніша</a:t>
            </a:r>
            <a:r>
              <a:rPr lang="ru-RU" sz="3200" dirty="0" smtClean="0">
                <a:solidFill>
                  <a:schemeClr val="bg1"/>
                </a:solidFill>
              </a:rPr>
              <a:t> система </a:t>
            </a:r>
            <a:r>
              <a:rPr lang="ru-RU" sz="3200" dirty="0" err="1" smtClean="0">
                <a:solidFill>
                  <a:schemeClr val="bg1"/>
                </a:solidFill>
              </a:rPr>
              <a:t>людського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співжиття</a:t>
            </a:r>
            <a:r>
              <a:rPr lang="ru-RU" sz="3200" dirty="0" smtClean="0">
                <a:solidFill>
                  <a:schemeClr val="bg1"/>
                </a:solidFill>
              </a:rPr>
              <a:t> »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0"/>
            <a:ext cx="700092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</a:rPr>
              <a:t>Загальна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соціологічна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теорія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розглядає</a:t>
            </a:r>
            <a:r>
              <a:rPr lang="ru-RU" sz="3200" dirty="0" smtClean="0">
                <a:solidFill>
                  <a:schemeClr val="bg1"/>
                </a:solidFill>
              </a:rPr>
              <a:t> : </a:t>
            </a:r>
            <a:r>
              <a:rPr lang="ru-RU" sz="3200" dirty="0" err="1" smtClean="0">
                <a:solidFill>
                  <a:schemeClr val="bg1"/>
                </a:solidFill>
              </a:rPr>
              <a:t>суспільство</a:t>
            </a:r>
            <a:r>
              <a:rPr lang="ru-RU" sz="3200" dirty="0" smtClean="0">
                <a:solidFill>
                  <a:schemeClr val="bg1"/>
                </a:solidFill>
              </a:rPr>
              <a:t> як </a:t>
            </a:r>
            <a:r>
              <a:rPr lang="ru-RU" sz="3200" dirty="0" err="1" smtClean="0">
                <a:solidFill>
                  <a:schemeClr val="bg1"/>
                </a:solidFill>
              </a:rPr>
              <a:t>цілісний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організм</a:t>
            </a:r>
            <a:r>
              <a:rPr lang="ru-RU" sz="3200" dirty="0" smtClean="0">
                <a:solidFill>
                  <a:schemeClr val="bg1"/>
                </a:solidFill>
              </a:rPr>
              <a:t> , систему </a:t>
            </a:r>
            <a:r>
              <a:rPr lang="ru-RU" sz="3200" dirty="0" err="1" smtClean="0">
                <a:solidFill>
                  <a:schemeClr val="bg1"/>
                </a:solidFill>
              </a:rPr>
              <a:t>соціальних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механізмів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місце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</a:t>
            </a:r>
            <a:r>
              <a:rPr lang="ru-RU" sz="3200" dirty="0" smtClean="0">
                <a:solidFill>
                  <a:schemeClr val="bg1"/>
                </a:solidFill>
              </a:rPr>
              <a:t> роль </a:t>
            </a:r>
            <a:r>
              <a:rPr lang="ru-RU" sz="3200" dirty="0" err="1" smtClean="0">
                <a:solidFill>
                  <a:schemeClr val="bg1"/>
                </a:solidFill>
              </a:rPr>
              <a:t>основних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соціальних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зв'язків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формулює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принципи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соціального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пізнання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основні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методологічні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підходи</a:t>
            </a:r>
            <a:r>
              <a:rPr lang="ru-RU" sz="3200" dirty="0" smtClean="0">
                <a:solidFill>
                  <a:schemeClr val="bg1"/>
                </a:solidFill>
              </a:rPr>
              <a:t> до </a:t>
            </a:r>
            <a:r>
              <a:rPr lang="ru-RU" sz="3200" dirty="0" err="1" smtClean="0">
                <a:solidFill>
                  <a:schemeClr val="bg1"/>
                </a:solidFill>
              </a:rPr>
              <a:t>соціологічного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аналізу</a:t>
            </a:r>
            <a:r>
              <a:rPr lang="ru-RU" sz="3200" dirty="0" smtClean="0">
                <a:solidFill>
                  <a:schemeClr val="bg1"/>
                </a:solidFill>
              </a:rPr>
              <a:t> (</a:t>
            </a:r>
            <a:r>
              <a:rPr lang="ru-RU" sz="3200" dirty="0" err="1" smtClean="0">
                <a:solidFill>
                  <a:schemeClr val="bg1"/>
                </a:solidFill>
              </a:rPr>
              <a:t>системний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аналіз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стратифікаційний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- </a:t>
            </a:r>
            <a:r>
              <a:rPr lang="ru-RU" sz="3200" dirty="0" err="1" smtClean="0">
                <a:solidFill>
                  <a:schemeClr val="bg1"/>
                </a:solidFill>
              </a:rPr>
              <a:t>класовий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підхід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генетичний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аналіз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комплексний</a:t>
            </a:r>
            <a:r>
              <a:rPr lang="ru-RU" sz="3200" dirty="0" smtClean="0">
                <a:solidFill>
                  <a:schemeClr val="bg1"/>
                </a:solidFill>
              </a:rPr>
              <a:t> конкретно- </a:t>
            </a:r>
            <a:r>
              <a:rPr lang="ru-RU" sz="3200" dirty="0" err="1" smtClean="0">
                <a:solidFill>
                  <a:schemeClr val="bg1"/>
                </a:solidFill>
              </a:rPr>
              <a:t>історичний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підхід</a:t>
            </a:r>
            <a:r>
              <a:rPr lang="ru-RU" sz="3200" dirty="0" smtClean="0">
                <a:solidFill>
                  <a:schemeClr val="bg1"/>
                </a:solidFill>
              </a:rPr>
              <a:t> , </a:t>
            </a:r>
            <a:r>
              <a:rPr lang="ru-RU" sz="3200" dirty="0" err="1" smtClean="0">
                <a:solidFill>
                  <a:schemeClr val="bg1"/>
                </a:solidFill>
              </a:rPr>
              <a:t>аналіз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соціальних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явищ</a:t>
            </a:r>
            <a:r>
              <a:rPr lang="ru-RU" sz="3200" dirty="0" smtClean="0">
                <a:solidFill>
                  <a:schemeClr val="bg1"/>
                </a:solidFill>
              </a:rPr>
              <a:t> у </a:t>
            </a:r>
            <a:r>
              <a:rPr lang="ru-RU" sz="3200" dirty="0" err="1" smtClean="0">
                <a:solidFill>
                  <a:schemeClr val="bg1"/>
                </a:solidFill>
              </a:rPr>
              <a:t>їх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взаємодії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з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іншими</a:t>
            </a:r>
            <a:r>
              <a:rPr lang="ru-RU" sz="3200" dirty="0" smtClean="0">
                <a:solidFill>
                  <a:schemeClr val="bg1"/>
                </a:solidFill>
              </a:rPr>
              <a:t>) , </a:t>
            </a:r>
            <a:r>
              <a:rPr lang="ru-RU" sz="3200" dirty="0" err="1" smtClean="0">
                <a:solidFill>
                  <a:schemeClr val="bg1"/>
                </a:solidFill>
              </a:rPr>
              <a:t>визначає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людину</a:t>
            </a:r>
            <a:r>
              <a:rPr lang="ru-RU" sz="3200" dirty="0" smtClean="0">
                <a:solidFill>
                  <a:schemeClr val="bg1"/>
                </a:solidFill>
              </a:rPr>
              <a:t> як </a:t>
            </a:r>
            <a:r>
              <a:rPr lang="ru-RU" sz="3200" dirty="0" err="1" smtClean="0">
                <a:solidFill>
                  <a:schemeClr val="bg1"/>
                </a:solidFill>
              </a:rPr>
              <a:t>істоту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соціальну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</a:rPr>
              <a:t>Соціологія</a:t>
            </a:r>
            <a:r>
              <a:rPr lang="ru-RU" sz="2800" dirty="0" smtClean="0">
                <a:solidFill>
                  <a:schemeClr val="tx1"/>
                </a:solidFill>
              </a:rPr>
              <a:t> – молода наука, яка </a:t>
            </a:r>
            <a:r>
              <a:rPr lang="ru-RU" sz="2800" dirty="0" err="1" smtClean="0">
                <a:solidFill>
                  <a:schemeClr val="tx1"/>
                </a:solidFill>
              </a:rPr>
              <a:t>вивчає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найбільш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складний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мінливий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об'єкт</a:t>
            </a:r>
            <a:r>
              <a:rPr lang="ru-RU" sz="2800" dirty="0" smtClean="0">
                <a:solidFill>
                  <a:schemeClr val="tx1"/>
                </a:solidFill>
              </a:rPr>
              <a:t> – </a:t>
            </a:r>
            <a:r>
              <a:rPr lang="ru-RU" sz="2800" dirty="0" err="1" smtClean="0">
                <a:solidFill>
                  <a:schemeClr val="tx1"/>
                </a:solidFill>
              </a:rPr>
              <a:t>людське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суспільство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його</a:t>
            </a:r>
            <a:r>
              <a:rPr lang="ru-RU" sz="2800" dirty="0" smtClean="0">
                <a:solidFill>
                  <a:schemeClr val="tx1"/>
                </a:solidFill>
              </a:rPr>
              <a:t> структуру, </a:t>
            </a:r>
            <a:r>
              <a:rPr lang="ru-RU" sz="2800" dirty="0" err="1" smtClean="0">
                <a:solidFill>
                  <a:schemeClr val="tx1"/>
                </a:solidFill>
              </a:rPr>
              <a:t>закони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розвитку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поведінку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людини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</a:rPr>
              <a:t>Це</a:t>
            </a:r>
            <a:r>
              <a:rPr lang="ru-RU" sz="2800" dirty="0" smtClean="0">
                <a:solidFill>
                  <a:schemeClr val="tx1"/>
                </a:solidFill>
              </a:rPr>
              <a:t> та наука, яка </a:t>
            </a:r>
            <a:r>
              <a:rPr lang="ru-RU" sz="2800" dirty="0" err="1" smtClean="0">
                <a:solidFill>
                  <a:schemeClr val="tx1"/>
                </a:solidFill>
              </a:rPr>
              <a:t>формує</a:t>
            </a:r>
            <a:r>
              <a:rPr lang="ru-RU" sz="2800" dirty="0" smtClean="0">
                <a:solidFill>
                  <a:schemeClr val="tx1"/>
                </a:solidFill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</a:rPr>
              <a:t>утверджує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погляд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громадянське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суспільство</a:t>
            </a:r>
            <a:r>
              <a:rPr lang="ru-RU" sz="2800" dirty="0" smtClean="0">
                <a:solidFill>
                  <a:schemeClr val="tx1"/>
                </a:solidFill>
              </a:rPr>
              <a:t> як </a:t>
            </a:r>
            <a:r>
              <a:rPr lang="ru-RU" sz="2800" dirty="0" err="1" smtClean="0">
                <a:solidFill>
                  <a:schemeClr val="tx1"/>
                </a:solidFill>
              </a:rPr>
              <a:t>взаємопов'язану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цілісність</a:t>
            </a:r>
            <a:r>
              <a:rPr lang="ru-RU" sz="2800" dirty="0" smtClean="0">
                <a:solidFill>
                  <a:schemeClr val="tx1"/>
                </a:solidFill>
              </a:rPr>
              <a:t>, яка </a:t>
            </a:r>
            <a:r>
              <a:rPr lang="ru-RU" sz="2800" dirty="0" err="1" smtClean="0">
                <a:solidFill>
                  <a:schemeClr val="tx1"/>
                </a:solidFill>
              </a:rPr>
              <a:t>постійно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перебуває</a:t>
            </a:r>
            <a:r>
              <a:rPr lang="ru-RU" sz="2800" dirty="0" smtClean="0">
                <a:solidFill>
                  <a:schemeClr val="tx1"/>
                </a:solidFill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</a:rPr>
              <a:t>стані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мінливості</a:t>
            </a:r>
            <a:r>
              <a:rPr lang="ru-RU" sz="2800" dirty="0" smtClean="0">
                <a:solidFill>
                  <a:schemeClr val="tx1"/>
                </a:solidFill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</a:rPr>
              <a:t>розвитку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</a:rPr>
              <a:t>Саме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ця</a:t>
            </a:r>
            <a:r>
              <a:rPr lang="ru-RU" sz="2800" dirty="0" smtClean="0">
                <a:solidFill>
                  <a:schemeClr val="tx1"/>
                </a:solidFill>
              </a:rPr>
              <a:t> наука </a:t>
            </a:r>
            <a:r>
              <a:rPr lang="ru-RU" sz="2800" dirty="0" err="1" smtClean="0">
                <a:solidFill>
                  <a:schemeClr val="tx1"/>
                </a:solidFill>
              </a:rPr>
              <a:t>з'ясовує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місце</a:t>
            </a:r>
            <a:r>
              <a:rPr lang="ru-RU" sz="2800" dirty="0" smtClean="0">
                <a:solidFill>
                  <a:schemeClr val="tx1"/>
                </a:solidFill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</a:rPr>
              <a:t>функції</a:t>
            </a:r>
            <a:r>
              <a:rPr lang="ru-RU" sz="2800" dirty="0" smtClean="0">
                <a:solidFill>
                  <a:schemeClr val="tx1"/>
                </a:solidFill>
              </a:rPr>
              <a:t> кожного </a:t>
            </a:r>
            <a:r>
              <a:rPr lang="ru-RU" sz="2800" dirty="0" err="1" smtClean="0">
                <a:solidFill>
                  <a:schemeClr val="tx1"/>
                </a:solidFill>
              </a:rPr>
              <a:t>соціального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явища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процесу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дає</a:t>
            </a:r>
            <a:r>
              <a:rPr lang="ru-RU" sz="2800" dirty="0" smtClean="0">
                <a:solidFill>
                  <a:schemeClr val="tx1"/>
                </a:solidFill>
              </a:rPr>
              <a:t> людям </a:t>
            </a:r>
            <a:r>
              <a:rPr lang="ru-RU" sz="2800" dirty="0" err="1" smtClean="0">
                <a:solidFill>
                  <a:schemeClr val="tx1"/>
                </a:solidFill>
              </a:rPr>
              <a:t>потрібні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орієнтири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допомагає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зрозуміти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обставини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життя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що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їх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оточують</a:t>
            </a:r>
            <a:r>
              <a:rPr lang="ru-RU" sz="2800" dirty="0" smtClean="0">
                <a:solidFill>
                  <a:schemeClr val="tx1"/>
                </a:solidFill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</a:rPr>
              <a:t>безмежному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процесі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людських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відносин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FF00"/>
                </a:solidFill>
              </a:rPr>
              <a:t>Соціологія</a:t>
            </a:r>
            <a:endParaRPr lang="uk-UA" sz="7200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r>
              <a:rPr lang="uk-UA" sz="4000" b="1" dirty="0" err="1" smtClean="0"/>
              <a:t>-наука</a:t>
            </a:r>
            <a:r>
              <a:rPr lang="uk-UA" sz="4000" b="1" dirty="0" smtClean="0"/>
              <a:t> про становлення, розвиток і функціонування суспільства, його елементів, соціальних відносин і соціальних процесів, про механізми та принципи їх взаємодії</a:t>
            </a:r>
            <a:endParaRPr lang="uk-UA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FF00"/>
                </a:solidFill>
              </a:rPr>
              <a:t>Об</a:t>
            </a:r>
            <a:r>
              <a:rPr lang="en-US" sz="6000" dirty="0" smtClean="0">
                <a:solidFill>
                  <a:srgbClr val="FFFF00"/>
                </a:solidFill>
              </a:rPr>
              <a:t>’</a:t>
            </a:r>
            <a:r>
              <a:rPr lang="uk-UA" sz="6000" dirty="0" err="1" smtClean="0">
                <a:solidFill>
                  <a:srgbClr val="FFFF00"/>
                </a:solidFill>
              </a:rPr>
              <a:t>єкт</a:t>
            </a:r>
            <a:r>
              <a:rPr lang="uk-UA" sz="6000" dirty="0" smtClean="0">
                <a:solidFill>
                  <a:srgbClr val="FFFF00"/>
                </a:solidFill>
              </a:rPr>
              <a:t> соціології</a:t>
            </a:r>
            <a:endParaRPr lang="uk-UA" sz="6000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b="1" dirty="0" err="1" smtClean="0"/>
              <a:t>-соціальна</a:t>
            </a:r>
            <a:r>
              <a:rPr lang="uk-UA" sz="4400" b="1" dirty="0" smtClean="0"/>
              <a:t> реальність, тобто реальне суспільне життя, суспільство як цілісний організм.</a:t>
            </a:r>
            <a:endParaRPr lang="uk-UA" sz="4400" b="1" dirty="0"/>
          </a:p>
        </p:txBody>
      </p:sp>
      <p:pic>
        <p:nvPicPr>
          <p:cNvPr id="5" name="Рисунок 4" descr="http://dg52.mycdn.me/getImage?photoId=570891110291&amp;photoType=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221088"/>
            <a:ext cx="6084168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FF00"/>
                </a:solidFill>
              </a:rPr>
              <a:t>Предмет соціології</a:t>
            </a:r>
            <a:endParaRPr lang="uk-UA" sz="6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686800" cy="4968592"/>
          </a:xfrm>
        </p:spPr>
        <p:txBody>
          <a:bodyPr>
            <a:normAutofit/>
          </a:bodyPr>
          <a:lstStyle/>
          <a:p>
            <a:r>
              <a:rPr lang="uk-UA" sz="4400" dirty="0" err="1" smtClean="0"/>
              <a:t>-соціальні</a:t>
            </a:r>
            <a:r>
              <a:rPr lang="uk-UA" sz="4400" dirty="0" smtClean="0"/>
              <a:t> відносини , закономірності та випадкові чинники їх становлення та розвитку, соціальні спільності, явища, процеси й механізми їх взаємодії</a:t>
            </a:r>
            <a:endParaRPr lang="uk-UA" sz="4400" dirty="0"/>
          </a:p>
        </p:txBody>
      </p:sp>
      <p:pic>
        <p:nvPicPr>
          <p:cNvPr id="4" name="Рисунок 3" descr="http://dg52.mycdn.me/getImage?photoId=568678048915&amp;photoType=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797152"/>
            <a:ext cx="4427983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2813_html_m15d4b09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390"/>
            <a:ext cx="9144000" cy="68767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FF00"/>
                </a:solidFill>
              </a:rPr>
              <a:t>Методи соціології</a:t>
            </a:r>
            <a:endParaRPr lang="uk-UA" sz="6000" dirty="0">
              <a:solidFill>
                <a:srgbClr val="FFFF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556792"/>
            <a:ext cx="4495800" cy="5301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>
                <a:solidFill>
                  <a:srgbClr val="FFC000"/>
                </a:solidFill>
              </a:rPr>
              <a:t>Загальнонаукові:</a:t>
            </a:r>
          </a:p>
          <a:p>
            <a:pPr>
              <a:buNone/>
            </a:pPr>
            <a:r>
              <a:rPr lang="uk-UA" sz="4000" dirty="0" err="1" smtClean="0"/>
              <a:t>-Діалектика</a:t>
            </a:r>
            <a:endParaRPr lang="uk-UA" sz="4000" dirty="0" smtClean="0"/>
          </a:p>
          <a:p>
            <a:pPr>
              <a:buNone/>
            </a:pPr>
            <a:r>
              <a:rPr lang="uk-UA" sz="4000" dirty="0" err="1" smtClean="0"/>
              <a:t>-Синергетика</a:t>
            </a:r>
            <a:endParaRPr lang="uk-UA" sz="4000" dirty="0" smtClean="0"/>
          </a:p>
          <a:p>
            <a:pPr>
              <a:buNone/>
            </a:pPr>
            <a:r>
              <a:rPr lang="uk-UA" sz="4000" dirty="0" err="1" smtClean="0"/>
              <a:t>-Історизм</a:t>
            </a:r>
            <a:endParaRPr lang="uk-UA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495800" cy="5301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400" dirty="0" smtClean="0">
                <a:solidFill>
                  <a:srgbClr val="00B0F0"/>
                </a:solidFill>
              </a:rPr>
              <a:t>  Специфічні:</a:t>
            </a:r>
          </a:p>
          <a:p>
            <a:pPr>
              <a:buNone/>
            </a:pPr>
            <a:r>
              <a:rPr lang="uk-UA" sz="4400" dirty="0" err="1" smtClean="0">
                <a:solidFill>
                  <a:srgbClr val="92D050"/>
                </a:solidFill>
              </a:rPr>
              <a:t>-Спостереження</a:t>
            </a:r>
            <a:endParaRPr lang="uk-UA" sz="4400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uk-UA" sz="4400" dirty="0" err="1" smtClean="0">
                <a:solidFill>
                  <a:srgbClr val="92D050"/>
                </a:solidFill>
              </a:rPr>
              <a:t>-Опитування</a:t>
            </a:r>
            <a:endParaRPr lang="uk-UA" sz="4400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uk-UA" sz="4400" dirty="0" err="1" smtClean="0">
                <a:solidFill>
                  <a:srgbClr val="92D050"/>
                </a:solidFill>
              </a:rPr>
              <a:t>-Експеримент</a:t>
            </a:r>
            <a:endParaRPr lang="uk-UA" sz="4400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uk-UA" sz="4400" dirty="0" err="1" smtClean="0">
                <a:solidFill>
                  <a:srgbClr val="92D050"/>
                </a:solidFill>
              </a:rPr>
              <a:t>-Моделювання</a:t>
            </a:r>
            <a:endParaRPr lang="uk-UA" sz="4400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uk-UA" sz="4400" dirty="0" err="1" smtClean="0">
                <a:solidFill>
                  <a:srgbClr val="92D050"/>
                </a:solidFill>
              </a:rPr>
              <a:t>-Аналіз</a:t>
            </a:r>
            <a:endParaRPr lang="uk-UA" sz="4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FF00"/>
                </a:solidFill>
              </a:rPr>
              <a:t>Функції соціології</a:t>
            </a:r>
            <a:endParaRPr lang="uk-UA" sz="6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400" dirty="0" smtClean="0">
                <a:solidFill>
                  <a:srgbClr val="FFC000"/>
                </a:solidFill>
              </a:rPr>
              <a:t>Гносеологічні:</a:t>
            </a:r>
          </a:p>
          <a:p>
            <a:pPr>
              <a:buFontTx/>
              <a:buChar char="-"/>
            </a:pPr>
            <a:r>
              <a:rPr lang="uk-UA" sz="2800" b="1" dirty="0" smtClean="0"/>
              <a:t>Т</a:t>
            </a:r>
            <a:r>
              <a:rPr lang="uk-UA" sz="2800" b="1" dirty="0" smtClean="0"/>
              <a:t>еоретико-пізнавальні</a:t>
            </a:r>
          </a:p>
          <a:p>
            <a:pPr>
              <a:buFontTx/>
              <a:buChar char="-"/>
            </a:pPr>
            <a:r>
              <a:rPr lang="uk-UA" sz="2800" b="1" dirty="0" smtClean="0"/>
              <a:t>Методологічні</a:t>
            </a:r>
          </a:p>
          <a:p>
            <a:pPr>
              <a:buFontTx/>
              <a:buChar char="-"/>
            </a:pPr>
            <a:r>
              <a:rPr lang="uk-UA" sz="2800" b="1" dirty="0" smtClean="0"/>
              <a:t>К</a:t>
            </a:r>
            <a:r>
              <a:rPr lang="uk-UA" sz="2800" b="1" dirty="0" smtClean="0"/>
              <a:t>ритичні</a:t>
            </a:r>
            <a:endParaRPr lang="uk-UA" sz="2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400" dirty="0" smtClean="0">
                <a:solidFill>
                  <a:srgbClr val="92D050"/>
                </a:solidFill>
              </a:rPr>
              <a:t>   Соціальні:</a:t>
            </a:r>
          </a:p>
          <a:p>
            <a:pPr>
              <a:buNone/>
            </a:pPr>
            <a:r>
              <a:rPr lang="uk-UA" sz="3200" dirty="0" smtClean="0">
                <a:solidFill>
                  <a:srgbClr val="00B0F0"/>
                </a:solidFill>
              </a:rPr>
              <a:t>-   Інформаційна</a:t>
            </a:r>
          </a:p>
          <a:p>
            <a:pPr>
              <a:buFontTx/>
              <a:buChar char="-"/>
            </a:pPr>
            <a:r>
              <a:rPr lang="uk-UA" sz="3200" dirty="0" smtClean="0">
                <a:solidFill>
                  <a:srgbClr val="00B0F0"/>
                </a:solidFill>
              </a:rPr>
              <a:t>Прогностична</a:t>
            </a:r>
          </a:p>
          <a:p>
            <a:pPr>
              <a:buFontTx/>
              <a:buChar char="-"/>
            </a:pPr>
            <a:r>
              <a:rPr lang="uk-UA" sz="3200" dirty="0" smtClean="0">
                <a:solidFill>
                  <a:srgbClr val="00B0F0"/>
                </a:solidFill>
              </a:rPr>
              <a:t>Перетворювальна</a:t>
            </a:r>
          </a:p>
          <a:p>
            <a:pPr>
              <a:buFontTx/>
              <a:buChar char="-"/>
            </a:pPr>
            <a:r>
              <a:rPr lang="uk-UA" sz="3200" dirty="0" smtClean="0">
                <a:solidFill>
                  <a:srgbClr val="00B0F0"/>
                </a:solidFill>
              </a:rPr>
              <a:t>Управлінська</a:t>
            </a:r>
          </a:p>
          <a:p>
            <a:pPr>
              <a:buFontTx/>
              <a:buChar char="-"/>
            </a:pPr>
            <a:r>
              <a:rPr lang="uk-UA" sz="3200" dirty="0" smtClean="0">
                <a:solidFill>
                  <a:srgbClr val="00B0F0"/>
                </a:solidFill>
              </a:rPr>
              <a:t>Світоглядна</a:t>
            </a:r>
          </a:p>
          <a:p>
            <a:pPr>
              <a:buFontTx/>
              <a:buChar char="-"/>
            </a:pPr>
            <a:endParaRPr lang="uk-UA" sz="3200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endParaRPr lang="uk-UA" sz="32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374"/>
            <a:ext cx="9144000" cy="684325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89</TotalTime>
  <Words>340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СОЦІОЛОГІЯ ЯК НАУКА </vt:lpstr>
      <vt:lpstr>Соціологія – молода наука, яка вивчає найбільш складний, мінливий об'єкт – людське суспільство, його структуру, закони розвитку, поведінку людини. Це та наука, яка формує та утверджує погляд на громадянське суспільство як взаємопов'язану цілісність, яка постійно перебуває у стані мінливості та розвитку. Саме ця наука з'ясовує місце та функції кожного соціального явища і процесу, дає людям потрібні орієнтири, допомагає зрозуміти обставини життя, що їх оточують у безмежному процесі людських відносин.</vt:lpstr>
      <vt:lpstr>Соціологія</vt:lpstr>
      <vt:lpstr>Об’єкт соціології</vt:lpstr>
      <vt:lpstr>Предмет соціології</vt:lpstr>
      <vt:lpstr>Слайд 6</vt:lpstr>
      <vt:lpstr>Методи соціології</vt:lpstr>
      <vt:lpstr>Функції соціології</vt:lpstr>
      <vt:lpstr>Слайд 9</vt:lpstr>
      <vt:lpstr>Соціологія працює і на межі з економічною наукою, предметом якої є вивчення закономірностей і форм функціонування й розвитку відносин, що складаються в процесі виробництва, обміну і розподілу матеріальних благ. Оскільки спосіб виробництва є основою всіх соціальних відносин і процесів, умовою життєдіяльності людини, багато економічних досліджень безпосередньо змикаються з соціологічними студіями. І навпаки, соціологічні дослідження (соціологія праці, міста і села, економічна соціологія) значною мірою ґрунтуються на результатах пошуку економічної науки.</vt:lpstr>
      <vt:lpstr>Слайд 11</vt:lpstr>
      <vt:lpstr>Слайд 12</vt:lpstr>
      <vt:lpstr>Слайд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ЯК НАУКА</dc:title>
  <dc:creator>21</dc:creator>
  <cp:lastModifiedBy>Asus</cp:lastModifiedBy>
  <cp:revision>13</cp:revision>
  <dcterms:created xsi:type="dcterms:W3CDTF">2013-12-11T13:15:57Z</dcterms:created>
  <dcterms:modified xsi:type="dcterms:W3CDTF">2014-09-02T18:55:55Z</dcterms:modified>
</cp:coreProperties>
</file>