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3648E-F5B1-451F-850D-31FC5CED9A59}" type="datetimeFigureOut">
              <a:rPr lang="ru-RU" smtClean="0"/>
              <a:t>11.10.2021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A76D0-3D6A-40F3-85DD-19FA0E9C0A0A}" type="slidenum">
              <a:rPr lang="ru-RU" smtClean="0"/>
              <a:t>‹#›</a:t>
            </a:fld>
            <a:endParaRPr lang="ru-RU"/>
          </a:p>
        </p:txBody>
      </p:sp>
    </p:spTree>
    <p:extLst>
      <p:ext uri="{BB962C8B-B14F-4D97-AF65-F5344CB8AC3E}">
        <p14:creationId xmlns:p14="http://schemas.microsoft.com/office/powerpoint/2010/main" val="14469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BB788D9A-B37D-4ED7-923D-1B0DF11D99F0}" type="slidenum">
              <a:rPr lang="en-US" altLang="ru-RU" sz="800" b="0"/>
              <a:pPr/>
              <a:t>1</a:t>
            </a:fld>
            <a:endParaRPr lang="en-US" altLang="ru-RU" sz="800" b="0"/>
          </a:p>
        </p:txBody>
      </p:sp>
      <p:sp>
        <p:nvSpPr>
          <p:cNvPr id="180227" name="Rectangle 2"/>
          <p:cNvSpPr>
            <a:spLocks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5 – Information Technology (IT)</a:t>
            </a:r>
          </a:p>
          <a:p>
            <a:pPr eaLnBrk="1" hangingPunct="1">
              <a:buFontTx/>
              <a:buNone/>
            </a:pPr>
            <a:r>
              <a:rPr lang="en-US" altLang="ru-RU" smtClean="0"/>
              <a:t>1.0 Chapter Introduction</a:t>
            </a:r>
          </a:p>
          <a:p>
            <a:pPr eaLnBrk="1" hangingPunct="1">
              <a:buFontTx/>
              <a:buNone/>
            </a:pPr>
            <a:r>
              <a:rPr lang="en-US" altLang="ru-RU" smtClean="0"/>
              <a:t>Information technology (IT) is the design, development, implementation, support, and management of computer hardware and software applications. An IT professional is knowledgeable about computer systems and operating systems. This chapter will review IT certifications and the components of a basic personal computer system.</a:t>
            </a:r>
            <a:endParaRPr lang="en-US" altLang="ru-RU" sz="1400"/>
          </a:p>
          <a:p>
            <a:pPr eaLnBrk="1" hangingPunct="1">
              <a:buFontTx/>
              <a:buNone/>
            </a:pPr>
            <a:r>
              <a:rPr lang="en-US" altLang="ru-RU" sz="1400"/>
              <a:t>After completing this chapter, students will meet these objectives:</a:t>
            </a:r>
          </a:p>
          <a:p>
            <a:pPr eaLnBrk="1" hangingPunct="1"/>
            <a:r>
              <a:rPr lang="en-US" altLang="ru-RU" smtClean="0"/>
              <a:t>Explain the IT industry certification</a:t>
            </a:r>
          </a:p>
          <a:p>
            <a:pPr eaLnBrk="1" hangingPunct="1"/>
            <a:r>
              <a:rPr lang="en-US" altLang="ru-RU" smtClean="0"/>
              <a:t>Describe a computer system</a:t>
            </a:r>
          </a:p>
          <a:p>
            <a:pPr eaLnBrk="1" hangingPunct="1"/>
            <a:r>
              <a:rPr lang="en-US" altLang="ru-RU" smtClean="0"/>
              <a:t>Identify the names, purposes, and characteristics of cases and power supplies </a:t>
            </a:r>
          </a:p>
          <a:p>
            <a:pPr eaLnBrk="1" hangingPunct="1"/>
            <a:r>
              <a:rPr lang="en-US" altLang="ru-RU" smtClean="0"/>
              <a:t>Identify the names, purposes, and characteristics of internal components </a:t>
            </a:r>
          </a:p>
          <a:p>
            <a:pPr eaLnBrk="1" hangingPunct="1"/>
            <a:r>
              <a:rPr lang="en-US" altLang="ru-RU" smtClean="0"/>
              <a:t>Identify the names, purposes, and characteristics of ports and cables </a:t>
            </a:r>
          </a:p>
          <a:p>
            <a:pPr eaLnBrk="1" hangingPunct="1"/>
            <a:r>
              <a:rPr lang="en-US" altLang="ru-RU" smtClean="0"/>
              <a:t>Identify the names, purposes, and characteristics of input devices </a:t>
            </a:r>
          </a:p>
          <a:p>
            <a:pPr eaLnBrk="1" hangingPunct="1"/>
            <a:r>
              <a:rPr lang="en-US" altLang="ru-RU" smtClean="0"/>
              <a:t>Identify the names, purposes, and characteristics of output devices </a:t>
            </a:r>
          </a:p>
          <a:p>
            <a:pPr eaLnBrk="1" hangingPunct="1"/>
            <a:r>
              <a:rPr lang="en-US" altLang="ru-RU" smtClean="0"/>
              <a:t>Explain system resources and their purposes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CD222152-F733-469A-BE96-465AB5496904}" type="slidenum">
              <a:rPr lang="en-US" altLang="ru-RU" sz="800" b="0"/>
              <a:pPr/>
              <a:t>16</a:t>
            </a:fld>
            <a:endParaRPr lang="en-US" altLang="ru-RU" sz="800" b="0"/>
          </a:p>
        </p:txBody>
      </p:sp>
      <p:sp>
        <p:nvSpPr>
          <p:cNvPr id="189443" name="Rectangle 2"/>
          <p:cNvSpPr>
            <a:spLocks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lnSpc>
                <a:spcPct val="70000"/>
              </a:lnSpc>
            </a:pPr>
            <a:r>
              <a:rPr lang="en-US" altLang="ru-RU" sz="800"/>
              <a:t>Slide 16 – </a:t>
            </a:r>
            <a:r>
              <a:rPr lang="en-US" altLang="ja-JP" sz="800"/>
              <a:t>Electricity and </a:t>
            </a:r>
            <a:r>
              <a:rPr lang="en-US" altLang="ru-RU" sz="800"/>
              <a:t>Ohm’s Law</a:t>
            </a:r>
          </a:p>
          <a:p>
            <a:pPr marL="224325" indent="-224325">
              <a:lnSpc>
                <a:spcPct val="70000"/>
              </a:lnSpc>
            </a:pPr>
            <a:r>
              <a:rPr lang="en-US" altLang="ja-JP" sz="800"/>
              <a:t>1.3.2 Describe power supplies </a:t>
            </a:r>
          </a:p>
          <a:p>
            <a:pPr marL="224325" indent="-224325">
              <a:lnSpc>
                <a:spcPct val="70000"/>
              </a:lnSpc>
            </a:pPr>
            <a:r>
              <a:rPr lang="en-US" altLang="ja-JP" sz="800"/>
              <a:t>These are the four basic units of electricity:</a:t>
            </a:r>
          </a:p>
          <a:p>
            <a:pPr marL="224325" indent="-224325">
              <a:lnSpc>
                <a:spcPct val="70000"/>
              </a:lnSpc>
            </a:pPr>
            <a:r>
              <a:rPr lang="en-US" altLang="ja-JP" sz="800"/>
              <a:t>Voltage </a:t>
            </a:r>
            <a:r>
              <a:rPr lang="en-US" altLang="ja-JP" sz="800" b="1"/>
              <a:t>(V)</a:t>
            </a:r>
            <a:r>
              <a:rPr lang="en-US" altLang="ja-JP" sz="800"/>
              <a:t> </a:t>
            </a:r>
          </a:p>
          <a:p>
            <a:pPr marL="224325" indent="-224325">
              <a:lnSpc>
                <a:spcPct val="70000"/>
              </a:lnSpc>
            </a:pPr>
            <a:r>
              <a:rPr lang="en-US" altLang="ja-JP" sz="800"/>
              <a:t>Current </a:t>
            </a:r>
            <a:r>
              <a:rPr lang="en-US" altLang="ja-JP" sz="800" b="1"/>
              <a:t>(I)</a:t>
            </a:r>
            <a:r>
              <a:rPr lang="en-US" altLang="ja-JP" sz="800"/>
              <a:t> </a:t>
            </a:r>
          </a:p>
          <a:p>
            <a:pPr marL="224325" indent="-224325">
              <a:lnSpc>
                <a:spcPct val="70000"/>
              </a:lnSpc>
            </a:pPr>
            <a:r>
              <a:rPr lang="en-US" altLang="ja-JP" sz="800"/>
              <a:t>Power </a:t>
            </a:r>
            <a:r>
              <a:rPr lang="en-US" altLang="ja-JP" sz="800" b="1"/>
              <a:t>(P)</a:t>
            </a:r>
            <a:r>
              <a:rPr lang="en-US" altLang="ja-JP" sz="800"/>
              <a:t> </a:t>
            </a:r>
          </a:p>
          <a:p>
            <a:pPr marL="224325" indent="-224325">
              <a:lnSpc>
                <a:spcPct val="70000"/>
              </a:lnSpc>
            </a:pPr>
            <a:r>
              <a:rPr lang="en-US" altLang="ja-JP" sz="800"/>
              <a:t>Resistance </a:t>
            </a:r>
            <a:r>
              <a:rPr lang="en-US" altLang="ja-JP" sz="800" b="1"/>
              <a:t>(R)</a:t>
            </a:r>
            <a:r>
              <a:rPr lang="en-US" altLang="ja-JP" sz="800"/>
              <a:t> </a:t>
            </a:r>
          </a:p>
          <a:p>
            <a:pPr marL="224325" indent="-224325">
              <a:lnSpc>
                <a:spcPct val="70000"/>
              </a:lnSpc>
            </a:pPr>
            <a:r>
              <a:rPr lang="en-US" altLang="ja-JP" sz="800"/>
              <a:t>Voltage, current, power, and resistance are electronic terms that a computer technician must know:</a:t>
            </a:r>
          </a:p>
          <a:p>
            <a:pPr marL="224325" indent="-224325">
              <a:lnSpc>
                <a:spcPct val="70000"/>
              </a:lnSpc>
            </a:pPr>
            <a:r>
              <a:rPr lang="en-US" altLang="ja-JP" sz="800" b="1"/>
              <a:t>Voltage</a:t>
            </a:r>
            <a:r>
              <a:rPr lang="en-US" altLang="ja-JP" sz="800"/>
              <a:t> is a measure of the force required to push electrons through a circuit. </a:t>
            </a:r>
          </a:p>
          <a:p>
            <a:pPr marL="224325" indent="-224325">
              <a:lnSpc>
                <a:spcPct val="70000"/>
              </a:lnSpc>
            </a:pPr>
            <a:r>
              <a:rPr lang="en-US" altLang="ja-JP" sz="800"/>
              <a:t>Voltage is measured in </a:t>
            </a:r>
            <a:r>
              <a:rPr lang="en-US" altLang="ja-JP" sz="800" b="1"/>
              <a:t>volts (V)</a:t>
            </a:r>
            <a:r>
              <a:rPr lang="en-US" altLang="ja-JP" sz="800"/>
              <a:t>. A computer power supply usually produces several different voltages. </a:t>
            </a:r>
          </a:p>
          <a:p>
            <a:pPr marL="224325" indent="-224325">
              <a:lnSpc>
                <a:spcPct val="70000"/>
              </a:lnSpc>
            </a:pPr>
            <a:r>
              <a:rPr lang="en-US" altLang="ja-JP" sz="800" b="1"/>
              <a:t>Current</a:t>
            </a:r>
            <a:r>
              <a:rPr lang="en-US" altLang="ja-JP" sz="800"/>
              <a:t> </a:t>
            </a:r>
            <a:r>
              <a:rPr lang="en-US" altLang="ja-JP" sz="800" b="1">
                <a:solidFill>
                  <a:schemeClr val="accent2"/>
                </a:solidFill>
              </a:rPr>
              <a:t>(I)</a:t>
            </a:r>
            <a:r>
              <a:rPr lang="en-US" altLang="ja-JP" sz="800"/>
              <a:t> is a measure of the amount of electrons going through a circuit. </a:t>
            </a:r>
          </a:p>
          <a:p>
            <a:pPr marL="224325" indent="-224325">
              <a:lnSpc>
                <a:spcPct val="70000"/>
              </a:lnSpc>
            </a:pPr>
            <a:r>
              <a:rPr lang="en-US" altLang="ja-JP" sz="800"/>
              <a:t>Current is measured in amperes, or </a:t>
            </a:r>
            <a:r>
              <a:rPr lang="en-US" altLang="ja-JP" sz="800" b="1"/>
              <a:t>amps (A)</a:t>
            </a:r>
            <a:r>
              <a:rPr lang="en-US" altLang="ja-JP" sz="800"/>
              <a:t>. Computer power supplies deliver different amperages for each output voltage. </a:t>
            </a:r>
          </a:p>
          <a:p>
            <a:pPr marL="224325" indent="-224325">
              <a:lnSpc>
                <a:spcPct val="70000"/>
              </a:lnSpc>
            </a:pPr>
            <a:r>
              <a:rPr lang="en-US" altLang="ja-JP" sz="800"/>
              <a:t>Power is a measure of the force required to push electrons through a circuit, called voltage, multiplied by the number of electrons going through that circuit, called current. The measurement is called watts (W). Computer power supplies are rated in watts. </a:t>
            </a:r>
          </a:p>
          <a:p>
            <a:pPr marL="224325" indent="-224325">
              <a:lnSpc>
                <a:spcPct val="70000"/>
              </a:lnSpc>
            </a:pPr>
            <a:r>
              <a:rPr lang="en-US" altLang="ja-JP" sz="800"/>
              <a:t>Resistance is the opposition to the flow of current in a circuit. Resistance is measured in ohms. Lower resistance allows more current, and therefore more power, to flow through a circuit. A good fuse will have low resistance or a measurement of almost 0 ohms. </a:t>
            </a:r>
          </a:p>
          <a:p>
            <a:pPr marL="224325" indent="-224325">
              <a:lnSpc>
                <a:spcPct val="70000"/>
              </a:lnSpc>
            </a:pPr>
            <a:r>
              <a:rPr lang="en-US" altLang="ja-JP" sz="800"/>
              <a:t>There is a basic equation that expresses how three of the terms relate to each other. It states that voltage is equal to the current multiplied by the resistance. This is known as Ohm's Law. </a:t>
            </a:r>
            <a:r>
              <a:rPr lang="en-US" altLang="ja-JP" sz="800" b="1"/>
              <a:t>V = IR</a:t>
            </a:r>
            <a:endParaRPr lang="en-US" altLang="ja-JP" sz="800"/>
          </a:p>
          <a:p>
            <a:pPr marL="224325" indent="-224325">
              <a:lnSpc>
                <a:spcPct val="70000"/>
              </a:lnSpc>
            </a:pPr>
            <a:r>
              <a:rPr lang="en-US" altLang="ja-JP" sz="800"/>
              <a:t>In an electrical system, power (P) is equal to the voltage multiplied by the current. </a:t>
            </a:r>
            <a:r>
              <a:rPr lang="en-US" altLang="ja-JP" sz="800" b="1"/>
              <a:t>P = VI</a:t>
            </a:r>
            <a:endParaRPr lang="en-US" altLang="ja-JP" sz="800"/>
          </a:p>
          <a:p>
            <a:pPr marL="224325" indent="-224325">
              <a:lnSpc>
                <a:spcPct val="70000"/>
              </a:lnSpc>
            </a:pPr>
            <a:r>
              <a:rPr lang="en-US" altLang="ja-JP" sz="800"/>
              <a:t>In an electrical circuit, increasing the current or the voltage will result in higher power.</a:t>
            </a:r>
          </a:p>
          <a:p>
            <a:pPr marL="224325" indent="-224325">
              <a:lnSpc>
                <a:spcPct val="70000"/>
              </a:lnSpc>
            </a:pPr>
            <a:r>
              <a:rPr lang="en-US" altLang="ja-JP" sz="800"/>
              <a:t>As an example of how this works, imagine a simple circuit that has a 9-V light bulb hooked up to a 9-V battery. The power output of the light bulb is 100-W. Use the equation above to calculate they quantity of current in amps would be required to get 100-W out of this 9-V bulb. To solve this equation, we know the following information:</a:t>
            </a:r>
          </a:p>
          <a:p>
            <a:pPr marL="579507" lvl="1" indent="-224325">
              <a:lnSpc>
                <a:spcPct val="70000"/>
              </a:lnSpc>
            </a:pPr>
            <a:r>
              <a:rPr lang="en-US" altLang="ja-JP" sz="800" b="1"/>
              <a:t>P = 100 W </a:t>
            </a:r>
          </a:p>
          <a:p>
            <a:pPr marL="579507" lvl="1" indent="-224325">
              <a:lnSpc>
                <a:spcPct val="70000"/>
              </a:lnSpc>
            </a:pPr>
            <a:r>
              <a:rPr lang="en-US" altLang="ja-JP" sz="800" b="1"/>
              <a:t>V = 9 V </a:t>
            </a:r>
          </a:p>
          <a:p>
            <a:pPr marL="579507" lvl="1" indent="-224325">
              <a:lnSpc>
                <a:spcPct val="70000"/>
              </a:lnSpc>
            </a:pPr>
            <a:r>
              <a:rPr lang="en-US" altLang="ja-JP" sz="800" b="1"/>
              <a:t>I = 100 W/9 V = 11.11 A </a:t>
            </a:r>
            <a:endParaRPr lang="en-US" altLang="ja-JP" sz="800"/>
          </a:p>
          <a:p>
            <a:pPr marL="224325" indent="-224325">
              <a:lnSpc>
                <a:spcPct val="70000"/>
              </a:lnSpc>
            </a:pPr>
            <a:r>
              <a:rPr lang="en-US" altLang="ja-JP" sz="800"/>
              <a:t>What happens if a 12-V battery and a 12-V light bulb are used to get 100 W of power? </a:t>
            </a:r>
            <a:r>
              <a:rPr lang="en-US" altLang="ja-JP" sz="800" b="1"/>
              <a:t>100 W / 12 V = 8.33 A </a:t>
            </a:r>
            <a:r>
              <a:rPr lang="en-US" altLang="ja-JP" sz="800"/>
              <a:t>This system produces the same power, but with less current. </a:t>
            </a:r>
          </a:p>
          <a:p>
            <a:pPr marL="224325" indent="-224325">
              <a:lnSpc>
                <a:spcPct val="70000"/>
              </a:lnSpc>
            </a:pPr>
            <a:r>
              <a:rPr lang="en-US" altLang="ja-JP" sz="800"/>
              <a:t>Computers normally use power supplies ranging from 200-W to 500-W. However, some computers may need 500-W to 800-W power supplies. When building a computer, select a power supply with sufficient wattage to power all of the components. Obtain the wattage information for the components from the manufacturer's documentation. When deciding on a power supply, make sure to choose a power supply that has more than enough power for the current components. </a:t>
            </a:r>
          </a:p>
          <a:p>
            <a:pPr marL="224325" indent="-224325">
              <a:lnSpc>
                <a:spcPct val="70000"/>
              </a:lnSpc>
            </a:pPr>
            <a:r>
              <a:rPr lang="en-US" altLang="ja-JP" smtClean="0"/>
              <a:t>Some computer manufacturers use a proprietary power supply. For these types of computers, the computer case is only compatible with a power supply from the same manufacturer.</a:t>
            </a:r>
            <a:endParaRPr lang="en-US" altLang="ja-JP" sz="800"/>
          </a:p>
          <a:p>
            <a:pPr marL="224325" indent="-224325">
              <a:lnSpc>
                <a:spcPct val="70000"/>
              </a:lnSpc>
            </a:pPr>
            <a:r>
              <a:rPr lang="en-US" altLang="ja-JP" sz="800" b="1"/>
              <a:t>Resources:</a:t>
            </a:r>
            <a:r>
              <a:rPr lang="en-US" altLang="ja-JP" sz="800"/>
              <a:t> Ohm's Law http://www.grc.nasa.gov/WWW/K-12/Sample_Projects/Ohms_Law/ohmslaw.html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E75CD8A5-0D7D-4033-A212-E18706A52447}" type="slidenum">
              <a:rPr lang="en-US" altLang="ru-RU" sz="800" b="0"/>
              <a:pPr/>
              <a:t>19</a:t>
            </a:fld>
            <a:endParaRPr lang="en-US" altLang="ru-RU" sz="800" b="0"/>
          </a:p>
        </p:txBody>
      </p:sp>
      <p:sp>
        <p:nvSpPr>
          <p:cNvPr id="190467" name="Rectangle 2"/>
          <p:cNvSpPr>
            <a:spLocks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altLang="ru-RU" smtClean="0"/>
              <a:t>Slide 17 – Power Supplies</a:t>
            </a:r>
          </a:p>
          <a:p>
            <a:pPr marL="224325" indent="-224325"/>
            <a:r>
              <a:rPr lang="en-US" altLang="ja-JP" smtClean="0"/>
              <a:t>1.3.2 Describe power supplies</a:t>
            </a:r>
          </a:p>
          <a:p>
            <a:pPr marL="224325" indent="-224325"/>
            <a:r>
              <a:rPr lang="en-US" altLang="ja-JP" b="1" smtClean="0"/>
              <a:t>CAUTION:</a:t>
            </a:r>
            <a:r>
              <a:rPr lang="en-US" altLang="ja-JP" smtClean="0"/>
              <a:t> Do not open a power supply. Electronic capacitors located inside of a power supply can hold a charge for extended periods of time.</a:t>
            </a:r>
          </a:p>
          <a:p>
            <a:pPr marL="224325" indent="-224325"/>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pPr eaLnBrk="1" hangingPunct="1"/>
            <a:fld id="{FD5271A0-888C-45EC-A71D-8C1919710AE5}" type="slidenum">
              <a:rPr lang="ru-RU" altLang="ru-RU" sz="800" b="0"/>
              <a:pPr eaLnBrk="1" hangingPunct="1"/>
              <a:t>20</a:t>
            </a:fld>
            <a:endParaRPr lang="ru-RU" altLang="ru-RU" sz="800" b="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C1C93575-F562-4F7C-B37C-7A27CA2A6B13}" type="slidenum">
              <a:rPr lang="en-US" altLang="ru-RU" sz="800" b="0"/>
              <a:pPr/>
              <a:t>2</a:t>
            </a:fld>
            <a:endParaRPr lang="en-US" altLang="ru-RU" sz="800" b="0"/>
          </a:p>
        </p:txBody>
      </p:sp>
      <p:sp>
        <p:nvSpPr>
          <p:cNvPr id="181251" name="Rectangle 2"/>
          <p:cNvSpPr>
            <a:spLocks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6 – IT Technician</a:t>
            </a:r>
          </a:p>
          <a:p>
            <a:pPr eaLnBrk="1" hangingPunct="1">
              <a:buFontTx/>
              <a:buNone/>
            </a:pPr>
            <a:r>
              <a:rPr lang="en-US" altLang="ru-RU" smtClean="0"/>
              <a:t>1.1 Explain the IT industry and your place in it </a:t>
            </a:r>
          </a:p>
          <a:p>
            <a:pPr eaLnBrk="1" hangingPunct="1"/>
            <a:r>
              <a:rPr lang="en-US" altLang="ru-RU" smtClean="0"/>
              <a:t>This course will focus on desktop and laptop computers. It will also discuss electronic devices, such as personal digital assistants and cell phones. Training and experience will qualify a technician to service these computers and personal electronic devices. Students will gain the specialized technical skills needed to install, maintain, and repair computers. </a:t>
            </a:r>
          </a:p>
          <a:p>
            <a:pPr eaLnBrk="1" hangingPunct="1"/>
            <a:r>
              <a:rPr lang="en-US" altLang="ru-RU" smtClean="0"/>
              <a:t>Earning an industry standard certification can improve confidence and can increase job opportunities in IT. This course is focused on the following two industry standard certifications:</a:t>
            </a:r>
          </a:p>
          <a:p>
            <a:pPr lvl="1" eaLnBrk="1" hangingPunct="1"/>
            <a:r>
              <a:rPr lang="en-US" altLang="ru-RU" smtClean="0"/>
              <a:t>The CompTIA A+ </a:t>
            </a:r>
          </a:p>
          <a:p>
            <a:pPr lvl="1" eaLnBrk="1" hangingPunct="1"/>
            <a:r>
              <a:rPr lang="en-US" altLang="ru-RU" smtClean="0"/>
              <a:t>The European Certification of Informatics Professional (EUCIP) IT Administrator Certification (Modules 1- 3) </a:t>
            </a:r>
          </a:p>
          <a:p>
            <a:pPr eaLnBrk="1" hangingPunct="1">
              <a:buFontTx/>
              <a:buNone/>
            </a:pPr>
            <a:r>
              <a:rPr lang="en-US" altLang="ru-RU" smtClean="0"/>
              <a:t>After completing this section, students will meet these objectives:</a:t>
            </a:r>
          </a:p>
          <a:p>
            <a:pPr eaLnBrk="1" hangingPunct="1"/>
            <a:r>
              <a:rPr lang="en-US" altLang="ru-RU" smtClean="0"/>
              <a:t>Identify the education and certifications required </a:t>
            </a:r>
          </a:p>
          <a:p>
            <a:pPr eaLnBrk="1" hangingPunct="1"/>
            <a:r>
              <a:rPr lang="en-US" altLang="ru-RU" smtClean="0"/>
              <a:t>Describe the A+ Certification </a:t>
            </a:r>
          </a:p>
          <a:p>
            <a:pPr eaLnBrk="1" hangingPunct="1"/>
            <a:r>
              <a:rPr lang="en-US" altLang="ru-RU" smtClean="0"/>
              <a:t>Describe the EUCIP Certification </a:t>
            </a:r>
          </a:p>
          <a:p>
            <a:pPr eaLnBrk="1" hangingPunct="1"/>
            <a:r>
              <a:rPr lang="en-US" altLang="ru-RU" smtClean="0"/>
              <a:t>Identify advanced careers </a:t>
            </a:r>
          </a:p>
          <a:p>
            <a:pPr eaLnBrk="1" hangingPunct="1">
              <a:buFontTx/>
              <a:buNone/>
            </a:pPr>
            <a:endParaRPr lang="en-US"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E6990BB6-99CB-4DEB-80B5-F748BAC42739}" type="slidenum">
              <a:rPr lang="en-US" altLang="ru-RU" sz="800" b="0"/>
              <a:pPr/>
              <a:t>3</a:t>
            </a:fld>
            <a:endParaRPr lang="en-US" altLang="ru-RU" sz="800" b="0"/>
          </a:p>
        </p:txBody>
      </p:sp>
      <p:sp>
        <p:nvSpPr>
          <p:cNvPr id="182275" name="Rectangle 2"/>
          <p:cNvSpPr>
            <a:spLocks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7 – Education and Certification</a:t>
            </a:r>
          </a:p>
          <a:p>
            <a:pPr eaLnBrk="1" hangingPunct="1">
              <a:buFontTx/>
              <a:buNone/>
            </a:pPr>
            <a:r>
              <a:rPr lang="en-US" altLang="ru-RU" smtClean="0"/>
              <a:t>1.1.1 Identify education and certifications</a:t>
            </a:r>
          </a:p>
          <a:p>
            <a:pPr eaLnBrk="1" hangingPunct="1">
              <a:buFontTx/>
              <a:buNone/>
            </a:pPr>
            <a:r>
              <a:rPr lang="en-US" altLang="ru-RU" smtClean="0"/>
              <a:t>This course covers the information that a technician needs to be successful in IT:</a:t>
            </a:r>
          </a:p>
          <a:p>
            <a:pPr eaLnBrk="1" hangingPunct="1"/>
            <a:r>
              <a:rPr lang="en-US" altLang="ru-RU" smtClean="0"/>
              <a:t>Personal computers </a:t>
            </a:r>
          </a:p>
          <a:p>
            <a:pPr eaLnBrk="1" hangingPunct="1"/>
            <a:r>
              <a:rPr lang="en-US" altLang="ru-RU" smtClean="0"/>
              <a:t>Safe lab procedures </a:t>
            </a:r>
          </a:p>
          <a:p>
            <a:pPr eaLnBrk="1" hangingPunct="1"/>
            <a:r>
              <a:rPr lang="en-US" altLang="ru-RU" smtClean="0"/>
              <a:t>Troubleshooting </a:t>
            </a:r>
          </a:p>
          <a:p>
            <a:pPr eaLnBrk="1" hangingPunct="1"/>
            <a:r>
              <a:rPr lang="en-US" altLang="ru-RU" smtClean="0"/>
              <a:t>Operating systems </a:t>
            </a:r>
          </a:p>
          <a:p>
            <a:pPr eaLnBrk="1" hangingPunct="1"/>
            <a:r>
              <a:rPr lang="en-US" altLang="ru-RU" smtClean="0"/>
              <a:t>Laptop computers </a:t>
            </a:r>
          </a:p>
          <a:p>
            <a:pPr eaLnBrk="1" hangingPunct="1"/>
            <a:r>
              <a:rPr lang="en-US" altLang="ru-RU" smtClean="0"/>
              <a:t>Printers and scanners </a:t>
            </a:r>
          </a:p>
          <a:p>
            <a:pPr eaLnBrk="1" hangingPunct="1"/>
            <a:r>
              <a:rPr lang="en-US" altLang="ru-RU" smtClean="0"/>
              <a:t>Networks </a:t>
            </a:r>
          </a:p>
          <a:p>
            <a:pPr eaLnBrk="1" hangingPunct="1"/>
            <a:r>
              <a:rPr lang="en-US" altLang="ru-RU" smtClean="0"/>
              <a:t>Security </a:t>
            </a:r>
          </a:p>
          <a:p>
            <a:pPr eaLnBrk="1" hangingPunct="1"/>
            <a:r>
              <a:rPr lang="en-US" altLang="ru-RU" smtClean="0"/>
              <a:t>Communication skills </a:t>
            </a:r>
          </a:p>
          <a:p>
            <a:pPr eaLnBrk="1" hangingPunct="1">
              <a:buFontTx/>
              <a:buNone/>
            </a:pPr>
            <a:r>
              <a:rPr lang="en-US" altLang="ru-RU" smtClean="0"/>
              <a:t>This course focuses on two hardware and software skills-based industry certifications: CompTIA A+ and EUCIP. This course is only an introduction into the world of IT. A technician may continue to study and earn the following certifications: </a:t>
            </a:r>
          </a:p>
          <a:p>
            <a:pPr eaLnBrk="1" hangingPunct="1"/>
            <a:r>
              <a:rPr lang="en-US" altLang="ru-RU" smtClean="0"/>
              <a:t>CCNA - Cisco Certified Networking Associate </a:t>
            </a:r>
          </a:p>
          <a:p>
            <a:pPr eaLnBrk="1" hangingPunct="1"/>
            <a:r>
              <a:rPr lang="en-US" altLang="ru-RU" smtClean="0"/>
              <a:t>CCNP - Cisco Certified Networking Professional </a:t>
            </a:r>
          </a:p>
          <a:p>
            <a:pPr eaLnBrk="1" hangingPunct="1"/>
            <a:r>
              <a:rPr lang="en-US" altLang="ru-RU" smtClean="0"/>
              <a:t>CCIE - Cisco Certified Internetworking Expert </a:t>
            </a:r>
          </a:p>
          <a:p>
            <a:pPr eaLnBrk="1" hangingPunct="1"/>
            <a:r>
              <a:rPr lang="en-US" altLang="ru-RU" smtClean="0"/>
              <a:t>CISSP - Certified Information Systems Security Professional </a:t>
            </a:r>
          </a:p>
          <a:p>
            <a:pPr eaLnBrk="1" hangingPunct="1"/>
            <a:r>
              <a:rPr lang="en-US" altLang="ru-RU" smtClean="0"/>
              <a:t>MCP - Microsoft Certified Professional </a:t>
            </a:r>
          </a:p>
          <a:p>
            <a:pPr eaLnBrk="1" hangingPunct="1"/>
            <a:r>
              <a:rPr lang="en-US" altLang="ru-RU" smtClean="0"/>
              <a:t>MCSA - Microsoft Certified Systems Administrator </a:t>
            </a:r>
          </a:p>
          <a:p>
            <a:pPr eaLnBrk="1" hangingPunct="1"/>
            <a:r>
              <a:rPr lang="en-US" altLang="ru-RU" smtClean="0"/>
              <a:t>MCSE - Microsoft Certified Systems Engineer </a:t>
            </a:r>
          </a:p>
          <a:p>
            <a:pPr eaLnBrk="1" hangingPunct="1"/>
            <a:r>
              <a:rPr lang="en-US" altLang="ru-RU" smtClean="0"/>
              <a:t>Network+ - CompTIA Network Certification </a:t>
            </a:r>
          </a:p>
          <a:p>
            <a:pPr eaLnBrk="1" hangingPunct="1"/>
            <a:r>
              <a:rPr lang="en-US" altLang="ru-RU" smtClean="0"/>
              <a:t>Linux+ - CompTIA Linux Certification </a:t>
            </a:r>
          </a:p>
          <a:p>
            <a:pPr eaLnBrk="1" hangingPunct="1">
              <a:buFontTx/>
              <a:buNone/>
            </a:pPr>
            <a:r>
              <a:rPr lang="en-US" altLang="ru-RU" smtClean="0"/>
              <a:t>IT certifications can be used as credits for university and college degrees in areas such as computer science and telecommunications.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B2A9776F-11AD-48B9-ACEB-7E57EFD45935}" type="slidenum">
              <a:rPr lang="en-US" altLang="ru-RU" sz="800" b="0"/>
              <a:pPr/>
              <a:t>4</a:t>
            </a:fld>
            <a:endParaRPr lang="en-US" altLang="ru-RU" sz="800" b="0"/>
          </a:p>
        </p:txBody>
      </p:sp>
      <p:sp>
        <p:nvSpPr>
          <p:cNvPr id="183299" name="Rectangle 2"/>
          <p:cNvSpPr>
            <a:spLocks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altLang="ru-RU" sz="1000"/>
              <a:t>Slide 8 – CompTIA A+ Certification</a:t>
            </a:r>
          </a:p>
          <a:p>
            <a:pPr marL="224325" indent="-224325"/>
            <a:r>
              <a:rPr lang="en-US" altLang="ja-JP" sz="1000"/>
              <a:t>1.1.2 Describe the A+ certification </a:t>
            </a:r>
          </a:p>
          <a:p>
            <a:pPr marL="224325" indent="-224325"/>
            <a:r>
              <a:rPr lang="en-US" altLang="ja-JP" sz="1000"/>
              <a:t>Computing Technology Industry Association (CompTIA) developed the A+ Certification program. </a:t>
            </a:r>
            <a:r>
              <a:rPr lang="en-US" altLang="ja-JP" smtClean="0"/>
              <a:t>An A+ Certification candidate must pass two exams</a:t>
            </a:r>
            <a:r>
              <a:rPr lang="en-US" altLang="ja-JP" sz="1000"/>
              <a:t>. </a:t>
            </a:r>
          </a:p>
          <a:p>
            <a:pPr marL="224325" indent="-224325">
              <a:buFontTx/>
              <a:buAutoNum type="arabicPeriod"/>
            </a:pPr>
            <a:r>
              <a:rPr lang="en-US" altLang="ja-JP" sz="1000"/>
              <a:t>The first exam is CompTIA A+ Essentials (220-601), which covers the basic skills needed to install, build, upgrade, repair, configure, troubleshoot, optimize, diagnose, and maintain basic personal computer hardware and operating systems.</a:t>
            </a:r>
          </a:p>
          <a:p>
            <a:pPr marL="224325" indent="-224325">
              <a:buFontTx/>
              <a:buAutoNum type="arabicPeriod"/>
            </a:pPr>
            <a:r>
              <a:rPr lang="en-US" altLang="ja-JP" sz="1000"/>
              <a:t>The second advanced exam depends on the type of certification desired. </a:t>
            </a:r>
          </a:p>
          <a:p>
            <a:pPr marL="579507" lvl="1" indent="-224325"/>
            <a:r>
              <a:rPr lang="en-US" altLang="ja-JP" sz="1000"/>
              <a:t>IT Technician (220-602) - </a:t>
            </a:r>
            <a:r>
              <a:rPr lang="en-US" altLang="ja-JP" smtClean="0"/>
              <a:t>Field technicians work in both mobile and corporate technical environments</a:t>
            </a:r>
            <a:r>
              <a:rPr lang="en-US" altLang="ja-JP" sz="1000"/>
              <a:t>. </a:t>
            </a:r>
          </a:p>
          <a:p>
            <a:pPr marL="579507" lvl="1" indent="-224325"/>
            <a:r>
              <a:rPr lang="en-US" altLang="ja-JP" sz="1000"/>
              <a:t>Remote Support Technician (220-603) – A remote support technician is responsible for assisting a customer without physically touching the customer’s computer. A remote technician will often work in a call center environment where technicians resolve operating system and connectivity issues over the telephone or Internet.  </a:t>
            </a:r>
          </a:p>
          <a:p>
            <a:pPr marL="579507" lvl="1" indent="-224325"/>
            <a:r>
              <a:rPr lang="en-US" altLang="ja-JP" sz="1000"/>
              <a:t>Depot Technician (220-604) - The depot technician has limited interaction with the customer and works primarily in a workshop or lab. A depot technician is also called a bench technician. </a:t>
            </a:r>
          </a:p>
          <a:p>
            <a:pPr marL="224325" indent="-224325"/>
            <a:r>
              <a:rPr lang="en-US" altLang="ja-JP" sz="1000" b="1"/>
              <a:t>Student Activity: </a:t>
            </a:r>
            <a:r>
              <a:rPr lang="en-US" altLang="ja-JP" sz="1000"/>
              <a:t>The student course content includes worksheet, </a:t>
            </a:r>
            <a:r>
              <a:rPr lang="en-US" altLang="ru-RU" sz="1000"/>
              <a:t>1.1.2 Job Opportunities. To complete this worksheet, students will research three computer-related jobs. For each job, they will record the company name, the job title, the job details that are most important to them, and the job qualifications.</a:t>
            </a:r>
          </a:p>
          <a:p>
            <a:pPr marL="224325" indent="-224325"/>
            <a:r>
              <a:rPr lang="en-US" altLang="ru-RU" sz="1000" b="1"/>
              <a:t>Resources:</a:t>
            </a:r>
            <a:r>
              <a:rPr lang="en-US" altLang="ru-RU" sz="1000"/>
              <a:t> CompTIA A+® Certification http://certification.comptia.org/a/default.aspx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42405EFA-25BC-40C3-A954-1775FB140AEC}" type="slidenum">
              <a:rPr lang="en-US" altLang="ru-RU" sz="800" b="0"/>
              <a:pPr/>
              <a:t>7</a:t>
            </a:fld>
            <a:endParaRPr lang="en-US" altLang="ru-RU" sz="800" b="0"/>
          </a:p>
        </p:txBody>
      </p:sp>
      <p:sp>
        <p:nvSpPr>
          <p:cNvPr id="184323" name="Rectangle 2"/>
          <p:cNvSpPr>
            <a:spLocks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11 – PCs and Customer Needs</a:t>
            </a:r>
          </a:p>
          <a:p>
            <a:pPr eaLnBrk="1" hangingPunct="1">
              <a:buFontTx/>
              <a:buNone/>
            </a:pPr>
            <a:r>
              <a:rPr lang="en-US" altLang="ru-RU" smtClean="0"/>
              <a:t>1.2 Describe a computer system</a:t>
            </a:r>
          </a:p>
          <a:p>
            <a:pPr eaLnBrk="1" hangingPunct="1">
              <a:buFontTx/>
              <a:buNone/>
            </a:pPr>
            <a:r>
              <a:rPr lang="en-US" altLang="ru-RU" smtClean="0"/>
              <a:t>A computer system consists of hardware and software components. Hardware is the physical equipment such as the case, storage drives, keyboards, monitors, cables, speakers, and printers. The term software includes the operating system and programs. The operating system instructs the computer how to operate. These operations may include identifying, accessing, and processing information. Programs or applications perform different functions. Programs vary widely depending on the type of information that will be accessed or generated. For example, instructions for balancing a checkbook are very different from instructions for simulating a virtual reality world on the Internet.</a:t>
            </a:r>
            <a:br>
              <a:rPr lang="en-US" altLang="ru-RU" smtClean="0"/>
            </a:br>
            <a:r>
              <a:rPr lang="en-US" altLang="ru-RU" smtClean="0"/>
              <a:t>The following sections in this chapter discuss the hardware components found in a computer system.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C06B51A4-49FE-4AFF-9659-4F3BC763C7BF}" type="slidenum">
              <a:rPr lang="en-US" altLang="ru-RU" sz="800" b="0"/>
              <a:pPr/>
              <a:t>8</a:t>
            </a:fld>
            <a:endParaRPr lang="en-US" altLang="ru-RU" sz="800" b="0"/>
          </a:p>
        </p:txBody>
      </p:sp>
      <p:sp>
        <p:nvSpPr>
          <p:cNvPr id="185347" name="Rectangle 2"/>
          <p:cNvSpPr>
            <a:spLocks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z="1000"/>
              <a:t>Slide 12 – Computer Cases and Power Supplies</a:t>
            </a:r>
          </a:p>
          <a:p>
            <a:pPr eaLnBrk="1" hangingPunct="1">
              <a:buFontTx/>
              <a:buNone/>
            </a:pPr>
            <a:r>
              <a:rPr lang="en-US" altLang="ja-JP" sz="1000"/>
              <a:t>1.3 Identify the names, purposes, and characteristics of cases and power supplies </a:t>
            </a:r>
          </a:p>
          <a:p>
            <a:pPr eaLnBrk="1" hangingPunct="1">
              <a:buFontTx/>
              <a:buNone/>
            </a:pPr>
            <a:r>
              <a:rPr lang="en-US" altLang="ru-RU" smtClean="0"/>
              <a:t>Computer case</a:t>
            </a:r>
          </a:p>
          <a:p>
            <a:pPr eaLnBrk="1" hangingPunct="1"/>
            <a:r>
              <a:rPr lang="en-US" altLang="ru-RU" smtClean="0"/>
              <a:t>Provides protection and support for the internal components of the computer.</a:t>
            </a:r>
          </a:p>
          <a:p>
            <a:pPr eaLnBrk="1" hangingPunct="1"/>
            <a:r>
              <a:rPr lang="en-US" altLang="ru-RU" smtClean="0"/>
              <a:t>Should be durable, easy to service, and have enough room for expansion</a:t>
            </a:r>
          </a:p>
          <a:p>
            <a:pPr eaLnBrk="1" hangingPunct="1"/>
            <a:r>
              <a:rPr lang="en-US" altLang="ru-RU" smtClean="0"/>
              <a:t>The size and shape of the computer case is usually determined by the motherboard and other internal components. </a:t>
            </a:r>
            <a:endParaRPr lang="en-US" altLang="ru-RU" sz="1000"/>
          </a:p>
          <a:p>
            <a:pPr eaLnBrk="1" hangingPunct="1">
              <a:buFontTx/>
              <a:buNone/>
            </a:pPr>
            <a:r>
              <a:rPr lang="en-US" altLang="ru-RU" smtClean="0"/>
              <a:t>Power supply </a:t>
            </a:r>
          </a:p>
          <a:p>
            <a:pPr eaLnBrk="1" hangingPunct="1"/>
            <a:r>
              <a:rPr lang="en-US" altLang="ru-RU" sz="1000"/>
              <a:t>Converts alternating-current (AC) power from the wall socket into direct-current (DC) power</a:t>
            </a:r>
          </a:p>
          <a:p>
            <a:pPr eaLnBrk="1" hangingPunct="1"/>
            <a:r>
              <a:rPr lang="en-US" altLang="ru-RU" smtClean="0"/>
              <a:t>The power supply must provide enough power for the components that are currently installed and allow for additional components that may be added at a later time. If you choose a power supply that powers only the current components, it may be necessary to replace the power supply when other components are upgraded</a:t>
            </a:r>
            <a:r>
              <a:rPr lang="en-US" altLang="ru-RU" sz="1000"/>
              <a:t>.</a:t>
            </a:r>
          </a:p>
          <a:p>
            <a:pPr eaLnBrk="1" hangingPunct="1">
              <a:buFontTx/>
              <a:buNone/>
            </a:pPr>
            <a:r>
              <a:rPr lang="en-US" altLang="ru-RU" sz="1000"/>
              <a:t>After completing this section, students will meet these objectives:</a:t>
            </a:r>
          </a:p>
          <a:p>
            <a:pPr eaLnBrk="1" hangingPunct="1"/>
            <a:r>
              <a:rPr lang="en-US" altLang="ru-RU" sz="1000"/>
              <a:t>Describe cases </a:t>
            </a:r>
          </a:p>
          <a:p>
            <a:pPr eaLnBrk="1" hangingPunct="1"/>
            <a:r>
              <a:rPr lang="en-US" altLang="ru-RU" sz="1000"/>
              <a:t>Describe power supplies </a:t>
            </a:r>
          </a:p>
          <a:p>
            <a:pPr eaLnBrk="1" hangingPunct="1">
              <a:buFontTx/>
              <a:buNone/>
            </a:pPr>
            <a:endParaRPr lang="en-US" altLang="ru-RU"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5D834A8F-4DDC-4FD2-8FD3-7164266AF7C5}" type="slidenum">
              <a:rPr lang="en-US" altLang="ru-RU" sz="800" b="0"/>
              <a:pPr/>
              <a:t>9</a:t>
            </a:fld>
            <a:endParaRPr lang="en-US" altLang="ru-RU" sz="800" b="0"/>
          </a:p>
        </p:txBody>
      </p:sp>
      <p:sp>
        <p:nvSpPr>
          <p:cNvPr id="186371" name="Rectangle 2"/>
          <p:cNvSpPr>
            <a:spLocks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13 – Computer Cases</a:t>
            </a:r>
          </a:p>
          <a:p>
            <a:pPr eaLnBrk="1" hangingPunct="1">
              <a:buFontTx/>
              <a:buNone/>
            </a:pPr>
            <a:r>
              <a:rPr lang="en-US" altLang="ja-JP" smtClean="0"/>
              <a:t>1.3.1 Describe cases </a:t>
            </a:r>
          </a:p>
          <a:p>
            <a:pPr eaLnBrk="1" hangingPunct="1">
              <a:buFontTx/>
              <a:buNone/>
            </a:pPr>
            <a:r>
              <a:rPr lang="en-US" altLang="ru-RU" smtClean="0"/>
              <a:t>A computer case contains the framework to support the internal components of a computer while providing an enclosure for added protection. Computer cases are typically made of plastic, steel, and aluminum and are available in a variety of styles. </a:t>
            </a:r>
          </a:p>
          <a:p>
            <a:pPr eaLnBrk="1" hangingPunct="1">
              <a:buFontTx/>
              <a:buNone/>
            </a:pPr>
            <a:r>
              <a:rPr lang="en-US" altLang="ru-RU" smtClean="0"/>
              <a:t>The size and layout of a case is called a form factor. There are many types of cases, but the basic form factors for computer cases include desktop and tower. Desktop cases may be slimline or full-sized, and tower cases may be mini or full-sized.</a:t>
            </a:r>
          </a:p>
          <a:p>
            <a:pPr eaLnBrk="1" hangingPunct="1">
              <a:buFontTx/>
              <a:buNone/>
            </a:pPr>
            <a:r>
              <a:rPr lang="en-US" altLang="ru-RU" smtClean="0"/>
              <a:t>Computer cases are referred to in a number of ways: </a:t>
            </a:r>
          </a:p>
          <a:p>
            <a:pPr eaLnBrk="1" hangingPunct="1"/>
            <a:r>
              <a:rPr lang="en-US" altLang="ru-RU" smtClean="0"/>
              <a:t>Computer chassis </a:t>
            </a:r>
          </a:p>
          <a:p>
            <a:pPr eaLnBrk="1" hangingPunct="1"/>
            <a:r>
              <a:rPr lang="en-US" altLang="ru-RU" smtClean="0"/>
              <a:t>Cabinet </a:t>
            </a:r>
          </a:p>
          <a:p>
            <a:pPr eaLnBrk="1" hangingPunct="1"/>
            <a:r>
              <a:rPr lang="en-US" altLang="ru-RU" smtClean="0"/>
              <a:t>Tower </a:t>
            </a:r>
          </a:p>
          <a:p>
            <a:pPr eaLnBrk="1" hangingPunct="1"/>
            <a:r>
              <a:rPr lang="en-US" altLang="ru-RU" smtClean="0"/>
              <a:t>Box </a:t>
            </a:r>
          </a:p>
          <a:p>
            <a:pPr eaLnBrk="1" hangingPunct="1"/>
            <a:r>
              <a:rPr lang="en-US" altLang="ru-RU" smtClean="0"/>
              <a:t>Housing </a:t>
            </a:r>
          </a:p>
          <a:p>
            <a:pPr eaLnBrk="1" hangingPunct="1">
              <a:buFontTx/>
              <a:buNone/>
            </a:pPr>
            <a:r>
              <a:rPr lang="en-US" altLang="ru-RU" smtClean="0"/>
              <a:t>In addition to providing protection and support, cases also provide an environment designed to keep the internal components cool. Case fans are used to move air through the computer case. As the air passes warm components, it absorbs heat and then exits the case. This process keeps the components of the computer from overheating.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5A1CB1A1-292F-4C73-B644-464616F418EE}" type="slidenum">
              <a:rPr lang="en-US" altLang="ru-RU" sz="800" b="0"/>
              <a:pPr/>
              <a:t>10</a:t>
            </a:fld>
            <a:endParaRPr lang="en-US" altLang="ru-RU" sz="800" b="0"/>
          </a:p>
        </p:txBody>
      </p:sp>
      <p:sp>
        <p:nvSpPr>
          <p:cNvPr id="187395" name="Rectangle 2"/>
          <p:cNvSpPr>
            <a:spLocks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14 – Case Selection</a:t>
            </a:r>
          </a:p>
          <a:p>
            <a:pPr eaLnBrk="1" hangingPunct="1">
              <a:buFontTx/>
              <a:buNone/>
            </a:pPr>
            <a:r>
              <a:rPr lang="en-US" altLang="ja-JP" smtClean="0"/>
              <a:t>1.3.1 Describe cases </a:t>
            </a:r>
          </a:p>
          <a:p>
            <a:pPr eaLnBrk="1" hangingPunct="1">
              <a:buFontTx/>
              <a:buNone/>
            </a:pPr>
            <a:r>
              <a:rPr lang="en-US" altLang="ru-RU" smtClean="0"/>
              <a:t>There are many factors that must be considered when choosing a case: </a:t>
            </a:r>
          </a:p>
          <a:p>
            <a:pPr eaLnBrk="1" hangingPunct="1"/>
            <a:r>
              <a:rPr lang="en-US" altLang="ru-RU" smtClean="0"/>
              <a:t>The size of the motherboard </a:t>
            </a:r>
          </a:p>
          <a:p>
            <a:pPr eaLnBrk="1" hangingPunct="1"/>
            <a:r>
              <a:rPr lang="en-US" altLang="ru-RU" smtClean="0"/>
              <a:t>The number of external or internal drive locations called bays </a:t>
            </a:r>
          </a:p>
          <a:p>
            <a:pPr eaLnBrk="1" hangingPunct="1"/>
            <a:r>
              <a:rPr lang="en-US" altLang="ru-RU" smtClean="0"/>
              <a:t>Available space </a:t>
            </a:r>
          </a:p>
          <a:p>
            <a:pPr eaLnBrk="1" hangingPunct="1">
              <a:buFontTx/>
              <a:buNone/>
            </a:pPr>
            <a:r>
              <a:rPr lang="en-US" altLang="ru-RU" smtClean="0"/>
              <a:t>In addition to providing protection from the environment, cases help to prevent damage from static electricity. Internal components of the computer are grounded by attachment to the case.</a:t>
            </a:r>
          </a:p>
          <a:p>
            <a:pPr eaLnBrk="1" hangingPunct="1">
              <a:buFontTx/>
              <a:buNone/>
            </a:pPr>
            <a:r>
              <a:rPr lang="en-US" altLang="ru-RU" b="1" smtClean="0"/>
              <a:t>NOTE: </a:t>
            </a:r>
            <a:r>
              <a:rPr lang="en-US" altLang="ru-RU" smtClean="0"/>
              <a:t>You should select a case that matches the physical dimensions of the power supply and motherboard.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D595E5EE-CD30-4ACF-8BA7-5AC52877AFDD}" type="slidenum">
              <a:rPr lang="en-US" altLang="ru-RU" sz="800" b="0"/>
              <a:pPr/>
              <a:t>11</a:t>
            </a:fld>
            <a:endParaRPr lang="en-US" altLang="ru-RU" sz="800" b="0"/>
          </a:p>
        </p:txBody>
      </p:sp>
      <p:sp>
        <p:nvSpPr>
          <p:cNvPr id="188419" name="Rectangle 2"/>
          <p:cNvSpPr>
            <a:spLocks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lnSpc>
                <a:spcPct val="80000"/>
              </a:lnSpc>
            </a:pPr>
            <a:r>
              <a:rPr lang="en-US" altLang="ru-RU" sz="1000"/>
              <a:t>Slide 15 – Power Supplies</a:t>
            </a:r>
          </a:p>
          <a:p>
            <a:pPr marL="224325" indent="-224325">
              <a:lnSpc>
                <a:spcPct val="80000"/>
              </a:lnSpc>
            </a:pPr>
            <a:r>
              <a:rPr lang="en-US" altLang="ja-JP" sz="1000"/>
              <a:t>1.3.2 Describe power supplies </a:t>
            </a:r>
          </a:p>
          <a:p>
            <a:pPr marL="224325" indent="-224325">
              <a:lnSpc>
                <a:spcPct val="80000"/>
              </a:lnSpc>
            </a:pPr>
            <a:r>
              <a:rPr lang="en-US" altLang="ru-RU" sz="1000"/>
              <a:t>The power supply converts alternating-current (AC) power coming from a wall outlet into direct-current (DC) power, which is a lower voltage. DC power is required for all of the components inside the computer. </a:t>
            </a:r>
          </a:p>
          <a:p>
            <a:pPr marL="224325" indent="-224325">
              <a:lnSpc>
                <a:spcPct val="80000"/>
              </a:lnSpc>
            </a:pPr>
            <a:r>
              <a:rPr lang="en-US" altLang="ru-RU" sz="1000"/>
              <a:t>Most connectors today are keyed connectors. Keyed connectors are designed to be inserted in only one direction. Each part of the connector has a colored wire with a different voltage running through it. Different connectors are used to connect specific components and various locations on the motherboard:</a:t>
            </a:r>
          </a:p>
          <a:p>
            <a:pPr marL="579507" lvl="1" indent="-224325">
              <a:lnSpc>
                <a:spcPct val="80000"/>
              </a:lnSpc>
            </a:pPr>
            <a:r>
              <a:rPr lang="en-US" altLang="ru-RU" sz="1000"/>
              <a:t>Molex connector is a keyed connector used to connect to an optical drive or a hard drive. </a:t>
            </a:r>
          </a:p>
          <a:p>
            <a:pPr marL="579507" lvl="1" indent="-224325">
              <a:lnSpc>
                <a:spcPct val="80000"/>
              </a:lnSpc>
            </a:pPr>
            <a:r>
              <a:rPr lang="en-US" altLang="ru-RU" sz="1000"/>
              <a:t>Berg connector is a keyed connector used to connect to a floppy drive. A Berg connector is smaller than a Molex connector. </a:t>
            </a:r>
          </a:p>
          <a:p>
            <a:pPr marL="579507" lvl="1" indent="-224325">
              <a:lnSpc>
                <a:spcPct val="80000"/>
              </a:lnSpc>
            </a:pPr>
            <a:r>
              <a:rPr lang="en-US" altLang="ru-RU" sz="1000"/>
              <a:t>A 20-pin or 24-pin slotted connector is used to connect to the motherboard. The 24-pin slotted connector has two rows of 12-pins each, and the 20-pin slotted connector has two rows of 10-pins each. </a:t>
            </a:r>
          </a:p>
          <a:p>
            <a:pPr marL="579507" lvl="1" indent="-224325">
              <a:lnSpc>
                <a:spcPct val="80000"/>
              </a:lnSpc>
            </a:pPr>
            <a:r>
              <a:rPr lang="en-US" altLang="ru-RU" sz="1000"/>
              <a:t>A 4-pin to 8-pin auxiliary power connector has two rows of two to four pins and supplies power to all areas of the motherboard. The 4-pin to 8-pin auxiliary power connector is the same shape as the main power connector, but smaller. </a:t>
            </a:r>
          </a:p>
          <a:p>
            <a:pPr marL="579507" lvl="1" indent="-224325">
              <a:lnSpc>
                <a:spcPct val="80000"/>
              </a:lnSpc>
            </a:pPr>
            <a:r>
              <a:rPr lang="en-US" altLang="ru-RU" sz="1000"/>
              <a:t>Older standard power supplies used two connectors called P8 and P9 to connect to the motherboard. P8 and P9 were unkeyed connectors. They could be installed backwards, potentially damaging the motherboard or power supply. The installation required that the connectors were lined up with the black wires together in the middle. </a:t>
            </a:r>
          </a:p>
          <a:p>
            <a:pPr marL="224325" indent="-224325">
              <a:lnSpc>
                <a:spcPct val="80000"/>
              </a:lnSpc>
            </a:pPr>
            <a:r>
              <a:rPr lang="en-US" altLang="ru-RU" sz="1000" b="1"/>
              <a:t>NOTE:</a:t>
            </a:r>
            <a:r>
              <a:rPr lang="en-US" altLang="ru-RU" sz="1000"/>
              <a:t> If you have a difficult time inserting a connector, try a different way, or check to make sure there are no bent pins or foreign objects in the way. Remember, if it seems difficult to plug in any cable or other part, there is something wrong. Cables, connectors, and components are designed to fit together snugly. Never force any connector or component. Take your time and make sure that you are handling the hardware correctly.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3759FE-98F1-4BD8-A829-5F9FF5E28C5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223199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3759FE-98F1-4BD8-A829-5F9FF5E28C5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335998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3759FE-98F1-4BD8-A829-5F9FF5E28C5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337757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3759FE-98F1-4BD8-A829-5F9FF5E28C5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185373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3759FE-98F1-4BD8-A829-5F9FF5E28C5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94624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3759FE-98F1-4BD8-A829-5F9FF5E28C5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144347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3759FE-98F1-4BD8-A829-5F9FF5E28C56}" type="datetimeFigureOut">
              <a:rPr lang="ru-RU" smtClean="0"/>
              <a:t>11.10.2021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217192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73759FE-98F1-4BD8-A829-5F9FF5E28C56}" type="datetimeFigureOut">
              <a:rPr lang="ru-RU" smtClean="0"/>
              <a:t>11.10.2021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158618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3759FE-98F1-4BD8-A829-5F9FF5E28C56}" type="datetimeFigureOut">
              <a:rPr lang="ru-RU" smtClean="0"/>
              <a:t>11.10.2021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139841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3759FE-98F1-4BD8-A829-5F9FF5E28C5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44714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3759FE-98F1-4BD8-A829-5F9FF5E28C5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AA70A6-0799-4A8D-966A-55CB75CC6575}" type="slidenum">
              <a:rPr lang="ru-RU" smtClean="0"/>
              <a:t>‹#›</a:t>
            </a:fld>
            <a:endParaRPr lang="ru-RU"/>
          </a:p>
        </p:txBody>
      </p:sp>
    </p:spTree>
    <p:extLst>
      <p:ext uri="{BB962C8B-B14F-4D97-AF65-F5344CB8AC3E}">
        <p14:creationId xmlns:p14="http://schemas.microsoft.com/office/powerpoint/2010/main" val="12863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759FE-98F1-4BD8-A829-5F9FF5E28C56}" type="datetimeFigureOut">
              <a:rPr lang="ru-RU" smtClean="0"/>
              <a:t>11.10.2021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A70A6-0799-4A8D-966A-55CB75CC6575}" type="slidenum">
              <a:rPr lang="ru-RU" smtClean="0"/>
              <a:t>‹#›</a:t>
            </a:fld>
            <a:endParaRPr lang="ru-RU"/>
          </a:p>
        </p:txBody>
      </p:sp>
    </p:spTree>
    <p:extLst>
      <p:ext uri="{BB962C8B-B14F-4D97-AF65-F5344CB8AC3E}">
        <p14:creationId xmlns:p14="http://schemas.microsoft.com/office/powerpoint/2010/main" val="363870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pcbuyerbeware.co.uk/ATX20and24pin.jpg" TargetMode="External"/><Relationship Id="rId13"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www.dvdwriter.com.au/cases/acc/power_supply_20-24pin.jpg"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images.google.com/imgres?imgurl=http://www.dansdata.com/images/buildpc/320/atpower.JPG&amp;imgrefurl=http://www.dansdata.com/buildpc.htm&amp;h=405&amp;w=320&amp;sz=19&amp;hl=en&amp;start=48&amp;um=1&amp;tbnid=21w_vsAvUG53oM:&amp;tbnh=124&amp;tbnw=98&amp;prev=/images%3Fq%3Dberg%2Bconnector%26start%3D40%26ndsp%3D20%26svnum%3D10%26um%3D1%26hl%3Den%26safe%3Dactive%26sa%3DN" TargetMode="External"/><Relationship Id="rId4" Type="http://schemas.openxmlformats.org/officeDocument/2006/relationships/hyperlink" Target="http://www.hardwaresecrets.com/imageview.php?image=4841" TargetMode="Externa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idx="4294967295"/>
          </p:nvPr>
        </p:nvSpPr>
        <p:spPr>
          <a:xfrm>
            <a:off x="617538" y="179388"/>
            <a:ext cx="8145462" cy="968375"/>
          </a:xfrm>
        </p:spPr>
        <p:txBody>
          <a:bodyPr lIns="82124" tIns="41061" rIns="82124" bIns="41061" anchor="b" anchorCtr="0">
            <a:normAutofit fontScale="90000"/>
          </a:bodyPr>
          <a:lstStyle/>
          <a:p>
            <a:pPr eaLnBrk="1" hangingPunct="1">
              <a:defRPr/>
            </a:pPr>
            <a:r>
              <a:rPr lang="uk-UA" sz="4000" dirty="0" smtClean="0"/>
              <a:t>Інформаційні </a:t>
            </a:r>
            <a:r>
              <a:rPr lang="uk-UA" sz="4000" dirty="0" smtClean="0"/>
              <a:t>технології </a:t>
            </a:r>
            <a:r>
              <a:rPr lang="en-US" sz="4000" dirty="0" smtClean="0"/>
              <a:t/>
            </a:r>
            <a:br>
              <a:rPr lang="en-US" sz="4000" dirty="0" smtClean="0"/>
            </a:br>
            <a:r>
              <a:rPr lang="uk-UA" sz="4000" dirty="0" smtClean="0"/>
              <a:t>(</a:t>
            </a:r>
            <a:r>
              <a:rPr lang="en-US" sz="4000" dirty="0" smtClean="0"/>
              <a:t>Information Technology </a:t>
            </a:r>
            <a:r>
              <a:rPr lang="uk-UA" sz="4000" dirty="0" smtClean="0"/>
              <a:t> </a:t>
            </a:r>
            <a:r>
              <a:rPr lang="en-US" sz="4000" dirty="0" smtClean="0"/>
              <a:t>IT)</a:t>
            </a:r>
          </a:p>
        </p:txBody>
      </p:sp>
      <p:sp>
        <p:nvSpPr>
          <p:cNvPr id="6147" name="Rectangle 4"/>
          <p:cNvSpPr>
            <a:spLocks noGrp="1" noChangeArrowheads="1"/>
          </p:cNvSpPr>
          <p:nvPr>
            <p:ph type="body" idx="4294967295"/>
          </p:nvPr>
        </p:nvSpPr>
        <p:spPr>
          <a:xfrm>
            <a:off x="142875" y="1270000"/>
            <a:ext cx="8769350" cy="5102225"/>
          </a:xfrm>
        </p:spPr>
        <p:txBody>
          <a:bodyPr lIns="82124" tIns="41061" rIns="82124" bIns="41061"/>
          <a:lstStyle/>
          <a:p>
            <a:pPr eaLnBrk="1" hangingPunct="1">
              <a:lnSpc>
                <a:spcPct val="80000"/>
              </a:lnSpc>
              <a:defRPr/>
            </a:pPr>
            <a:r>
              <a:rPr lang="ru-RU" sz="2800" dirty="0" err="1" smtClean="0">
                <a:solidFill>
                  <a:srgbClr val="FF0000"/>
                </a:solidFill>
              </a:rPr>
              <a:t>Інформаційні</a:t>
            </a:r>
            <a:r>
              <a:rPr lang="ru-RU" sz="2800" dirty="0" smtClean="0">
                <a:solidFill>
                  <a:srgbClr val="FF0000"/>
                </a:solidFill>
              </a:rPr>
              <a:t> </a:t>
            </a:r>
            <a:r>
              <a:rPr lang="ru-RU" sz="2800" dirty="0" err="1" smtClean="0">
                <a:solidFill>
                  <a:srgbClr val="FF0000"/>
                </a:solidFill>
              </a:rPr>
              <a:t>технології</a:t>
            </a:r>
            <a:r>
              <a:rPr lang="ru-RU" sz="2800" dirty="0" smtClean="0">
                <a:solidFill>
                  <a:srgbClr val="FF0000"/>
                </a:solidFill>
              </a:rPr>
              <a:t> (IT) — </a:t>
            </a:r>
            <a:r>
              <a:rPr lang="ru-RU" sz="2800" dirty="0" err="1" smtClean="0">
                <a:solidFill>
                  <a:srgbClr val="FF0000"/>
                </a:solidFill>
              </a:rPr>
              <a:t>це</a:t>
            </a:r>
            <a:r>
              <a:rPr lang="ru-RU" sz="2800" dirty="0" smtClean="0">
                <a:solidFill>
                  <a:srgbClr val="FF0000"/>
                </a:solidFill>
              </a:rPr>
              <a:t> </a:t>
            </a:r>
            <a:r>
              <a:rPr lang="ru-RU" sz="2800" dirty="0" err="1" smtClean="0">
                <a:solidFill>
                  <a:srgbClr val="FF0000"/>
                </a:solidFill>
              </a:rPr>
              <a:t>процес</a:t>
            </a:r>
            <a:r>
              <a:rPr lang="ru-RU" sz="2800" dirty="0" smtClean="0">
                <a:solidFill>
                  <a:srgbClr val="FF0000"/>
                </a:solidFill>
              </a:rPr>
              <a:t> </a:t>
            </a:r>
            <a:r>
              <a:rPr lang="ru-RU" sz="2800" dirty="0" err="1" smtClean="0">
                <a:solidFill>
                  <a:srgbClr val="FF0000"/>
                </a:solidFill>
              </a:rPr>
              <a:t>проектування</a:t>
            </a:r>
            <a:r>
              <a:rPr lang="ru-RU" sz="2800" dirty="0" smtClean="0">
                <a:solidFill>
                  <a:srgbClr val="FF0000"/>
                </a:solidFill>
              </a:rPr>
              <a:t>, </a:t>
            </a:r>
            <a:r>
              <a:rPr lang="ru-RU" sz="2800" dirty="0" err="1" smtClean="0">
                <a:solidFill>
                  <a:srgbClr val="FF0000"/>
                </a:solidFill>
              </a:rPr>
              <a:t>розробки</a:t>
            </a:r>
            <a:r>
              <a:rPr lang="ru-RU" sz="2800" dirty="0" smtClean="0">
                <a:solidFill>
                  <a:srgbClr val="FF0000"/>
                </a:solidFill>
              </a:rPr>
              <a:t>, </a:t>
            </a:r>
            <a:r>
              <a:rPr lang="ru-RU" sz="2800" dirty="0" err="1" smtClean="0">
                <a:solidFill>
                  <a:srgbClr val="FF0000"/>
                </a:solidFill>
              </a:rPr>
              <a:t>реалізації</a:t>
            </a:r>
            <a:r>
              <a:rPr lang="ru-RU" sz="2800" dirty="0" smtClean="0">
                <a:solidFill>
                  <a:srgbClr val="FF0000"/>
                </a:solidFill>
              </a:rPr>
              <a:t>, </a:t>
            </a:r>
            <a:r>
              <a:rPr lang="ru-RU" sz="2800" dirty="0" err="1" smtClean="0">
                <a:solidFill>
                  <a:srgbClr val="FF0000"/>
                </a:solidFill>
              </a:rPr>
              <a:t>підтримки</a:t>
            </a:r>
            <a:r>
              <a:rPr lang="ru-RU" sz="2800" dirty="0" smtClean="0">
                <a:solidFill>
                  <a:srgbClr val="FF0000"/>
                </a:solidFill>
              </a:rPr>
              <a:t> і </a:t>
            </a:r>
            <a:r>
              <a:rPr lang="ru-RU" sz="2800" dirty="0" err="1" smtClean="0">
                <a:solidFill>
                  <a:srgbClr val="FF0000"/>
                </a:solidFill>
              </a:rPr>
              <a:t>управління</a:t>
            </a:r>
            <a:r>
              <a:rPr lang="ru-RU" sz="2800" dirty="0" smtClean="0">
                <a:solidFill>
                  <a:srgbClr val="FF0000"/>
                </a:solidFill>
              </a:rPr>
              <a:t> </a:t>
            </a:r>
            <a:r>
              <a:rPr lang="ru-RU" sz="2800" dirty="0" err="1" smtClean="0">
                <a:solidFill>
                  <a:srgbClr val="FF0000"/>
                </a:solidFill>
              </a:rPr>
              <a:t>апаратним</a:t>
            </a:r>
            <a:r>
              <a:rPr lang="ru-RU" sz="2800" dirty="0" smtClean="0">
                <a:solidFill>
                  <a:srgbClr val="FF0000"/>
                </a:solidFill>
              </a:rPr>
              <a:t> </a:t>
            </a:r>
            <a:r>
              <a:rPr lang="ru-RU" sz="2800" dirty="0" err="1" smtClean="0">
                <a:solidFill>
                  <a:srgbClr val="FF0000"/>
                </a:solidFill>
              </a:rPr>
              <a:t>забезпеченням</a:t>
            </a:r>
            <a:r>
              <a:rPr lang="ru-RU" sz="2800" dirty="0" smtClean="0">
                <a:solidFill>
                  <a:srgbClr val="FF0000"/>
                </a:solidFill>
              </a:rPr>
              <a:t> і </a:t>
            </a:r>
            <a:r>
              <a:rPr lang="ru-RU" sz="2800" dirty="0" err="1" smtClean="0">
                <a:solidFill>
                  <a:srgbClr val="FF0000"/>
                </a:solidFill>
              </a:rPr>
              <a:t>програмними</a:t>
            </a:r>
            <a:r>
              <a:rPr lang="ru-RU" sz="2800" dirty="0" smtClean="0">
                <a:solidFill>
                  <a:srgbClr val="FF0000"/>
                </a:solidFill>
              </a:rPr>
              <a:t> </a:t>
            </a:r>
            <a:r>
              <a:rPr lang="ru-RU" sz="2800" dirty="0" err="1" smtClean="0">
                <a:solidFill>
                  <a:srgbClr val="FF0000"/>
                </a:solidFill>
              </a:rPr>
              <a:t>застосуваннями</a:t>
            </a:r>
            <a:r>
              <a:rPr lang="ru-RU" sz="2800" dirty="0" smtClean="0">
                <a:solidFill>
                  <a:srgbClr val="FF0000"/>
                </a:solidFill>
              </a:rPr>
              <a:t> </a:t>
            </a:r>
            <a:r>
              <a:rPr lang="ru-RU" sz="2800" dirty="0" err="1" smtClean="0">
                <a:solidFill>
                  <a:srgbClr val="FF0000"/>
                </a:solidFill>
              </a:rPr>
              <a:t>комп'ютера</a:t>
            </a:r>
            <a:r>
              <a:rPr lang="ru-RU" sz="2800" dirty="0" smtClean="0">
                <a:solidFill>
                  <a:srgbClr val="FF0000"/>
                </a:solidFill>
              </a:rPr>
              <a:t>. </a:t>
            </a:r>
            <a:r>
              <a:rPr lang="ru-RU" sz="2800" dirty="0" err="1" smtClean="0"/>
              <a:t>Професіонал</a:t>
            </a:r>
            <a:r>
              <a:rPr lang="ru-RU" sz="2800" dirty="0" smtClean="0"/>
              <a:t> в </a:t>
            </a:r>
            <a:r>
              <a:rPr lang="ru-RU" sz="2800" dirty="0" err="1" smtClean="0"/>
              <a:t>області</a:t>
            </a:r>
            <a:r>
              <a:rPr lang="ru-RU" sz="2800" dirty="0" smtClean="0"/>
              <a:t> IT добре </a:t>
            </a:r>
            <a:r>
              <a:rPr lang="ru-RU" sz="2800" dirty="0" err="1" smtClean="0"/>
              <a:t>знається</a:t>
            </a:r>
            <a:r>
              <a:rPr lang="ru-RU" sz="2800" dirty="0" smtClean="0"/>
              <a:t> на </a:t>
            </a:r>
            <a:r>
              <a:rPr lang="ru-RU" sz="2800" dirty="0" err="1" smtClean="0"/>
              <a:t>комп'ютерних</a:t>
            </a:r>
            <a:r>
              <a:rPr lang="ru-RU" sz="2800" dirty="0" smtClean="0"/>
              <a:t> і </a:t>
            </a:r>
            <a:r>
              <a:rPr lang="ru-RU" sz="2800" dirty="0" err="1" smtClean="0"/>
              <a:t>операційних</a:t>
            </a:r>
            <a:r>
              <a:rPr lang="ru-RU" sz="2800" dirty="0" smtClean="0"/>
              <a:t> системах. </a:t>
            </a:r>
          </a:p>
          <a:p>
            <a:pPr eaLnBrk="1" hangingPunct="1">
              <a:lnSpc>
                <a:spcPct val="80000"/>
              </a:lnSpc>
              <a:defRPr/>
            </a:pPr>
            <a:endParaRPr lang="ru-RU" sz="2800" dirty="0" smtClean="0"/>
          </a:p>
          <a:p>
            <a:pPr eaLnBrk="1" hangingPunct="1">
              <a:lnSpc>
                <a:spcPct val="80000"/>
              </a:lnSpc>
              <a:defRPr/>
            </a:pPr>
            <a:r>
              <a:rPr lang="ru-RU" sz="2800" dirty="0" smtClean="0"/>
              <a:t>У </a:t>
            </a:r>
            <a:r>
              <a:rPr lang="ru-RU" sz="2800" dirty="0" err="1" smtClean="0"/>
              <a:t>цій</a:t>
            </a:r>
            <a:r>
              <a:rPr lang="ru-RU" sz="2800" dirty="0" smtClean="0"/>
              <a:t> </a:t>
            </a:r>
            <a:r>
              <a:rPr lang="ru-RU" sz="2800" dirty="0" err="1" smtClean="0"/>
              <a:t>главі</a:t>
            </a:r>
            <a:r>
              <a:rPr lang="ru-RU" sz="2800" dirty="0" smtClean="0"/>
              <a:t> представлений </a:t>
            </a:r>
            <a:r>
              <a:rPr lang="ru-RU" sz="2800" dirty="0" err="1" smtClean="0"/>
              <a:t>огляд</a:t>
            </a:r>
            <a:r>
              <a:rPr lang="ru-RU" sz="2800" dirty="0" smtClean="0"/>
              <a:t> по </a:t>
            </a:r>
            <a:r>
              <a:rPr lang="ru-RU" sz="2800" dirty="0" err="1" smtClean="0"/>
              <a:t>атестації</a:t>
            </a:r>
            <a:r>
              <a:rPr lang="ru-RU" sz="2800" dirty="0" smtClean="0"/>
              <a:t> у </a:t>
            </a:r>
            <a:r>
              <a:rPr lang="ru-RU" sz="2800" dirty="0" err="1" smtClean="0"/>
              <a:t>сфері</a:t>
            </a:r>
            <a:r>
              <a:rPr lang="ru-RU" sz="2800" dirty="0" smtClean="0"/>
              <a:t> IT, а </a:t>
            </a:r>
            <a:r>
              <a:rPr lang="ru-RU" sz="2800" dirty="0" err="1" smtClean="0"/>
              <a:t>також</a:t>
            </a:r>
            <a:r>
              <a:rPr lang="ru-RU" sz="2800" dirty="0" smtClean="0"/>
              <a:t> </a:t>
            </a:r>
            <a:r>
              <a:rPr lang="ru-RU" sz="2800" dirty="0" err="1" smtClean="0"/>
              <a:t>розглядаються</a:t>
            </a:r>
            <a:r>
              <a:rPr lang="ru-RU" sz="2800" dirty="0" smtClean="0"/>
              <a:t> </a:t>
            </a:r>
            <a:r>
              <a:rPr lang="ru-RU" sz="2800" dirty="0" err="1" smtClean="0"/>
              <a:t>компоненти</a:t>
            </a:r>
            <a:r>
              <a:rPr lang="ru-RU" sz="2800" dirty="0" smtClean="0"/>
              <a:t> </a:t>
            </a:r>
            <a:r>
              <a:rPr lang="ru-RU" sz="2800" dirty="0" err="1" smtClean="0"/>
              <a:t>базової</a:t>
            </a:r>
            <a:r>
              <a:rPr lang="ru-RU" sz="2800" dirty="0" smtClean="0"/>
              <a:t> </a:t>
            </a:r>
            <a:r>
              <a:rPr lang="ru-RU" sz="2800" dirty="0" err="1" smtClean="0"/>
              <a:t>системи</a:t>
            </a:r>
            <a:r>
              <a:rPr lang="ru-RU" sz="2800" dirty="0" smtClean="0"/>
              <a:t> персонального </a:t>
            </a:r>
            <a:r>
              <a:rPr lang="ru-RU" sz="2800" dirty="0" err="1" smtClean="0"/>
              <a:t>комп'ютера</a:t>
            </a:r>
            <a:r>
              <a:rPr lang="en-US" sz="2800" dirty="0" smtClean="0"/>
              <a:t> </a:t>
            </a:r>
            <a:endParaRPr lang="uk-UA" sz="2800" dirty="0" smtClean="0"/>
          </a:p>
          <a:p>
            <a:pPr eaLnBrk="1" hangingPunct="1">
              <a:lnSpc>
                <a:spcPct val="80000"/>
              </a:lnSpc>
              <a:defRPr/>
            </a:pPr>
            <a:r>
              <a:rPr lang="ru-RU" sz="2800" dirty="0" smtClean="0"/>
              <a:t>Для </a:t>
            </a:r>
            <a:r>
              <a:rPr lang="ru-RU" sz="2800" dirty="0" err="1" smtClean="0"/>
              <a:t>обслуговування</a:t>
            </a:r>
            <a:r>
              <a:rPr lang="ru-RU" sz="2800" dirty="0" smtClean="0"/>
              <a:t> </a:t>
            </a:r>
            <a:r>
              <a:rPr lang="ru-RU" sz="2800" dirty="0" err="1" smtClean="0"/>
              <a:t>комп'ютерів</a:t>
            </a:r>
            <a:r>
              <a:rPr lang="ru-RU" sz="2800" dirty="0" smtClean="0"/>
              <a:t> і </a:t>
            </a:r>
            <a:r>
              <a:rPr lang="ru-RU" sz="2800" dirty="0" err="1" smtClean="0"/>
              <a:t>персональних</a:t>
            </a:r>
            <a:r>
              <a:rPr lang="ru-RU" sz="2800" dirty="0" smtClean="0"/>
              <a:t> </a:t>
            </a:r>
            <a:r>
              <a:rPr lang="ru-RU" sz="2800" dirty="0" err="1" smtClean="0"/>
              <a:t>електронних</a:t>
            </a:r>
            <a:r>
              <a:rPr lang="ru-RU" sz="2800" dirty="0" smtClean="0"/>
              <a:t> </a:t>
            </a:r>
            <a:r>
              <a:rPr lang="ru-RU" sz="2800" dirty="0" err="1" smtClean="0"/>
              <a:t>пристроїв</a:t>
            </a:r>
            <a:r>
              <a:rPr lang="ru-RU" sz="2800" dirty="0" smtClean="0"/>
              <a:t> </a:t>
            </a:r>
            <a:r>
              <a:rPr lang="ru-RU" sz="2800" dirty="0" err="1" smtClean="0"/>
              <a:t>технічний</a:t>
            </a:r>
            <a:r>
              <a:rPr lang="ru-RU" sz="2800" dirty="0" smtClean="0"/>
              <a:t> </a:t>
            </a:r>
            <a:r>
              <a:rPr lang="ru-RU" sz="2800" dirty="0" err="1" smtClean="0"/>
              <a:t>фахівець</a:t>
            </a:r>
            <a:r>
              <a:rPr lang="ru-RU" sz="2800" dirty="0" smtClean="0"/>
              <a:t> повинен </a:t>
            </a:r>
            <a:r>
              <a:rPr lang="ru-RU" sz="2800" dirty="0" err="1" smtClean="0"/>
              <a:t>володіти</a:t>
            </a:r>
            <a:r>
              <a:rPr lang="ru-RU" sz="2800" dirty="0" smtClean="0"/>
              <a:t> </a:t>
            </a:r>
            <a:r>
              <a:rPr lang="ru-RU" sz="2800" dirty="0" err="1" smtClean="0"/>
              <a:t>кваліфікацією</a:t>
            </a:r>
            <a:r>
              <a:rPr lang="ru-RU" sz="2800" dirty="0" smtClean="0"/>
              <a:t> і </a:t>
            </a:r>
            <a:r>
              <a:rPr lang="ru-RU" sz="2800" dirty="0" err="1" smtClean="0"/>
              <a:t>досвідом</a:t>
            </a:r>
            <a:r>
              <a:rPr lang="ru-RU" sz="2800" dirty="0" smtClean="0"/>
              <a:t>.</a:t>
            </a:r>
            <a:endParaRPr lang="en-US" sz="2800" dirty="0" smtClean="0"/>
          </a:p>
        </p:txBody>
      </p:sp>
    </p:spTree>
    <p:extLst>
      <p:ext uri="{BB962C8B-B14F-4D97-AF65-F5344CB8AC3E}">
        <p14:creationId xmlns:p14="http://schemas.microsoft.com/office/powerpoint/2010/main" val="1864888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06388" y="141288"/>
            <a:ext cx="8145462" cy="620712"/>
          </a:xfrm>
        </p:spPr>
        <p:txBody>
          <a:bodyPr lIns="82124" tIns="41061" rIns="82124" bIns="41061" anchor="b" anchorCtr="0">
            <a:normAutofit fontScale="90000"/>
          </a:bodyPr>
          <a:lstStyle/>
          <a:p>
            <a:pPr eaLnBrk="1" hangingPunct="1">
              <a:defRPr/>
            </a:pPr>
            <a:r>
              <a:rPr lang="uk-UA" smtClean="0"/>
              <a:t>Вибір корпуса</a:t>
            </a:r>
            <a:endParaRPr lang="en-US" smtClean="0"/>
          </a:p>
        </p:txBody>
      </p:sp>
      <p:graphicFrame>
        <p:nvGraphicFramePr>
          <p:cNvPr id="14389" name="Group 53"/>
          <p:cNvGraphicFramePr>
            <a:graphicFrameLocks noGrp="1"/>
          </p:cNvGraphicFramePr>
          <p:nvPr>
            <p:ph idx="4294967295"/>
          </p:nvPr>
        </p:nvGraphicFramePr>
        <p:xfrm>
          <a:off x="398463" y="658813"/>
          <a:ext cx="8888412" cy="6096471"/>
        </p:xfrm>
        <a:graphic>
          <a:graphicData uri="http://schemas.openxmlformats.org/drawingml/2006/table">
            <a:tbl>
              <a:tblPr/>
              <a:tblGrid>
                <a:gridCol w="1992312"/>
                <a:gridCol w="6896100"/>
              </a:tblGrid>
              <a:tr h="4997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rgbClr val="FFFFFF"/>
                          </a:solidFill>
                          <a:effectLst>
                            <a:outerShdw blurRad="38100" dist="38100" dir="2700000" algn="tl">
                              <a:srgbClr val="000000"/>
                            </a:outerShdw>
                          </a:effectLst>
                          <a:latin typeface="Arial" charset="0"/>
                        </a:rPr>
                        <a:t>Фактор</a:t>
                      </a:r>
                      <a:endParaRPr kumimoji="0" lang="en-US" sz="2800" b="1"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marL="73129" marR="73129" marT="36553" marB="36553" anchor="ctr" anchorCtr="1"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000" b="0" i="0" u="none" strike="noStrike" cap="none" normalizeH="0" baseline="0" smtClean="0">
                          <a:ln>
                            <a:noFill/>
                          </a:ln>
                          <a:solidFill>
                            <a:srgbClr val="FFFFFF"/>
                          </a:solidFill>
                          <a:effectLst>
                            <a:outerShdw blurRad="38100" dist="38100" dir="2700000" algn="tl">
                              <a:srgbClr val="000000"/>
                            </a:outerShdw>
                          </a:effectLst>
                          <a:latin typeface="Arial" charset="0"/>
                        </a:rPr>
                        <a:t>Пояснення</a:t>
                      </a:r>
                      <a:endParaRPr kumimoji="0" lang="en-US" sz="2000" b="0"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marL="73129" marR="73129" marT="36553" marB="36553"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r>
              <a:tr h="117030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Тип моделі</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Існує дві основні моделі</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(одн</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а</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для настільного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ПК</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й</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інш</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а</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для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вертикальних</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ПК</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Тип</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материнської</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плати </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залежить від типу корпусу</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 Розмір і форма повинні відповідати точно.</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 </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52" marR="73152" marT="36564" marB="36564" anchor="ctr"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r>
              <a:tr h="4395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Розмір</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В залежності від кількості компонент вибирається розмір</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a:t>
                      </a:r>
                    </a:p>
                  </a:txBody>
                  <a:tcPr marL="73152" marR="73152" marT="36564" marB="36564"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r>
              <a:tr h="896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Доступне місце</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Настільне виконання дозволяє економити місце на столі, оскільки є можливість поверхової конструкції</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 З іншого боку обмежує кількість внутрішніх компонент.</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52" marR="73152" marT="36564" marB="36564"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r>
              <a:tr h="6217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Джерело живлення</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Потужність та тип рознімів повинні відповідати типу материнської плати</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a:t>
                      </a:r>
                    </a:p>
                  </a:txBody>
                  <a:tcPr marL="73152" marR="73152" marT="36564" marB="36564"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r>
              <a:tr h="6216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Зовнішній вигляд</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Залежить від застосування ПК</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a:t>
                      </a:r>
                    </a:p>
                  </a:txBody>
                  <a:tcPr marL="73152" marR="73152" marT="36564" marB="36564"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r>
              <a:tr h="6217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Відображення станів</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Світлодіодні індикатори повинні інформувати користувача про події всередині корпуса</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a:t>
                      </a:r>
                    </a:p>
                  </a:txBody>
                  <a:tcPr marL="73152" marR="73152" marT="36564" marB="36564"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r>
              <a:tr h="12251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Вентиляція</a:t>
                      </a: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29" marR="73129" marT="36553" marB="36553"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Усі корпуси мають на джерелі живлення відповідні отвори</a:t>
                      </a:r>
                      <a:r>
                        <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rPr>
                        <a:t>.</a:t>
                      </a:r>
                      <a:r>
                        <a:rPr kumimoji="0" lang="uk-UA" sz="1800" b="1" i="0" u="none" strike="noStrike" cap="none" normalizeH="0" baseline="0" smtClean="0">
                          <a:ln>
                            <a:noFill/>
                          </a:ln>
                          <a:solidFill>
                            <a:schemeClr val="bg1"/>
                          </a:solidFill>
                          <a:effectLst>
                            <a:outerShdw blurRad="38100" dist="38100" dir="2700000" algn="tl">
                              <a:srgbClr val="FFFFFF"/>
                            </a:outerShdw>
                          </a:effectLst>
                          <a:latin typeface="Arial" charset="0"/>
                        </a:rPr>
                        <a:t> У той же час для модернізація вимагає наявність додаткових вентиляційних отворів.</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1" i="0" u="none" strike="noStrike" cap="none" normalizeH="0" baseline="0" smtClean="0">
                        <a:ln>
                          <a:noFill/>
                        </a:ln>
                        <a:solidFill>
                          <a:schemeClr val="bg1"/>
                        </a:solidFill>
                        <a:effectLst>
                          <a:outerShdw blurRad="38100" dist="38100" dir="2700000" algn="tl">
                            <a:srgbClr val="FFFFFF"/>
                          </a:outerShdw>
                        </a:effectLst>
                        <a:latin typeface="Arial" charset="0"/>
                      </a:endParaRPr>
                    </a:p>
                  </a:txBody>
                  <a:tcPr marL="73152" marR="73152" marT="36564" marB="36564"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4"/>
                    </a:solidFill>
                  </a:tcPr>
                </a:tc>
              </a:tr>
            </a:tbl>
          </a:graphicData>
        </a:graphic>
      </p:graphicFrame>
    </p:spTree>
    <p:extLst>
      <p:ext uri="{BB962C8B-B14F-4D97-AF65-F5344CB8AC3E}">
        <p14:creationId xmlns:p14="http://schemas.microsoft.com/office/powerpoint/2010/main" val="197259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01638" y="0"/>
            <a:ext cx="8229600" cy="711200"/>
          </a:xfrm>
        </p:spPr>
        <p:txBody>
          <a:bodyPr lIns="82124" tIns="41061" rIns="82124" bIns="41061" anchor="b" anchorCtr="0"/>
          <a:lstStyle/>
          <a:p>
            <a:pPr eaLnBrk="1" hangingPunct="1">
              <a:defRPr/>
            </a:pPr>
            <a:r>
              <a:rPr lang="en-US" sz="4000" smtClean="0"/>
              <a:t>Опис блоків живлення</a:t>
            </a:r>
          </a:p>
        </p:txBody>
      </p:sp>
      <p:sp>
        <p:nvSpPr>
          <p:cNvPr id="15363" name="Rectangle 7"/>
          <p:cNvSpPr>
            <a:spLocks noGrp="1" noChangeArrowheads="1"/>
          </p:cNvSpPr>
          <p:nvPr>
            <p:ph type="body" sz="half" idx="4294967295"/>
          </p:nvPr>
        </p:nvSpPr>
        <p:spPr>
          <a:xfrm>
            <a:off x="282575" y="803275"/>
            <a:ext cx="7658100" cy="4913313"/>
          </a:xfrm>
        </p:spPr>
        <p:txBody>
          <a:bodyPr lIns="82124" tIns="41061" rIns="82124" bIns="41061"/>
          <a:lstStyle/>
          <a:p>
            <a:pPr eaLnBrk="1" hangingPunct="1">
              <a:defRPr/>
            </a:pPr>
            <a:r>
              <a:rPr lang="ru-RU" sz="2000" b="1" smtClean="0"/>
              <a:t>перетворить змінний струм (АС), що поступає з мережі живлення, в постійний струм (DC) нижчої напруги.</a:t>
            </a:r>
            <a:r>
              <a:rPr lang="en-US" sz="2400" smtClean="0"/>
              <a:t> </a:t>
            </a:r>
          </a:p>
          <a:p>
            <a:pPr eaLnBrk="1" hangingPunct="1">
              <a:defRPr/>
            </a:pPr>
            <a:r>
              <a:rPr lang="ru-RU" sz="2000" b="1" smtClean="0"/>
              <a:t>Постійний струм необхідний всім компонентам комп'ютера</a:t>
            </a:r>
            <a:r>
              <a:rPr lang="en-US" sz="2000" b="1" smtClean="0"/>
              <a:t>.</a:t>
            </a:r>
            <a:r>
              <a:rPr lang="en-US" sz="2400" smtClean="0"/>
              <a:t> </a:t>
            </a:r>
          </a:p>
          <a:p>
            <a:pPr eaLnBrk="1" hangingPunct="1">
              <a:defRPr/>
            </a:pPr>
            <a:r>
              <a:rPr lang="en-US" sz="2000" b="1" smtClean="0"/>
              <a:t>Кабелі, </a:t>
            </a:r>
            <a:r>
              <a:rPr lang="ru-RU" sz="2000" b="1" smtClean="0"/>
              <a:t>розніми </a:t>
            </a:r>
            <a:r>
              <a:rPr lang="en-US" sz="2000" b="1" smtClean="0"/>
              <a:t>і компоненти повинні відповідати один одному і надійно з'єднуватися.</a:t>
            </a:r>
            <a:r>
              <a:rPr lang="ru-RU" sz="2000" b="1" smtClean="0"/>
              <a:t> Ніколи </a:t>
            </a:r>
            <a:br>
              <a:rPr lang="ru-RU" sz="2000" b="1" smtClean="0"/>
            </a:br>
            <a:r>
              <a:rPr lang="ru-RU" sz="2000" b="1" smtClean="0"/>
              <a:t>не докладайте надлишкового зусилля </a:t>
            </a:r>
            <a:br>
              <a:rPr lang="ru-RU" sz="2000" b="1" smtClean="0"/>
            </a:br>
            <a:r>
              <a:rPr lang="ru-RU" sz="2000" b="1" smtClean="0"/>
              <a:t>при вставці розніму або </a:t>
            </a:r>
            <a:br>
              <a:rPr lang="ru-RU" sz="2000" b="1" smtClean="0"/>
            </a:br>
            <a:r>
              <a:rPr lang="ru-RU" sz="2000" b="1" smtClean="0"/>
              <a:t>якого-небудь компонента</a:t>
            </a:r>
            <a:endParaRPr lang="en-US" sz="2000" b="1" smtClean="0"/>
          </a:p>
          <a:p>
            <a:pPr eaLnBrk="1" hangingPunct="1">
              <a:defRPr/>
            </a:pPr>
            <a:r>
              <a:rPr lang="ru-RU" sz="2000" b="1" smtClean="0"/>
              <a:t>Зараз використовуються </a:t>
            </a:r>
            <a:br>
              <a:rPr lang="ru-RU" sz="2000" b="1" smtClean="0"/>
            </a:br>
            <a:r>
              <a:rPr lang="ru-RU" sz="2000" b="1" smtClean="0"/>
              <a:t>розніми з ключем. </a:t>
            </a:r>
            <a:br>
              <a:rPr lang="ru-RU" sz="2000" b="1" smtClean="0"/>
            </a:br>
            <a:r>
              <a:rPr lang="ru-RU" sz="2000" b="1" smtClean="0"/>
              <a:t>Такі розніми можна вставляти </a:t>
            </a:r>
            <a:br>
              <a:rPr lang="ru-RU" sz="2000" b="1" smtClean="0"/>
            </a:br>
            <a:r>
              <a:rPr lang="ru-RU" sz="2000" b="1" smtClean="0"/>
              <a:t>лише в одному напрямі.</a:t>
            </a:r>
            <a:endParaRPr lang="en-US" sz="2000" b="1" smtClean="0"/>
          </a:p>
          <a:p>
            <a:pPr eaLnBrk="1" hangingPunct="1">
              <a:buFont typeface="Wingdings" pitchFamily="2" charset="2"/>
              <a:buNone/>
              <a:defRPr/>
            </a:pPr>
            <a:endParaRPr lang="en-US" sz="2000" b="1" smtClean="0"/>
          </a:p>
        </p:txBody>
      </p:sp>
      <p:pic>
        <p:nvPicPr>
          <p:cNvPr id="29700" name="Picture 10" descr="ATX Power Supplies"/>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38763" y="3395663"/>
            <a:ext cx="3805237" cy="3462337"/>
          </a:xfrm>
          <a:noFill/>
        </p:spPr>
      </p:pic>
    </p:spTree>
    <p:extLst>
      <p:ext uri="{BB962C8B-B14F-4D97-AF65-F5344CB8AC3E}">
        <p14:creationId xmlns:p14="http://schemas.microsoft.com/office/powerpoint/2010/main" val="3806435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47675" y="0"/>
            <a:ext cx="8229600" cy="682625"/>
          </a:xfrm>
        </p:spPr>
        <p:txBody>
          <a:bodyPr lIns="82124" tIns="41061" rIns="82124" bIns="41061" anchor="b" anchorCtr="0">
            <a:normAutofit fontScale="90000"/>
          </a:bodyPr>
          <a:lstStyle/>
          <a:p>
            <a:pPr eaLnBrk="1" hangingPunct="1">
              <a:defRPr/>
            </a:pPr>
            <a:r>
              <a:rPr lang="uk-UA" sz="4000" smtClean="0"/>
              <a:t>Б</a:t>
            </a:r>
            <a:r>
              <a:rPr lang="en-US" sz="4000" smtClean="0"/>
              <a:t>лок</a:t>
            </a:r>
            <a:r>
              <a:rPr lang="uk-UA" sz="4000" smtClean="0"/>
              <a:t>и</a:t>
            </a:r>
            <a:r>
              <a:rPr lang="en-US" sz="4000" smtClean="0"/>
              <a:t> живлення</a:t>
            </a:r>
          </a:p>
        </p:txBody>
      </p:sp>
      <p:pic>
        <p:nvPicPr>
          <p:cNvPr id="30723" name="Picture 1" descr="http://images10.newegg.com/NeweggImage/productimage/17-159-0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877888"/>
            <a:ext cx="8418513" cy="598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737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173038" y="93663"/>
            <a:ext cx="8145462" cy="838200"/>
          </a:xfrm>
        </p:spPr>
        <p:txBody>
          <a:bodyPr lIns="82124" tIns="41061" rIns="82124" bIns="41061" anchor="b" anchorCtr="0"/>
          <a:lstStyle/>
          <a:p>
            <a:pPr eaLnBrk="1" hangingPunct="1">
              <a:defRPr/>
            </a:pPr>
            <a:r>
              <a:rPr lang="en-US" smtClean="0"/>
              <a:t>Опис блоків живлення</a:t>
            </a:r>
          </a:p>
        </p:txBody>
      </p:sp>
      <p:sp>
        <p:nvSpPr>
          <p:cNvPr id="17411" name="Rectangle 5"/>
          <p:cNvSpPr>
            <a:spLocks noGrp="1" noChangeArrowheads="1"/>
          </p:cNvSpPr>
          <p:nvPr>
            <p:ph type="body" sz="half" idx="4294967295"/>
          </p:nvPr>
        </p:nvSpPr>
        <p:spPr>
          <a:xfrm>
            <a:off x="211138" y="1212850"/>
            <a:ext cx="5129212" cy="5645150"/>
          </a:xfrm>
        </p:spPr>
        <p:txBody>
          <a:bodyPr lIns="82124" tIns="41061" rIns="82124" bIns="41061"/>
          <a:lstStyle/>
          <a:p>
            <a:pPr eaLnBrk="1" hangingPunct="1">
              <a:lnSpc>
                <a:spcPct val="85000"/>
              </a:lnSpc>
              <a:defRPr/>
            </a:pPr>
            <a:r>
              <a:rPr lang="ru-RU" sz="1600" b="1" dirty="0" err="1" smtClean="0"/>
              <a:t>Рознім</a:t>
            </a:r>
            <a:r>
              <a:rPr lang="ru-RU" sz="1600" b="1" dirty="0" smtClean="0"/>
              <a:t> </a:t>
            </a:r>
            <a:r>
              <a:rPr lang="ru-RU" sz="1600" b="1" dirty="0" err="1" smtClean="0"/>
              <a:t>Molex</a:t>
            </a:r>
            <a:r>
              <a:rPr lang="ru-RU" sz="1600" b="1" dirty="0" smtClean="0"/>
              <a:t> — </a:t>
            </a:r>
            <a:r>
              <a:rPr lang="ru-RU" sz="1600" b="1" dirty="0" err="1" smtClean="0"/>
              <a:t>це</a:t>
            </a:r>
            <a:r>
              <a:rPr lang="ru-RU" sz="1600" b="1" dirty="0" smtClean="0"/>
              <a:t> </a:t>
            </a:r>
            <a:r>
              <a:rPr lang="ru-RU" sz="1600" b="1" dirty="0" err="1" smtClean="0"/>
              <a:t>рознім</a:t>
            </a:r>
            <a:r>
              <a:rPr lang="ru-RU" sz="1600" b="1" dirty="0" smtClean="0"/>
              <a:t> з </a:t>
            </a:r>
            <a:r>
              <a:rPr lang="ru-RU" sz="1600" b="1" dirty="0" err="1" smtClean="0"/>
              <a:t>ключем</a:t>
            </a:r>
            <a:r>
              <a:rPr lang="ru-RU" sz="1600" b="1" dirty="0" smtClean="0"/>
              <a:t>, </a:t>
            </a:r>
            <a:r>
              <a:rPr lang="ru-RU" sz="1600" b="1" dirty="0" err="1" smtClean="0"/>
              <a:t>що</a:t>
            </a:r>
            <a:r>
              <a:rPr lang="ru-RU" sz="1600" b="1" dirty="0" smtClean="0"/>
              <a:t> </a:t>
            </a:r>
            <a:r>
              <a:rPr lang="ru-RU" sz="1600" b="1" dirty="0" err="1" smtClean="0"/>
              <a:t>використовується</a:t>
            </a:r>
            <a:r>
              <a:rPr lang="ru-RU" sz="1600" b="1" dirty="0" smtClean="0"/>
              <a:t> для </a:t>
            </a:r>
            <a:r>
              <a:rPr lang="ru-RU" sz="1600" b="1" dirty="0" err="1" smtClean="0"/>
              <a:t>підключення</a:t>
            </a:r>
            <a:r>
              <a:rPr lang="ru-RU" sz="1600" b="1" dirty="0" smtClean="0"/>
              <a:t> </a:t>
            </a:r>
            <a:r>
              <a:rPr lang="ru-RU" sz="1600" b="1" dirty="0" err="1" smtClean="0"/>
              <a:t>оптичного</a:t>
            </a:r>
            <a:r>
              <a:rPr lang="ru-RU" sz="1600" b="1" dirty="0" smtClean="0"/>
              <a:t> </a:t>
            </a:r>
            <a:r>
              <a:rPr lang="ru-RU" sz="1600" b="1" dirty="0" err="1" smtClean="0"/>
              <a:t>або</a:t>
            </a:r>
            <a:r>
              <a:rPr lang="ru-RU" sz="1600" b="1" dirty="0" smtClean="0"/>
              <a:t> </a:t>
            </a:r>
            <a:r>
              <a:rPr lang="ru-RU" sz="1600" b="1" dirty="0" err="1" smtClean="0"/>
              <a:t>жорсткого</a:t>
            </a:r>
            <a:r>
              <a:rPr lang="ru-RU" sz="1600" b="1" dirty="0" smtClean="0"/>
              <a:t> диска</a:t>
            </a:r>
            <a:r>
              <a:rPr lang="en-US" sz="1600" b="1" dirty="0" smtClean="0"/>
              <a:t>.</a:t>
            </a:r>
            <a:r>
              <a:rPr lang="en-US" sz="1200" dirty="0" smtClean="0"/>
              <a:t> </a:t>
            </a:r>
          </a:p>
          <a:p>
            <a:pPr eaLnBrk="1" hangingPunct="1">
              <a:lnSpc>
                <a:spcPct val="85000"/>
              </a:lnSpc>
              <a:defRPr/>
            </a:pPr>
            <a:r>
              <a:rPr lang="ru-RU" sz="1600" b="1" dirty="0" err="1" smtClean="0"/>
              <a:t>Рознім</a:t>
            </a:r>
            <a:r>
              <a:rPr lang="ru-RU" sz="1600" b="1" dirty="0" smtClean="0"/>
              <a:t> </a:t>
            </a:r>
            <a:r>
              <a:rPr lang="en-US" sz="1600" b="1" dirty="0" smtClean="0"/>
              <a:t>Berg — </a:t>
            </a:r>
            <a:r>
              <a:rPr lang="en-US" sz="1600" b="1" dirty="0" err="1" smtClean="0"/>
              <a:t>це</a:t>
            </a:r>
            <a:r>
              <a:rPr lang="en-US" sz="1600" b="1" dirty="0" smtClean="0"/>
              <a:t> </a:t>
            </a:r>
            <a:r>
              <a:rPr lang="ru-RU" sz="1600" b="1" dirty="0" err="1" smtClean="0"/>
              <a:t>рознім</a:t>
            </a:r>
            <a:r>
              <a:rPr lang="ru-RU" sz="1600" b="1" dirty="0" smtClean="0"/>
              <a:t> </a:t>
            </a:r>
            <a:r>
              <a:rPr lang="en-US" sz="1600" b="1" dirty="0" smtClean="0"/>
              <a:t>з </a:t>
            </a:r>
            <a:r>
              <a:rPr lang="en-US" sz="1600" b="1" dirty="0" err="1" smtClean="0"/>
              <a:t>ключем</a:t>
            </a:r>
            <a:r>
              <a:rPr lang="en-US" sz="1600" b="1" dirty="0" smtClean="0"/>
              <a:t>, </a:t>
            </a:r>
            <a:r>
              <a:rPr lang="en-US" sz="1600" b="1" dirty="0" err="1" smtClean="0"/>
              <a:t>що</a:t>
            </a:r>
            <a:r>
              <a:rPr lang="en-US" sz="1600" b="1" dirty="0" smtClean="0"/>
              <a:t> </a:t>
            </a:r>
            <a:r>
              <a:rPr lang="en-US" sz="1600" b="1" dirty="0" err="1" smtClean="0"/>
              <a:t>використовується</a:t>
            </a:r>
            <a:r>
              <a:rPr lang="en-US" sz="1600" b="1" dirty="0" smtClean="0"/>
              <a:t> </a:t>
            </a:r>
            <a:r>
              <a:rPr lang="en-US" sz="1600" b="1" dirty="0" err="1" smtClean="0"/>
              <a:t>для</a:t>
            </a:r>
            <a:r>
              <a:rPr lang="en-US" sz="1600" b="1" dirty="0" smtClean="0"/>
              <a:t> </a:t>
            </a:r>
            <a:r>
              <a:rPr lang="en-US" sz="1600" b="1" dirty="0" err="1" smtClean="0"/>
              <a:t>підключення</a:t>
            </a:r>
            <a:r>
              <a:rPr lang="en-US" sz="1600" b="1" dirty="0" smtClean="0"/>
              <a:t> </a:t>
            </a:r>
            <a:r>
              <a:rPr lang="en-US" sz="1600" b="1" dirty="0" err="1" smtClean="0"/>
              <a:t>дисковода</a:t>
            </a:r>
            <a:r>
              <a:rPr lang="en-US" sz="1600" b="1" dirty="0" smtClean="0"/>
              <a:t> </a:t>
            </a:r>
            <a:r>
              <a:rPr lang="en-US" sz="1600" b="1" dirty="0" err="1" smtClean="0"/>
              <a:t>для</a:t>
            </a:r>
            <a:r>
              <a:rPr lang="en-US" sz="1600" b="1" dirty="0" smtClean="0"/>
              <a:t> </a:t>
            </a:r>
            <a:r>
              <a:rPr lang="en-US" sz="1600" b="1" dirty="0" err="1" smtClean="0"/>
              <a:t>гнучких</a:t>
            </a:r>
            <a:r>
              <a:rPr lang="en-US" sz="1600" b="1" dirty="0" smtClean="0"/>
              <a:t> </a:t>
            </a:r>
            <a:r>
              <a:rPr lang="en-US" sz="1600" b="1" dirty="0" err="1" smtClean="0"/>
              <a:t>дисків</a:t>
            </a:r>
            <a:r>
              <a:rPr lang="en-US" sz="1600" b="1" dirty="0" smtClean="0"/>
              <a:t>. </a:t>
            </a:r>
            <a:r>
              <a:rPr lang="ru-RU" sz="1600" b="1" dirty="0" err="1" smtClean="0"/>
              <a:t>Рознім</a:t>
            </a:r>
            <a:r>
              <a:rPr lang="ru-RU" sz="1600" b="1" dirty="0" smtClean="0"/>
              <a:t> </a:t>
            </a:r>
            <a:r>
              <a:rPr lang="en-US" sz="1600" b="1" dirty="0" smtClean="0"/>
              <a:t>Berg </a:t>
            </a:r>
            <a:r>
              <a:rPr lang="en-US" sz="1600" b="1" dirty="0" err="1" smtClean="0"/>
              <a:t>менше</a:t>
            </a:r>
            <a:r>
              <a:rPr lang="en-US" sz="1600" b="1" dirty="0" smtClean="0"/>
              <a:t> </a:t>
            </a:r>
            <a:r>
              <a:rPr lang="ru-RU" sz="1600" b="1" dirty="0" err="1" smtClean="0"/>
              <a:t>розніму</a:t>
            </a:r>
            <a:r>
              <a:rPr lang="ru-RU" sz="1600" b="1" dirty="0" smtClean="0"/>
              <a:t> </a:t>
            </a:r>
            <a:r>
              <a:rPr lang="en-US" sz="1600" b="1" dirty="0" smtClean="0"/>
              <a:t>Molex.</a:t>
            </a:r>
            <a:r>
              <a:rPr lang="en-US" sz="1200" dirty="0" smtClean="0"/>
              <a:t> </a:t>
            </a:r>
          </a:p>
          <a:p>
            <a:pPr eaLnBrk="1" hangingPunct="1">
              <a:lnSpc>
                <a:spcPct val="85000"/>
              </a:lnSpc>
              <a:defRPr/>
            </a:pPr>
            <a:r>
              <a:rPr lang="ru-RU" sz="1600" b="1" dirty="0" smtClean="0"/>
              <a:t>20- </a:t>
            </a:r>
            <a:r>
              <a:rPr lang="ru-RU" sz="1600" b="1" dirty="0" err="1" smtClean="0"/>
              <a:t>або</a:t>
            </a:r>
            <a:r>
              <a:rPr lang="ru-RU" sz="1600" b="1" dirty="0" smtClean="0"/>
              <a:t> 24-контактний </a:t>
            </a:r>
            <a:r>
              <a:rPr lang="ru-RU" sz="1600" b="1" dirty="0" err="1" smtClean="0"/>
              <a:t>щілинний</a:t>
            </a:r>
            <a:r>
              <a:rPr lang="ru-RU" sz="1600" b="1" dirty="0" smtClean="0"/>
              <a:t> </a:t>
            </a:r>
            <a:r>
              <a:rPr lang="ru-RU" sz="1600" b="1" dirty="0" err="1" smtClean="0"/>
              <a:t>рознім</a:t>
            </a:r>
            <a:r>
              <a:rPr lang="ru-RU" sz="1600" b="1" dirty="0" smtClean="0"/>
              <a:t>, </a:t>
            </a:r>
            <a:r>
              <a:rPr lang="ru-RU" sz="1600" b="1" dirty="0" err="1" smtClean="0"/>
              <a:t>що</a:t>
            </a:r>
            <a:r>
              <a:rPr lang="ru-RU" sz="1600" b="1" dirty="0" smtClean="0"/>
              <a:t> </a:t>
            </a:r>
            <a:r>
              <a:rPr lang="ru-RU" sz="1600" b="1" dirty="0" err="1" smtClean="0"/>
              <a:t>використовується</a:t>
            </a:r>
            <a:r>
              <a:rPr lang="ru-RU" sz="1600" b="1" dirty="0" smtClean="0"/>
              <a:t> для </a:t>
            </a:r>
            <a:r>
              <a:rPr lang="ru-RU" sz="1600" b="1" dirty="0" err="1" smtClean="0"/>
              <a:t>підключення</a:t>
            </a:r>
            <a:r>
              <a:rPr lang="ru-RU" sz="1600" b="1" dirty="0" smtClean="0"/>
              <a:t> </a:t>
            </a:r>
            <a:r>
              <a:rPr lang="ru-RU" sz="1600" b="1" dirty="0" err="1" smtClean="0"/>
              <a:t>материнської</a:t>
            </a:r>
            <a:r>
              <a:rPr lang="ru-RU" sz="1600" b="1" dirty="0" smtClean="0"/>
              <a:t> плати. У 24-контактному </a:t>
            </a:r>
            <a:r>
              <a:rPr lang="ru-RU" sz="1600" b="1" dirty="0" err="1" smtClean="0"/>
              <a:t>щілинному</a:t>
            </a:r>
            <a:r>
              <a:rPr lang="ru-RU" sz="1600" b="1" dirty="0" smtClean="0"/>
              <a:t> </a:t>
            </a:r>
            <a:r>
              <a:rPr lang="ru-RU" sz="1600" b="1" dirty="0" err="1" smtClean="0"/>
              <a:t>рознімі</a:t>
            </a:r>
            <a:r>
              <a:rPr lang="ru-RU" sz="1600" b="1" dirty="0" smtClean="0"/>
              <a:t> є два ряди по 12 </a:t>
            </a:r>
            <a:r>
              <a:rPr lang="ru-RU" sz="1600" b="1" dirty="0" err="1" smtClean="0"/>
              <a:t>контактів</a:t>
            </a:r>
            <a:r>
              <a:rPr lang="ru-RU" sz="1600" b="1" dirty="0" smtClean="0"/>
              <a:t>, а в 20-контактному </a:t>
            </a:r>
            <a:r>
              <a:rPr lang="ru-RU" sz="1600" b="1" dirty="0" err="1" smtClean="0"/>
              <a:t>щілинному</a:t>
            </a:r>
            <a:r>
              <a:rPr lang="ru-RU" sz="1600" b="1" dirty="0" smtClean="0"/>
              <a:t> </a:t>
            </a:r>
            <a:r>
              <a:rPr lang="ru-RU" sz="1600" b="1" dirty="0" err="1" smtClean="0"/>
              <a:t>рознімі</a:t>
            </a:r>
            <a:r>
              <a:rPr lang="ru-RU" sz="1600" b="1" dirty="0" smtClean="0"/>
              <a:t> — два ряди по 10 </a:t>
            </a:r>
            <a:r>
              <a:rPr lang="ru-RU" sz="1600" b="1" dirty="0" err="1" smtClean="0"/>
              <a:t>контактів</a:t>
            </a:r>
            <a:r>
              <a:rPr lang="en-US" sz="1600" b="1" dirty="0" smtClean="0"/>
              <a:t>. </a:t>
            </a:r>
          </a:p>
          <a:p>
            <a:pPr eaLnBrk="1" hangingPunct="1">
              <a:lnSpc>
                <a:spcPct val="85000"/>
              </a:lnSpc>
              <a:defRPr/>
            </a:pPr>
            <a:r>
              <a:rPr lang="en-US" sz="1600" b="1" dirty="0" smtClean="0"/>
              <a:t>4-8-контактний </a:t>
            </a:r>
            <a:r>
              <a:rPr lang="en-US" sz="1600" b="1" dirty="0" err="1" smtClean="0"/>
              <a:t>допоміжний</a:t>
            </a:r>
            <a:r>
              <a:rPr lang="en-US" sz="1600" b="1" dirty="0" smtClean="0"/>
              <a:t> </a:t>
            </a:r>
            <a:r>
              <a:rPr lang="ru-RU" sz="1600" b="1" dirty="0" err="1" smtClean="0"/>
              <a:t>рознім</a:t>
            </a:r>
            <a:r>
              <a:rPr lang="en-US" sz="1600" b="1" dirty="0" smtClean="0"/>
              <a:t> </a:t>
            </a:r>
            <a:r>
              <a:rPr lang="en-US" sz="1600" b="1" dirty="0" err="1" smtClean="0"/>
              <a:t>живлення</a:t>
            </a:r>
            <a:r>
              <a:rPr lang="en-US" sz="1600" b="1" dirty="0" smtClean="0"/>
              <a:t>, </a:t>
            </a:r>
            <a:r>
              <a:rPr lang="en-US" sz="1600" b="1" dirty="0" err="1" smtClean="0"/>
              <a:t>що</a:t>
            </a:r>
            <a:r>
              <a:rPr lang="en-US" sz="1600" b="1" dirty="0" smtClean="0"/>
              <a:t> </a:t>
            </a:r>
            <a:r>
              <a:rPr lang="en-US" sz="1600" b="1" dirty="0" err="1" smtClean="0"/>
              <a:t>включає</a:t>
            </a:r>
            <a:r>
              <a:rPr lang="en-US" sz="1600" b="1" dirty="0" smtClean="0"/>
              <a:t> </a:t>
            </a:r>
            <a:r>
              <a:rPr lang="en-US" sz="1600" b="1" dirty="0" err="1" smtClean="0"/>
              <a:t>два</a:t>
            </a:r>
            <a:r>
              <a:rPr lang="en-US" sz="1600" b="1" dirty="0" smtClean="0"/>
              <a:t> </a:t>
            </a:r>
            <a:r>
              <a:rPr lang="en-US" sz="1600" b="1" dirty="0" err="1" smtClean="0"/>
              <a:t>ряди</a:t>
            </a:r>
            <a:r>
              <a:rPr lang="en-US" sz="1600" b="1" dirty="0" smtClean="0"/>
              <a:t>, в </a:t>
            </a:r>
            <a:r>
              <a:rPr lang="en-US" sz="1600" b="1" dirty="0" err="1" smtClean="0"/>
              <a:t>кожному</a:t>
            </a:r>
            <a:r>
              <a:rPr lang="en-US" sz="1600" b="1" dirty="0" smtClean="0"/>
              <a:t> з </a:t>
            </a:r>
            <a:r>
              <a:rPr lang="en-US" sz="1600" b="1" dirty="0" err="1" smtClean="0"/>
              <a:t>яких</a:t>
            </a:r>
            <a:r>
              <a:rPr lang="en-US" sz="1600" b="1" dirty="0" smtClean="0"/>
              <a:t> є </a:t>
            </a:r>
            <a:r>
              <a:rPr lang="en-US" sz="1600" b="1" dirty="0" err="1" smtClean="0"/>
              <a:t>від</a:t>
            </a:r>
            <a:r>
              <a:rPr lang="en-US" sz="1600" b="1" dirty="0" smtClean="0"/>
              <a:t> </a:t>
            </a:r>
            <a:r>
              <a:rPr lang="en-US" sz="1600" b="1" dirty="0" err="1" smtClean="0"/>
              <a:t>двох</a:t>
            </a:r>
            <a:r>
              <a:rPr lang="en-US" sz="1600" b="1" dirty="0" smtClean="0"/>
              <a:t> </a:t>
            </a:r>
            <a:r>
              <a:rPr lang="en-US" sz="1600" b="1" dirty="0" err="1" smtClean="0"/>
              <a:t>до</a:t>
            </a:r>
            <a:r>
              <a:rPr lang="en-US" sz="1600" b="1" dirty="0" smtClean="0"/>
              <a:t> </a:t>
            </a:r>
            <a:r>
              <a:rPr lang="en-US" sz="1600" b="1" dirty="0" err="1" smtClean="0"/>
              <a:t>чотирьох</a:t>
            </a:r>
            <a:r>
              <a:rPr lang="en-US" sz="1600" b="1" dirty="0" smtClean="0"/>
              <a:t> </a:t>
            </a:r>
            <a:r>
              <a:rPr lang="en-US" sz="1600" b="1" dirty="0" err="1" smtClean="0"/>
              <a:t>контактів</a:t>
            </a:r>
            <a:r>
              <a:rPr lang="en-US" sz="1600" b="1" dirty="0" smtClean="0"/>
              <a:t>, </a:t>
            </a:r>
            <a:r>
              <a:rPr lang="en-US" sz="1600" b="1" dirty="0" err="1" smtClean="0"/>
              <a:t>подає</a:t>
            </a:r>
            <a:r>
              <a:rPr lang="en-US" sz="1600" b="1" dirty="0" smtClean="0"/>
              <a:t> </a:t>
            </a:r>
            <a:r>
              <a:rPr lang="en-US" sz="1600" b="1" dirty="0" err="1" smtClean="0"/>
              <a:t>живлення</a:t>
            </a:r>
            <a:r>
              <a:rPr lang="en-US" sz="1600" b="1" dirty="0" smtClean="0"/>
              <a:t> у </a:t>
            </a:r>
            <a:r>
              <a:rPr lang="en-US" sz="1600" b="1" dirty="0" err="1" smtClean="0"/>
              <a:t>всі</a:t>
            </a:r>
            <a:r>
              <a:rPr lang="en-US" sz="1600" b="1" dirty="0" smtClean="0"/>
              <a:t> </a:t>
            </a:r>
            <a:r>
              <a:rPr lang="en-US" sz="1600" b="1" dirty="0" err="1" smtClean="0"/>
              <a:t>зони</a:t>
            </a:r>
            <a:r>
              <a:rPr lang="en-US" sz="1600" b="1" dirty="0" smtClean="0"/>
              <a:t> </a:t>
            </a:r>
            <a:r>
              <a:rPr lang="en-US" sz="1600" b="1" dirty="0" err="1" smtClean="0"/>
              <a:t>материнської</a:t>
            </a:r>
            <a:r>
              <a:rPr lang="en-US" sz="1600" b="1" dirty="0" smtClean="0"/>
              <a:t> </a:t>
            </a:r>
            <a:r>
              <a:rPr lang="en-US" sz="1600" b="1" dirty="0" err="1" smtClean="0"/>
              <a:t>плати</a:t>
            </a:r>
            <a:r>
              <a:rPr lang="en-US" sz="1600" b="1" dirty="0" smtClean="0"/>
              <a:t>. 4/8-контактний </a:t>
            </a:r>
            <a:r>
              <a:rPr lang="en-US" sz="1600" b="1" dirty="0" err="1" smtClean="0"/>
              <a:t>допоміжний</a:t>
            </a:r>
            <a:r>
              <a:rPr lang="en-US" sz="1600" b="1" dirty="0" smtClean="0"/>
              <a:t> </a:t>
            </a:r>
            <a:r>
              <a:rPr lang="ru-RU" sz="1600" b="1" dirty="0" err="1" smtClean="0"/>
              <a:t>рознім</a:t>
            </a:r>
            <a:r>
              <a:rPr lang="en-US" sz="1600" b="1" dirty="0" smtClean="0"/>
              <a:t> </a:t>
            </a:r>
            <a:r>
              <a:rPr lang="en-US" sz="1600" b="1" dirty="0" err="1" smtClean="0"/>
              <a:t>живлення</a:t>
            </a:r>
            <a:r>
              <a:rPr lang="en-US" sz="1600" b="1" dirty="0" smtClean="0"/>
              <a:t> </a:t>
            </a:r>
            <a:r>
              <a:rPr lang="en-US" sz="1600" b="1" dirty="0" err="1" smtClean="0"/>
              <a:t>має</a:t>
            </a:r>
            <a:r>
              <a:rPr lang="en-US" sz="1600" b="1" dirty="0" smtClean="0"/>
              <a:t> </a:t>
            </a:r>
            <a:r>
              <a:rPr lang="en-US" sz="1600" b="1" dirty="0" err="1" smtClean="0"/>
              <a:t>ту</a:t>
            </a:r>
            <a:r>
              <a:rPr lang="en-US" sz="1600" b="1" dirty="0" smtClean="0"/>
              <a:t> ж </a:t>
            </a:r>
            <a:r>
              <a:rPr lang="en-US" sz="1600" b="1" dirty="0" err="1" smtClean="0"/>
              <a:t>форму</a:t>
            </a:r>
            <a:r>
              <a:rPr lang="en-US" sz="1600" b="1" dirty="0" smtClean="0"/>
              <a:t>, </a:t>
            </a:r>
            <a:r>
              <a:rPr lang="en-US" sz="1600" b="1" dirty="0" err="1" smtClean="0"/>
              <a:t>що</a:t>
            </a:r>
            <a:r>
              <a:rPr lang="en-US" sz="1600" b="1" dirty="0" smtClean="0"/>
              <a:t> і </a:t>
            </a:r>
            <a:r>
              <a:rPr lang="en-US" sz="1600" b="1" dirty="0" err="1" smtClean="0"/>
              <a:t>головний</a:t>
            </a:r>
            <a:r>
              <a:rPr lang="en-US" sz="1600" b="1" dirty="0" smtClean="0"/>
              <a:t> </a:t>
            </a:r>
            <a:r>
              <a:rPr lang="ru-RU" sz="1600" b="1" dirty="0" err="1" smtClean="0"/>
              <a:t>рознім</a:t>
            </a:r>
            <a:r>
              <a:rPr lang="en-US" sz="1600" b="1" dirty="0" smtClean="0"/>
              <a:t> </a:t>
            </a:r>
            <a:r>
              <a:rPr lang="en-US" sz="1600" b="1" dirty="0" err="1" smtClean="0"/>
              <a:t>живлення</a:t>
            </a:r>
            <a:r>
              <a:rPr lang="en-US" sz="1600" b="1" dirty="0" smtClean="0"/>
              <a:t>, </a:t>
            </a:r>
            <a:r>
              <a:rPr lang="en-US" sz="1600" b="1" dirty="0" err="1" smtClean="0"/>
              <a:t>але</a:t>
            </a:r>
            <a:r>
              <a:rPr lang="en-US" sz="1600" b="1" dirty="0" smtClean="0"/>
              <a:t> </a:t>
            </a:r>
            <a:r>
              <a:rPr lang="en-US" sz="1600" b="1" dirty="0" err="1" smtClean="0"/>
              <a:t>менші</a:t>
            </a:r>
            <a:r>
              <a:rPr lang="en-US" sz="1600" b="1" dirty="0" smtClean="0"/>
              <a:t> </a:t>
            </a:r>
            <a:r>
              <a:rPr lang="en-US" sz="1600" b="1" dirty="0" err="1" smtClean="0"/>
              <a:t>розміри</a:t>
            </a:r>
            <a:r>
              <a:rPr lang="en-US" sz="1600" b="1" dirty="0" smtClean="0"/>
              <a:t>. </a:t>
            </a:r>
          </a:p>
          <a:p>
            <a:pPr eaLnBrk="1" hangingPunct="1">
              <a:lnSpc>
                <a:spcPct val="85000"/>
              </a:lnSpc>
              <a:defRPr/>
            </a:pPr>
            <a:r>
              <a:rPr lang="ru-RU" sz="1600" b="1" dirty="0" smtClean="0"/>
              <a:t>У блоках </a:t>
            </a:r>
            <a:r>
              <a:rPr lang="ru-RU" sz="1600" b="1" dirty="0" err="1" smtClean="0"/>
              <a:t>живлення</a:t>
            </a:r>
            <a:r>
              <a:rPr lang="ru-RU" sz="1600" b="1" dirty="0" smtClean="0"/>
              <a:t> </a:t>
            </a:r>
            <a:r>
              <a:rPr lang="ru-RU" sz="1600" b="1" dirty="0" err="1" smtClean="0"/>
              <a:t>раніших</a:t>
            </a:r>
            <a:r>
              <a:rPr lang="ru-RU" sz="1600" b="1" dirty="0" smtClean="0"/>
              <a:t> </a:t>
            </a:r>
            <a:r>
              <a:rPr lang="ru-RU" sz="1600" b="1" dirty="0" err="1" smtClean="0"/>
              <a:t>стандартів</a:t>
            </a:r>
            <a:r>
              <a:rPr lang="ru-RU" sz="1600" b="1" dirty="0" smtClean="0"/>
              <a:t> для </a:t>
            </a:r>
            <a:r>
              <a:rPr lang="ru-RU" sz="1600" b="1" dirty="0" err="1" smtClean="0"/>
              <a:t>підключення</a:t>
            </a:r>
            <a:r>
              <a:rPr lang="ru-RU" sz="1600" b="1" dirty="0" smtClean="0"/>
              <a:t> до </a:t>
            </a:r>
            <a:r>
              <a:rPr lang="ru-RU" sz="1600" b="1" dirty="0" err="1" smtClean="0"/>
              <a:t>материнської</a:t>
            </a:r>
            <a:r>
              <a:rPr lang="ru-RU" sz="1600" b="1" dirty="0" smtClean="0"/>
              <a:t> плати </a:t>
            </a:r>
            <a:r>
              <a:rPr lang="ru-RU" sz="1600" b="1" dirty="0" err="1" smtClean="0"/>
              <a:t>використовувалися</a:t>
            </a:r>
            <a:r>
              <a:rPr lang="ru-RU" sz="1600" b="1" dirty="0" smtClean="0"/>
              <a:t> два </a:t>
            </a:r>
            <a:r>
              <a:rPr lang="ru-RU" sz="1600" b="1" dirty="0" err="1" smtClean="0"/>
              <a:t>роз'єми</a:t>
            </a:r>
            <a:r>
              <a:rPr lang="ru-RU" sz="1600" b="1" dirty="0" smtClean="0"/>
              <a:t> — Р8 і Р9. </a:t>
            </a:r>
            <a:r>
              <a:rPr lang="en-US" sz="1600" b="1" dirty="0" smtClean="0"/>
              <a:t/>
            </a:r>
            <a:br>
              <a:rPr lang="en-US" sz="1600" b="1" dirty="0" smtClean="0"/>
            </a:br>
            <a:r>
              <a:rPr lang="ru-RU" sz="1600" b="1" dirty="0" smtClean="0"/>
              <a:t>В роз</a:t>
            </a:r>
            <a:r>
              <a:rPr lang="uk-UA" sz="1600" b="1" dirty="0" smtClean="0"/>
              <a:t>ні</a:t>
            </a:r>
            <a:r>
              <a:rPr lang="ru-RU" sz="1600" b="1" dirty="0" err="1" smtClean="0"/>
              <a:t>мів</a:t>
            </a:r>
            <a:r>
              <a:rPr lang="ru-RU" sz="1600" b="1" dirty="0" smtClean="0"/>
              <a:t> Р8 і Р9 </a:t>
            </a:r>
            <a:r>
              <a:rPr lang="ru-RU" sz="1600" b="1" dirty="0" err="1" smtClean="0"/>
              <a:t>немає</a:t>
            </a:r>
            <a:r>
              <a:rPr lang="ru-RU" sz="1600" b="1" dirty="0" smtClean="0"/>
              <a:t> ключа.</a:t>
            </a:r>
            <a:r>
              <a:rPr lang="en-US" sz="1600" b="1" dirty="0" smtClean="0"/>
              <a:t> </a:t>
            </a:r>
          </a:p>
        </p:txBody>
      </p:sp>
      <p:grpSp>
        <p:nvGrpSpPr>
          <p:cNvPr id="31748" name="Group 32"/>
          <p:cNvGrpSpPr>
            <a:grpSpLocks/>
          </p:cNvGrpSpPr>
          <p:nvPr/>
        </p:nvGrpSpPr>
        <p:grpSpPr bwMode="auto">
          <a:xfrm>
            <a:off x="7396163" y="679450"/>
            <a:ext cx="1411287" cy="1390650"/>
            <a:chOff x="4712" y="682"/>
            <a:chExt cx="822" cy="685"/>
          </a:xfrm>
        </p:grpSpPr>
        <p:pic>
          <p:nvPicPr>
            <p:cNvPr id="31766" name="Picture 8" descr="Molex-style-power-conn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 y="839"/>
              <a:ext cx="82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7" name="Text Box 10"/>
            <p:cNvSpPr txBox="1">
              <a:spLocks noChangeArrowheads="1"/>
            </p:cNvSpPr>
            <p:nvPr/>
          </p:nvSpPr>
          <p:spPr bwMode="auto">
            <a:xfrm>
              <a:off x="4792" y="682"/>
              <a:ext cx="57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600"/>
                <a:t>Molex</a:t>
              </a:r>
            </a:p>
          </p:txBody>
        </p:sp>
      </p:grpSp>
      <p:grpSp>
        <p:nvGrpSpPr>
          <p:cNvPr id="31749" name="Group 31"/>
          <p:cNvGrpSpPr>
            <a:grpSpLocks/>
          </p:cNvGrpSpPr>
          <p:nvPr/>
        </p:nvGrpSpPr>
        <p:grpSpPr bwMode="auto">
          <a:xfrm>
            <a:off x="5945188" y="879475"/>
            <a:ext cx="1085850" cy="1084263"/>
            <a:chOff x="3879" y="929"/>
            <a:chExt cx="572" cy="650"/>
          </a:xfrm>
        </p:grpSpPr>
        <p:pic>
          <p:nvPicPr>
            <p:cNvPr id="31764" name="Picture 13" descr="psuguideflo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 y="1099"/>
              <a:ext cx="51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Text Box 15"/>
            <p:cNvSpPr txBox="1">
              <a:spLocks noChangeArrowheads="1"/>
            </p:cNvSpPr>
            <p:nvPr/>
          </p:nvSpPr>
          <p:spPr bwMode="auto">
            <a:xfrm>
              <a:off x="3879" y="929"/>
              <a:ext cx="5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600"/>
                <a:t>Berg</a:t>
              </a:r>
            </a:p>
          </p:txBody>
        </p:sp>
      </p:grpSp>
      <p:grpSp>
        <p:nvGrpSpPr>
          <p:cNvPr id="31750" name="Group 34"/>
          <p:cNvGrpSpPr>
            <a:grpSpLocks/>
          </p:cNvGrpSpPr>
          <p:nvPr/>
        </p:nvGrpSpPr>
        <p:grpSpPr bwMode="auto">
          <a:xfrm>
            <a:off x="5789613" y="2265363"/>
            <a:ext cx="1176337" cy="1165225"/>
            <a:chOff x="3838" y="1948"/>
            <a:chExt cx="741" cy="734"/>
          </a:xfrm>
        </p:grpSpPr>
        <p:pic>
          <p:nvPicPr>
            <p:cNvPr id="31762" name="Picture 19" descr="imagevie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 y="2123"/>
              <a:ext cx="741"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 Box 21"/>
            <p:cNvSpPr txBox="1">
              <a:spLocks noChangeArrowheads="1"/>
            </p:cNvSpPr>
            <p:nvPr/>
          </p:nvSpPr>
          <p:spPr bwMode="auto">
            <a:xfrm>
              <a:off x="3906" y="1948"/>
              <a:ext cx="5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400"/>
                <a:t>ATX12V</a:t>
              </a:r>
            </a:p>
          </p:txBody>
        </p:sp>
      </p:grpSp>
      <p:grpSp>
        <p:nvGrpSpPr>
          <p:cNvPr id="31751" name="Group 33"/>
          <p:cNvGrpSpPr>
            <a:grpSpLocks/>
          </p:cNvGrpSpPr>
          <p:nvPr/>
        </p:nvGrpSpPr>
        <p:grpSpPr bwMode="auto">
          <a:xfrm>
            <a:off x="7164388" y="2319338"/>
            <a:ext cx="1641475" cy="1143000"/>
            <a:chOff x="4646" y="1517"/>
            <a:chExt cx="1034" cy="720"/>
          </a:xfrm>
        </p:grpSpPr>
        <p:sp>
          <p:nvSpPr>
            <p:cNvPr id="31760" name="Text Box 22"/>
            <p:cNvSpPr txBox="1">
              <a:spLocks noChangeArrowheads="1"/>
            </p:cNvSpPr>
            <p:nvPr/>
          </p:nvSpPr>
          <p:spPr bwMode="auto">
            <a:xfrm>
              <a:off x="4812" y="1517"/>
              <a:ext cx="6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400"/>
                <a:t>ATX 20-pin</a:t>
              </a:r>
            </a:p>
          </p:txBody>
        </p:sp>
        <p:pic>
          <p:nvPicPr>
            <p:cNvPr id="31761" name="Picture 24" descr="power_supply_20-24pi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6" y="1681"/>
              <a:ext cx="1034"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52" name="Group 43"/>
          <p:cNvGrpSpPr>
            <a:grpSpLocks/>
          </p:cNvGrpSpPr>
          <p:nvPr/>
        </p:nvGrpSpPr>
        <p:grpSpPr bwMode="auto">
          <a:xfrm>
            <a:off x="7164388" y="3611563"/>
            <a:ext cx="1779587" cy="1112837"/>
            <a:chOff x="4513" y="2275"/>
            <a:chExt cx="1121" cy="701"/>
          </a:xfrm>
        </p:grpSpPr>
        <p:pic>
          <p:nvPicPr>
            <p:cNvPr id="31758" name="Picture 26" descr="ATX20and24p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7" y="2423"/>
              <a:ext cx="90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27"/>
            <p:cNvSpPr txBox="1">
              <a:spLocks noChangeArrowheads="1"/>
            </p:cNvSpPr>
            <p:nvPr/>
          </p:nvSpPr>
          <p:spPr bwMode="auto">
            <a:xfrm>
              <a:off x="4513" y="2275"/>
              <a:ext cx="112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400"/>
                <a:t>ATX 20 and 24-pin</a:t>
              </a:r>
              <a:r>
                <a:rPr lang="en-US" altLang="ru-RU" sz="1400" b="0"/>
                <a:t> </a:t>
              </a:r>
            </a:p>
          </p:txBody>
        </p:sp>
      </p:grpSp>
      <p:pic>
        <p:nvPicPr>
          <p:cNvPr id="31753" name="Picture 29" descr="atpow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3817938"/>
            <a:ext cx="113188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 Box 30"/>
          <p:cNvSpPr txBox="1">
            <a:spLocks noChangeArrowheads="1"/>
          </p:cNvSpPr>
          <p:nvPr/>
        </p:nvSpPr>
        <p:spPr bwMode="auto">
          <a:xfrm>
            <a:off x="5440363" y="3536950"/>
            <a:ext cx="11350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400" b="0"/>
              <a:t>AT (P8, P9)</a:t>
            </a:r>
          </a:p>
        </p:txBody>
      </p:sp>
      <p:pic>
        <p:nvPicPr>
          <p:cNvPr id="31755" name="Picture 38" descr="image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4938713"/>
            <a:ext cx="25590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40" descr="image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800" y="5514975"/>
            <a:ext cx="16367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 Box 41"/>
          <p:cNvSpPr txBox="1">
            <a:spLocks noChangeArrowheads="1"/>
          </p:cNvSpPr>
          <p:nvPr/>
        </p:nvSpPr>
        <p:spPr bwMode="auto">
          <a:xfrm>
            <a:off x="4822825" y="5235575"/>
            <a:ext cx="1779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altLang="ru-RU" sz="1400"/>
              <a:t>ATXv12 24-pin</a:t>
            </a:r>
            <a:r>
              <a:rPr lang="en-US" altLang="ru-RU" sz="1400" b="0"/>
              <a:t> </a:t>
            </a:r>
          </a:p>
        </p:txBody>
      </p:sp>
    </p:spTree>
    <p:extLst>
      <p:ext uri="{BB962C8B-B14F-4D97-AF65-F5344CB8AC3E}">
        <p14:creationId xmlns:p14="http://schemas.microsoft.com/office/powerpoint/2010/main" val="2401625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50813" y="125413"/>
            <a:ext cx="8145462" cy="627062"/>
          </a:xfrm>
        </p:spPr>
        <p:txBody>
          <a:bodyPr lIns="82124" tIns="41061" rIns="82124" bIns="41061" anchor="b" anchorCtr="0">
            <a:normAutofit fontScale="90000"/>
          </a:bodyPr>
          <a:lstStyle/>
          <a:p>
            <a:pPr eaLnBrk="1" hangingPunct="1">
              <a:defRPr/>
            </a:pPr>
            <a:r>
              <a:rPr lang="en-US" smtClean="0"/>
              <a:t>Опис блоків живлення</a:t>
            </a:r>
          </a:p>
        </p:txBody>
      </p:sp>
      <p:pic>
        <p:nvPicPr>
          <p:cNvPr id="32771" name="Picture 4" descr="AT power conn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854075"/>
            <a:ext cx="4181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descr="20 Pin ATX Main Power Conn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842963"/>
            <a:ext cx="3894138"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descr="24 pin in 20 mother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2560638"/>
            <a:ext cx="418465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2" descr="20+4 c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325" y="2560638"/>
            <a:ext cx="3900488"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14"/>
          <p:cNvSpPr txBox="1">
            <a:spLocks noChangeArrowheads="1"/>
          </p:cNvSpPr>
          <p:nvPr/>
        </p:nvSpPr>
        <p:spPr bwMode="auto">
          <a:xfrm>
            <a:off x="1768475" y="2606675"/>
            <a:ext cx="2795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ATX 20-pin to 24-pin connector</a:t>
            </a:r>
          </a:p>
        </p:txBody>
      </p:sp>
      <p:sp>
        <p:nvSpPr>
          <p:cNvPr id="32776" name="TextBox 15"/>
          <p:cNvSpPr txBox="1">
            <a:spLocks noChangeArrowheads="1"/>
          </p:cNvSpPr>
          <p:nvPr/>
        </p:nvSpPr>
        <p:spPr bwMode="auto">
          <a:xfrm>
            <a:off x="5602288" y="2301875"/>
            <a:ext cx="19542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ATX 20-pin</a:t>
            </a:r>
          </a:p>
        </p:txBody>
      </p:sp>
      <p:sp>
        <p:nvSpPr>
          <p:cNvPr id="32777" name="TextBox 14"/>
          <p:cNvSpPr txBox="1">
            <a:spLocks noChangeArrowheads="1"/>
          </p:cNvSpPr>
          <p:nvPr/>
        </p:nvSpPr>
        <p:spPr bwMode="auto">
          <a:xfrm>
            <a:off x="5702300" y="2606675"/>
            <a:ext cx="2795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ATX 20 + 4 connector</a:t>
            </a:r>
          </a:p>
        </p:txBody>
      </p:sp>
      <p:pic>
        <p:nvPicPr>
          <p:cNvPr id="32778" name="Picture 14" descr="24 Pin ATX Main Power Conne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8" y="4713288"/>
            <a:ext cx="41941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15"/>
          <p:cNvSpPr txBox="1">
            <a:spLocks noChangeArrowheads="1"/>
          </p:cNvSpPr>
          <p:nvPr/>
        </p:nvSpPr>
        <p:spPr bwMode="auto">
          <a:xfrm>
            <a:off x="893763" y="2359025"/>
            <a:ext cx="34321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AT, P8, P9, black to black</a:t>
            </a:r>
          </a:p>
        </p:txBody>
      </p:sp>
      <p:sp>
        <p:nvSpPr>
          <p:cNvPr id="32780" name="TextBox 14"/>
          <p:cNvSpPr txBox="1">
            <a:spLocks noChangeArrowheads="1"/>
          </p:cNvSpPr>
          <p:nvPr/>
        </p:nvSpPr>
        <p:spPr bwMode="auto">
          <a:xfrm>
            <a:off x="896938" y="6284913"/>
            <a:ext cx="27955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ATX 24-pin connector</a:t>
            </a:r>
          </a:p>
        </p:txBody>
      </p:sp>
      <p:pic>
        <p:nvPicPr>
          <p:cNvPr id="32781" name="Picture 17" descr="4 Pin ATX 12 Volt Conn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975" y="4721225"/>
            <a:ext cx="39211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Box 14"/>
          <p:cNvSpPr txBox="1">
            <a:spLocks noChangeArrowheads="1"/>
          </p:cNvSpPr>
          <p:nvPr/>
        </p:nvSpPr>
        <p:spPr bwMode="auto">
          <a:xfrm>
            <a:off x="5334000" y="6313488"/>
            <a:ext cx="2795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4-pin 12v</a:t>
            </a:r>
          </a:p>
        </p:txBody>
      </p:sp>
    </p:spTree>
    <p:extLst>
      <p:ext uri="{BB962C8B-B14F-4D97-AF65-F5344CB8AC3E}">
        <p14:creationId xmlns:p14="http://schemas.microsoft.com/office/powerpoint/2010/main" val="1031689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50813" y="239713"/>
            <a:ext cx="8145462" cy="627062"/>
          </a:xfrm>
        </p:spPr>
        <p:txBody>
          <a:bodyPr lIns="82124" tIns="41061" rIns="82124" bIns="41061" anchor="b" anchorCtr="0">
            <a:normAutofit fontScale="90000"/>
          </a:bodyPr>
          <a:lstStyle/>
          <a:p>
            <a:pPr eaLnBrk="1" hangingPunct="1">
              <a:defRPr/>
            </a:pPr>
            <a:r>
              <a:rPr lang="en-US" sz="4000" smtClean="0"/>
              <a:t>Опис блоків живлення</a:t>
            </a:r>
          </a:p>
        </p:txBody>
      </p:sp>
      <p:pic>
        <p:nvPicPr>
          <p:cNvPr id="33795" name="Picture 2" descr="Peripheral Power Conn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3671888"/>
            <a:ext cx="3884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Floppy Power Conn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3671888"/>
            <a:ext cx="41846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1" descr="pci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230313"/>
            <a:ext cx="40989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14"/>
          <p:cNvSpPr txBox="1">
            <a:spLocks noChangeArrowheads="1"/>
          </p:cNvSpPr>
          <p:nvPr/>
        </p:nvSpPr>
        <p:spPr bwMode="auto">
          <a:xfrm>
            <a:off x="1414463" y="2808288"/>
            <a:ext cx="27955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12v power for PCI express</a:t>
            </a:r>
          </a:p>
        </p:txBody>
      </p:sp>
      <p:pic>
        <p:nvPicPr>
          <p:cNvPr id="33799" name="Picture 14" descr="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563" y="1250950"/>
            <a:ext cx="477361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14"/>
          <p:cNvSpPr txBox="1">
            <a:spLocks noChangeArrowheads="1"/>
          </p:cNvSpPr>
          <p:nvPr/>
        </p:nvSpPr>
        <p:spPr bwMode="auto">
          <a:xfrm>
            <a:off x="5122863" y="2797175"/>
            <a:ext cx="27955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SATA connector</a:t>
            </a:r>
          </a:p>
        </p:txBody>
      </p:sp>
      <p:sp>
        <p:nvSpPr>
          <p:cNvPr id="33801" name="TextBox 14"/>
          <p:cNvSpPr txBox="1">
            <a:spLocks noChangeArrowheads="1"/>
          </p:cNvSpPr>
          <p:nvPr/>
        </p:nvSpPr>
        <p:spPr bwMode="auto">
          <a:xfrm>
            <a:off x="1828800" y="4927600"/>
            <a:ext cx="2795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Berg connector</a:t>
            </a:r>
          </a:p>
        </p:txBody>
      </p:sp>
      <p:sp>
        <p:nvSpPr>
          <p:cNvPr id="33802" name="TextBox 14"/>
          <p:cNvSpPr txBox="1">
            <a:spLocks noChangeArrowheads="1"/>
          </p:cNvSpPr>
          <p:nvPr/>
        </p:nvSpPr>
        <p:spPr bwMode="auto">
          <a:xfrm>
            <a:off x="5270500" y="4937125"/>
            <a:ext cx="2795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ltLang="ru-RU" sz="1400" b="0"/>
              <a:t>Molex connector</a:t>
            </a:r>
          </a:p>
        </p:txBody>
      </p:sp>
    </p:spTree>
    <p:extLst>
      <p:ext uri="{BB962C8B-B14F-4D97-AF65-F5344CB8AC3E}">
        <p14:creationId xmlns:p14="http://schemas.microsoft.com/office/powerpoint/2010/main" val="2845328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55638" y="238125"/>
            <a:ext cx="8145462" cy="790575"/>
          </a:xfrm>
        </p:spPr>
        <p:txBody>
          <a:bodyPr lIns="82124" tIns="41061" rIns="82124" bIns="41061" anchor="b" anchorCtr="0"/>
          <a:lstStyle/>
          <a:p>
            <a:pPr eaLnBrk="1" hangingPunct="1">
              <a:defRPr/>
            </a:pPr>
            <a:r>
              <a:rPr lang="en-US" smtClean="0"/>
              <a:t>Електрика</a:t>
            </a:r>
            <a:endParaRPr lang="en-US" sz="4800" smtClean="0">
              <a:ea typeface="ＭＳ Ｐゴシック" charset="-128"/>
            </a:endParaRPr>
          </a:p>
        </p:txBody>
      </p:sp>
      <p:sp>
        <p:nvSpPr>
          <p:cNvPr id="20483" name="Rectangle 12"/>
          <p:cNvSpPr>
            <a:spLocks noGrp="1" noChangeArrowheads="1"/>
          </p:cNvSpPr>
          <p:nvPr>
            <p:ph type="body" idx="4294967295"/>
          </p:nvPr>
        </p:nvSpPr>
        <p:spPr>
          <a:xfrm>
            <a:off x="655638" y="1349375"/>
            <a:ext cx="7794625" cy="5102225"/>
          </a:xfrm>
        </p:spPr>
        <p:txBody>
          <a:bodyPr lIns="82124" tIns="41061" rIns="82124" bIns="41061"/>
          <a:lstStyle/>
          <a:p>
            <a:pPr eaLnBrk="1" hangingPunct="1">
              <a:defRPr/>
            </a:pPr>
            <a:r>
              <a:rPr lang="ru-RU" altLang="ja-JP" sz="2800" dirty="0" err="1" smtClean="0"/>
              <a:t>Напруга</a:t>
            </a:r>
            <a:r>
              <a:rPr lang="ru-RU" altLang="ja-JP" sz="2800" dirty="0" smtClean="0"/>
              <a:t> </a:t>
            </a:r>
            <a:r>
              <a:rPr lang="ru-RU" altLang="ja-JP" sz="2800" dirty="0" err="1" smtClean="0"/>
              <a:t>вимірюється</a:t>
            </a:r>
            <a:r>
              <a:rPr lang="ru-RU" altLang="ja-JP" sz="2800" dirty="0" smtClean="0"/>
              <a:t> у вольтах (В). Блок </a:t>
            </a:r>
            <a:r>
              <a:rPr lang="ru-RU" altLang="ja-JP" sz="2800" dirty="0" err="1" smtClean="0"/>
              <a:t>живлення</a:t>
            </a:r>
            <a:r>
              <a:rPr lang="ru-RU" altLang="ja-JP" sz="2800" dirty="0" smtClean="0"/>
              <a:t> </a:t>
            </a:r>
            <a:r>
              <a:rPr lang="ru-RU" altLang="ja-JP" sz="2800" dirty="0" err="1" smtClean="0"/>
              <a:t>комп'ютера</a:t>
            </a:r>
            <a:r>
              <a:rPr lang="ru-RU" altLang="ja-JP" sz="2800" dirty="0" smtClean="0"/>
              <a:t>, як правило, вида</a:t>
            </a:r>
            <a:r>
              <a:rPr lang="uk-UA" altLang="ja-JP" sz="2800" dirty="0" smtClean="0"/>
              <a:t>є</a:t>
            </a:r>
            <a:r>
              <a:rPr lang="ru-RU" altLang="ja-JP" sz="2800" dirty="0" smtClean="0"/>
              <a:t> </a:t>
            </a:r>
            <a:r>
              <a:rPr lang="ru-RU" altLang="ja-JP" sz="2800" dirty="0" err="1" smtClean="0"/>
              <a:t>декілька</a:t>
            </a:r>
            <a:r>
              <a:rPr lang="ru-RU" altLang="ja-JP" sz="2800" dirty="0" smtClean="0"/>
              <a:t> </a:t>
            </a:r>
            <a:r>
              <a:rPr lang="ru-RU" altLang="ja-JP" sz="2800" dirty="0" err="1" smtClean="0"/>
              <a:t>напруг</a:t>
            </a:r>
            <a:r>
              <a:rPr lang="en-US" altLang="ja-JP" sz="2800" dirty="0" smtClean="0">
                <a:ea typeface="ＭＳ Ｐゴシック" charset="-128"/>
              </a:rPr>
              <a:t>.</a:t>
            </a:r>
          </a:p>
          <a:p>
            <a:pPr eaLnBrk="1" hangingPunct="1">
              <a:defRPr/>
            </a:pPr>
            <a:r>
              <a:rPr lang="ru-RU" altLang="ja-JP" sz="2800" dirty="0" smtClean="0">
                <a:ea typeface="ＭＳ Ｐゴシック" charset="-128"/>
              </a:rPr>
              <a:t>Струм </a:t>
            </a:r>
            <a:r>
              <a:rPr lang="ru-RU" altLang="ja-JP" sz="2800" dirty="0" err="1" smtClean="0">
                <a:ea typeface="ＭＳ Ｐゴシック" charset="-128"/>
              </a:rPr>
              <a:t>вим</a:t>
            </a:r>
            <a:r>
              <a:rPr lang="ru-RU" altLang="ja-JP" sz="2800" dirty="0" err="1" smtClean="0"/>
              <a:t>і</a:t>
            </a:r>
            <a:r>
              <a:rPr lang="ru-RU" altLang="ja-JP" sz="2800" dirty="0" err="1" smtClean="0">
                <a:ea typeface="ＭＳ Ｐゴシック" charset="-128"/>
              </a:rPr>
              <a:t>рю</a:t>
            </a:r>
            <a:r>
              <a:rPr lang="ru-RU" altLang="ja-JP" sz="2800" dirty="0" err="1" smtClean="0"/>
              <a:t>є</a:t>
            </a:r>
            <a:r>
              <a:rPr lang="ru-RU" altLang="ja-JP" sz="2800" dirty="0" err="1" smtClean="0">
                <a:ea typeface="ＭＳ Ｐゴシック" charset="-128"/>
              </a:rPr>
              <a:t>ться</a:t>
            </a:r>
            <a:r>
              <a:rPr lang="ru-RU" altLang="ja-JP" sz="2800" dirty="0" smtClean="0">
                <a:ea typeface="ＭＳ Ｐゴシック" charset="-128"/>
              </a:rPr>
              <a:t> в амперах (А). У блоках </a:t>
            </a:r>
            <a:r>
              <a:rPr lang="ru-RU" altLang="ja-JP" sz="2800" dirty="0" err="1" smtClean="0">
                <a:ea typeface="ＭＳ Ｐゴシック" charset="-128"/>
              </a:rPr>
              <a:t>живлення</a:t>
            </a:r>
            <a:r>
              <a:rPr lang="ru-RU" altLang="ja-JP" sz="2800" dirty="0" smtClean="0">
                <a:ea typeface="ＭＳ Ｐゴシック" charset="-128"/>
              </a:rPr>
              <a:t> </a:t>
            </a:r>
            <a:r>
              <a:rPr lang="ru-RU" altLang="ja-JP" sz="2800" dirty="0" err="1" smtClean="0">
                <a:ea typeface="ＭＳ Ｐゴシック" charset="-128"/>
              </a:rPr>
              <a:t>комп'ютер</a:t>
            </a:r>
            <a:r>
              <a:rPr lang="ru-RU" altLang="ja-JP" sz="2800" dirty="0" err="1" smtClean="0"/>
              <a:t>і</a:t>
            </a:r>
            <a:r>
              <a:rPr lang="ru-RU" altLang="ja-JP" sz="2800" dirty="0" err="1" smtClean="0">
                <a:ea typeface="ＭＳ Ｐゴシック" charset="-128"/>
              </a:rPr>
              <a:t>в</a:t>
            </a:r>
            <a:r>
              <a:rPr lang="ru-RU" altLang="ja-JP" sz="2800" dirty="0" smtClean="0">
                <a:ea typeface="ＭＳ Ｐゴシック" charset="-128"/>
              </a:rPr>
              <a:t> для </a:t>
            </a:r>
            <a:r>
              <a:rPr lang="ru-RU" altLang="ja-JP" sz="2800" dirty="0" err="1" smtClean="0">
                <a:ea typeface="ＭＳ Ｐゴシック" charset="-128"/>
              </a:rPr>
              <a:t>кожно</a:t>
            </a:r>
            <a:r>
              <a:rPr lang="ru-RU" altLang="ja-JP" sz="2800" dirty="0" err="1" smtClean="0"/>
              <a:t>ї</a:t>
            </a:r>
            <a:r>
              <a:rPr lang="ru-RU" altLang="ja-JP" sz="2800" dirty="0" smtClean="0">
                <a:ea typeface="ＭＳ Ｐゴシック" charset="-128"/>
              </a:rPr>
              <a:t> </a:t>
            </a:r>
            <a:r>
              <a:rPr lang="ru-RU" altLang="ja-JP" sz="2800" dirty="0" err="1" smtClean="0">
                <a:ea typeface="ＭＳ Ｐゴシック" charset="-128"/>
              </a:rPr>
              <a:t>вих</a:t>
            </a:r>
            <a:r>
              <a:rPr lang="ru-RU" altLang="ja-JP" sz="2800" dirty="0" err="1" smtClean="0"/>
              <a:t>і</a:t>
            </a:r>
            <a:r>
              <a:rPr lang="ru-RU" altLang="ja-JP" sz="2800" dirty="0" err="1" smtClean="0">
                <a:ea typeface="ＭＳ Ｐゴシック" charset="-128"/>
              </a:rPr>
              <a:t>дно</a:t>
            </a:r>
            <a:r>
              <a:rPr lang="ru-RU" altLang="ja-JP" sz="2800" dirty="0" err="1" smtClean="0"/>
              <a:t>ї</a:t>
            </a:r>
            <a:r>
              <a:rPr lang="ru-RU" altLang="ja-JP" sz="2800" dirty="0" smtClean="0">
                <a:ea typeface="ＭＳ Ｐゴシック" charset="-128"/>
              </a:rPr>
              <a:t> </a:t>
            </a:r>
            <a:r>
              <a:rPr lang="ru-RU" altLang="ja-JP" sz="2800" dirty="0" err="1" smtClean="0">
                <a:ea typeface="ＭＳ Ｐゴシック" charset="-128"/>
              </a:rPr>
              <a:t>напруги</a:t>
            </a:r>
            <a:r>
              <a:rPr lang="ru-RU" altLang="ja-JP" sz="2800" dirty="0" smtClean="0">
                <a:ea typeface="ＭＳ Ｐゴシック" charset="-128"/>
              </a:rPr>
              <a:t> </a:t>
            </a:r>
            <a:r>
              <a:rPr lang="ru-RU" altLang="ja-JP" sz="2800" dirty="0" smtClean="0"/>
              <a:t>є</a:t>
            </a:r>
            <a:r>
              <a:rPr lang="ru-RU" altLang="ja-JP" sz="2800" dirty="0" smtClean="0">
                <a:ea typeface="ＭＳ Ｐゴシック" charset="-128"/>
              </a:rPr>
              <a:t> </a:t>
            </a:r>
            <a:r>
              <a:rPr lang="ru-RU" altLang="ja-JP" sz="2800" dirty="0" err="1" smtClean="0">
                <a:ea typeface="ＭＳ Ｐゴシック" charset="-128"/>
              </a:rPr>
              <a:t>р</a:t>
            </a:r>
            <a:r>
              <a:rPr lang="ru-RU" altLang="ja-JP" sz="2800" dirty="0" err="1" smtClean="0"/>
              <a:t>і</a:t>
            </a:r>
            <a:r>
              <a:rPr lang="ru-RU" altLang="ja-JP" sz="2800" dirty="0" err="1" smtClean="0">
                <a:ea typeface="ＭＳ Ｐゴシック" charset="-128"/>
              </a:rPr>
              <a:t>зн</a:t>
            </a:r>
            <a:r>
              <a:rPr lang="ru-RU" altLang="ja-JP" sz="2800" dirty="0" err="1" smtClean="0"/>
              <a:t>і</a:t>
            </a:r>
            <a:r>
              <a:rPr lang="ru-RU" altLang="ja-JP" sz="2800" dirty="0" smtClean="0">
                <a:ea typeface="ＭＳ Ｐゴシック" charset="-128"/>
              </a:rPr>
              <a:t> </a:t>
            </a:r>
            <a:r>
              <a:rPr lang="ru-RU" altLang="ja-JP" sz="2800" dirty="0" err="1" smtClean="0">
                <a:ea typeface="ＭＳ Ｐゴシック" charset="-128"/>
              </a:rPr>
              <a:t>сили</a:t>
            </a:r>
            <a:r>
              <a:rPr lang="ru-RU" altLang="ja-JP" sz="2800" dirty="0" smtClean="0">
                <a:ea typeface="ＭＳ Ｐゴシック" charset="-128"/>
              </a:rPr>
              <a:t> струму</a:t>
            </a:r>
            <a:r>
              <a:rPr lang="en-US" altLang="ja-JP" sz="2800" dirty="0" smtClean="0">
                <a:ea typeface="ＭＳ Ｐゴシック" charset="-128"/>
              </a:rPr>
              <a:t>.</a:t>
            </a:r>
          </a:p>
          <a:p>
            <a:pPr eaLnBrk="1" hangingPunct="1">
              <a:defRPr/>
            </a:pPr>
            <a:r>
              <a:rPr lang="ru-RU" altLang="ja-JP" sz="2800" dirty="0" err="1" smtClean="0"/>
              <a:t>Потужність</a:t>
            </a:r>
            <a:r>
              <a:rPr lang="ru-RU" altLang="ja-JP" sz="2800" dirty="0" smtClean="0"/>
              <a:t> </a:t>
            </a:r>
            <a:r>
              <a:rPr lang="ru-RU" altLang="ja-JP" sz="2800" dirty="0" err="1" smtClean="0"/>
              <a:t>вимірюється</a:t>
            </a:r>
            <a:r>
              <a:rPr lang="ru-RU" altLang="ja-JP" sz="2800" dirty="0" smtClean="0"/>
              <a:t> у ватах (Вт). </a:t>
            </a:r>
            <a:r>
              <a:rPr lang="ru-RU" altLang="ja-JP" sz="2800" dirty="0" err="1" smtClean="0"/>
              <a:t>Номінальна</a:t>
            </a:r>
            <a:r>
              <a:rPr lang="ru-RU" altLang="ja-JP" sz="2800" dirty="0" smtClean="0"/>
              <a:t> </a:t>
            </a:r>
            <a:r>
              <a:rPr lang="ru-RU" altLang="ja-JP" sz="2800" dirty="0" err="1" smtClean="0"/>
              <a:t>потужність</a:t>
            </a:r>
            <a:r>
              <a:rPr lang="ru-RU" altLang="ja-JP" sz="2800" dirty="0" smtClean="0"/>
              <a:t> </a:t>
            </a:r>
            <a:r>
              <a:rPr lang="ru-RU" altLang="ja-JP" sz="2800" dirty="0" err="1" smtClean="0"/>
              <a:t>блоків</a:t>
            </a:r>
            <a:r>
              <a:rPr lang="ru-RU" altLang="ja-JP" sz="2800" dirty="0" smtClean="0"/>
              <a:t> </a:t>
            </a:r>
            <a:r>
              <a:rPr lang="ru-RU" altLang="ja-JP" sz="2800" dirty="0" err="1" smtClean="0"/>
              <a:t>живлення</a:t>
            </a:r>
            <a:r>
              <a:rPr lang="ru-RU" altLang="ja-JP" sz="2800" dirty="0" smtClean="0"/>
              <a:t> </a:t>
            </a:r>
            <a:r>
              <a:rPr lang="ru-RU" altLang="ja-JP" sz="2800" dirty="0" err="1" smtClean="0"/>
              <a:t>вказується</a:t>
            </a:r>
            <a:r>
              <a:rPr lang="ru-RU" altLang="ja-JP" sz="2800" dirty="0" smtClean="0"/>
              <a:t> у ватах.</a:t>
            </a:r>
            <a:endParaRPr lang="en-US" altLang="ja-JP" sz="2800" dirty="0" smtClean="0">
              <a:ea typeface="ＭＳ Ｐゴシック" charset="-128"/>
            </a:endParaRPr>
          </a:p>
          <a:p>
            <a:pPr eaLnBrk="1" hangingPunct="1">
              <a:defRPr/>
            </a:pPr>
            <a:r>
              <a:rPr lang="en-US" sz="2800" dirty="0" err="1" smtClean="0"/>
              <a:t>Опір</a:t>
            </a:r>
            <a:r>
              <a:rPr lang="en-US" sz="2800" dirty="0" smtClean="0"/>
              <a:t> </a:t>
            </a:r>
            <a:r>
              <a:rPr lang="en-US" sz="2800" dirty="0" err="1" smtClean="0"/>
              <a:t>вимірюється</a:t>
            </a:r>
            <a:r>
              <a:rPr lang="en-US" sz="2800" dirty="0" smtClean="0"/>
              <a:t> в </a:t>
            </a:r>
            <a:r>
              <a:rPr lang="en-US" sz="2800" dirty="0" err="1" smtClean="0"/>
              <a:t>Ом</a:t>
            </a:r>
            <a:r>
              <a:rPr lang="uk-UA" sz="2800" dirty="0" smtClean="0"/>
              <a:t>ах</a:t>
            </a:r>
            <a:r>
              <a:rPr lang="en-US" sz="2800" dirty="0" smtClean="0"/>
              <a:t>.</a:t>
            </a:r>
            <a:r>
              <a:rPr lang="en-US" altLang="ja-JP" sz="2800" dirty="0" smtClean="0">
                <a:ea typeface="ＭＳ Ｐゴシック" charset="-128"/>
              </a:rPr>
              <a:t> </a:t>
            </a:r>
            <a:endParaRPr lang="en-US" sz="2800" dirty="0" smtClean="0">
              <a:ea typeface="ＭＳ Ｐゴシック" charset="-128"/>
            </a:endParaRPr>
          </a:p>
        </p:txBody>
      </p:sp>
    </p:spTree>
    <p:extLst>
      <p:ext uri="{BB962C8B-B14F-4D97-AF65-F5344CB8AC3E}">
        <p14:creationId xmlns:p14="http://schemas.microsoft.com/office/powerpoint/2010/main" val="2329082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309563"/>
            <a:ext cx="8912225" cy="730250"/>
          </a:xfrm>
        </p:spPr>
        <p:txBody>
          <a:bodyPr lIns="82124" tIns="41061" rIns="82124" bIns="41061" anchor="b" anchorCtr="0">
            <a:normAutofit fontScale="90000"/>
          </a:bodyPr>
          <a:lstStyle/>
          <a:p>
            <a:pPr eaLnBrk="1" hangingPunct="1">
              <a:defRPr/>
            </a:pPr>
            <a:r>
              <a:rPr lang="ru-RU" sz="3600" smtClean="0"/>
              <a:t>кольорами виділені дроти з різною напругою</a:t>
            </a:r>
            <a:endParaRPr lang="en-US" sz="3600" smtClean="0"/>
          </a:p>
        </p:txBody>
      </p:sp>
      <p:pic>
        <p:nvPicPr>
          <p:cNvPr id="35843"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13454" t="28343" r="47409" b="25490"/>
          <a:stretch>
            <a:fillRect/>
          </a:stretch>
        </p:blipFill>
        <p:spPr>
          <a:xfrm>
            <a:off x="561975" y="1068388"/>
            <a:ext cx="7969250" cy="5341937"/>
          </a:xfrm>
          <a:noFill/>
        </p:spPr>
      </p:pic>
    </p:spTree>
    <p:extLst>
      <p:ext uri="{BB962C8B-B14F-4D97-AF65-F5344CB8AC3E}">
        <p14:creationId xmlns:p14="http://schemas.microsoft.com/office/powerpoint/2010/main" val="1215369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52413" y="261938"/>
            <a:ext cx="7793037" cy="700087"/>
          </a:xfrm>
        </p:spPr>
        <p:txBody>
          <a:bodyPr lIns="82124" tIns="41061" rIns="82124" bIns="41061" anchor="b" anchorCtr="0"/>
          <a:lstStyle/>
          <a:p>
            <a:pPr eaLnBrk="1" hangingPunct="1">
              <a:defRPr/>
            </a:pPr>
            <a:r>
              <a:rPr lang="en-US" sz="4000" smtClean="0"/>
              <a:t>Опис блоків живлення</a:t>
            </a:r>
          </a:p>
        </p:txBody>
      </p:sp>
      <p:pic>
        <p:nvPicPr>
          <p:cNvPr id="36867" name="Picture 3"/>
          <p:cNvPicPr>
            <a:picLocks noGrp="1" noChangeAspect="1" noChangeArrowheads="1"/>
          </p:cNvPicPr>
          <p:nvPr>
            <p:ph type="chart" sz="half" idx="4294967295"/>
          </p:nvPr>
        </p:nvPicPr>
        <p:blipFill>
          <a:blip r:embed="rId2">
            <a:extLst>
              <a:ext uri="{28A0092B-C50C-407E-A947-70E740481C1C}">
                <a14:useLocalDpi xmlns:a14="http://schemas.microsoft.com/office/drawing/2010/main" val="0"/>
              </a:ext>
            </a:extLst>
          </a:blip>
          <a:srcRect l="12395" t="34903" r="44922" b="30927"/>
          <a:stretch>
            <a:fillRect/>
          </a:stretch>
        </p:blipFill>
        <p:spPr>
          <a:xfrm>
            <a:off x="500063" y="3500438"/>
            <a:ext cx="2767012" cy="2592387"/>
          </a:xfrm>
          <a:noFill/>
        </p:spPr>
      </p:pic>
      <p:sp>
        <p:nvSpPr>
          <p:cNvPr id="22532" name="Rectangle 4"/>
          <p:cNvSpPr>
            <a:spLocks noGrp="1" noChangeArrowheads="1"/>
          </p:cNvSpPr>
          <p:nvPr>
            <p:ph type="body" sz="half" idx="4294967295"/>
          </p:nvPr>
        </p:nvSpPr>
        <p:spPr>
          <a:xfrm>
            <a:off x="3576638" y="1317625"/>
            <a:ext cx="5378450" cy="5307013"/>
          </a:xfrm>
          <a:solidFill>
            <a:srgbClr val="0000CC"/>
          </a:solidFill>
        </p:spPr>
        <p:txBody>
          <a:bodyPr lIns="82124" tIns="41061" rIns="82124" bIns="41061"/>
          <a:lstStyle/>
          <a:p>
            <a:pPr eaLnBrk="1" hangingPunct="1">
              <a:lnSpc>
                <a:spcPct val="90000"/>
              </a:lnSpc>
              <a:spcBef>
                <a:spcPct val="100000"/>
              </a:spcBef>
              <a:defRPr/>
            </a:pPr>
            <a:r>
              <a:rPr lang="ru-RU" sz="2000" b="1" smtClean="0">
                <a:solidFill>
                  <a:srgbClr val="F7F7FF"/>
                </a:solidFill>
                <a:effectLst>
                  <a:outerShdw blurRad="38100" dist="38100" dir="2700000" algn="tl">
                    <a:srgbClr val="000000"/>
                  </a:outerShdw>
                </a:effectLst>
              </a:rPr>
              <a:t>Потужність у ватах, форм-фактор, тип CPU, розширюваність, енергія споживання</a:t>
            </a:r>
            <a:endParaRPr lang="en-US" sz="2000" b="1" smtClean="0">
              <a:solidFill>
                <a:srgbClr val="F7F7FF"/>
              </a:solidFill>
              <a:effectLst>
                <a:outerShdw blurRad="38100" dist="38100" dir="2700000" algn="tl">
                  <a:srgbClr val="000000"/>
                </a:outerShdw>
              </a:effectLst>
            </a:endParaRPr>
          </a:p>
          <a:p>
            <a:pPr eaLnBrk="1" hangingPunct="1">
              <a:lnSpc>
                <a:spcPct val="90000"/>
              </a:lnSpc>
              <a:defRPr/>
            </a:pPr>
            <a:r>
              <a:rPr lang="en-US" sz="2800" u="sng" smtClean="0">
                <a:solidFill>
                  <a:srgbClr val="F7F7FF"/>
                </a:solidFill>
                <a:effectLst>
                  <a:outerShdw blurRad="38100" dist="38100" dir="2700000" algn="tl">
                    <a:srgbClr val="000000"/>
                  </a:outerShdw>
                </a:effectLst>
              </a:rPr>
              <a:t>+12</a:t>
            </a:r>
            <a:r>
              <a:rPr lang="en-US" sz="2800" smtClean="0">
                <a:solidFill>
                  <a:srgbClr val="F7F7FF"/>
                </a:solidFill>
                <a:effectLst>
                  <a:outerShdw blurRad="38100" dist="38100" dir="2700000" algn="tl">
                    <a:srgbClr val="000000"/>
                  </a:outerShdw>
                </a:effectLst>
              </a:rPr>
              <a:t>, </a:t>
            </a:r>
            <a:r>
              <a:rPr lang="en-US" sz="2800" b="1" smtClean="0">
                <a:solidFill>
                  <a:schemeClr val="folHlink"/>
                </a:solidFill>
                <a:effectLst>
                  <a:outerShdw blurRad="38100" dist="38100" dir="2700000" algn="tl">
                    <a:srgbClr val="000000"/>
                  </a:outerShdw>
                </a:effectLst>
              </a:rPr>
              <a:t>Yellow</a:t>
            </a:r>
            <a:r>
              <a:rPr lang="en-US" sz="2800" smtClean="0">
                <a:solidFill>
                  <a:srgbClr val="F7F7FF"/>
                </a:solidFill>
                <a:effectLst>
                  <a:outerShdw blurRad="38100" dist="38100" dir="2700000" algn="tl">
                    <a:srgbClr val="000000"/>
                  </a:outerShdw>
                </a:effectLst>
              </a:rPr>
              <a:t>, </a:t>
            </a:r>
            <a:r>
              <a:rPr lang="ru-RU" sz="2000" b="1" smtClean="0">
                <a:solidFill>
                  <a:srgbClr val="F7F7FF"/>
                </a:solidFill>
                <a:effectLst>
                  <a:outerShdw blurRad="38100" dist="38100" dir="2700000" algn="tl">
                    <a:srgbClr val="000000"/>
                  </a:outerShdw>
                </a:effectLst>
              </a:rPr>
              <a:t>двигуни, вентилятори, шинні слоти</a:t>
            </a:r>
            <a:endParaRPr lang="en-US" sz="2000" b="1" smtClean="0">
              <a:solidFill>
                <a:srgbClr val="F7F7FF"/>
              </a:solidFill>
              <a:effectLst>
                <a:outerShdw blurRad="38100" dist="38100" dir="2700000" algn="tl">
                  <a:srgbClr val="000000"/>
                </a:outerShdw>
              </a:effectLst>
            </a:endParaRPr>
          </a:p>
          <a:p>
            <a:pPr eaLnBrk="1" hangingPunct="1">
              <a:lnSpc>
                <a:spcPct val="90000"/>
              </a:lnSpc>
              <a:defRPr/>
            </a:pPr>
            <a:r>
              <a:rPr lang="en-US" sz="2800" u="sng" smtClean="0">
                <a:solidFill>
                  <a:srgbClr val="F7F7FF"/>
                </a:solidFill>
                <a:effectLst>
                  <a:outerShdw blurRad="38100" dist="38100" dir="2700000" algn="tl">
                    <a:srgbClr val="000000"/>
                  </a:outerShdw>
                </a:effectLst>
              </a:rPr>
              <a:t>-12</a:t>
            </a:r>
            <a:r>
              <a:rPr lang="en-US" sz="2800" smtClean="0">
                <a:solidFill>
                  <a:srgbClr val="F7F7FF"/>
                </a:solidFill>
                <a:effectLst>
                  <a:outerShdw blurRad="38100" dist="38100" dir="2700000" algn="tl">
                    <a:srgbClr val="000000"/>
                  </a:outerShdw>
                </a:effectLst>
              </a:rPr>
              <a:t>, </a:t>
            </a:r>
            <a:r>
              <a:rPr lang="en-US" sz="2800" b="1" smtClean="0">
                <a:solidFill>
                  <a:srgbClr val="00FFFF"/>
                </a:solidFill>
                <a:effectLst>
                  <a:outerShdw blurRad="38100" dist="38100" dir="2700000" algn="tl">
                    <a:srgbClr val="000000"/>
                  </a:outerShdw>
                </a:effectLst>
              </a:rPr>
              <a:t>Blue</a:t>
            </a:r>
            <a:r>
              <a:rPr lang="en-US" sz="2800" smtClean="0">
                <a:solidFill>
                  <a:srgbClr val="F7F7FF"/>
                </a:solidFill>
                <a:effectLst>
                  <a:outerShdw blurRad="38100" dist="38100" dir="2700000" algn="tl">
                    <a:srgbClr val="000000"/>
                  </a:outerShdw>
                </a:effectLst>
              </a:rPr>
              <a:t>, </a:t>
            </a:r>
            <a:r>
              <a:rPr lang="uk-UA" sz="2000" b="1" smtClean="0">
                <a:solidFill>
                  <a:srgbClr val="F7F7FF"/>
                </a:solidFill>
                <a:effectLst>
                  <a:outerShdw blurRad="38100" dist="38100" dir="2700000" algn="tl">
                    <a:srgbClr val="000000"/>
                  </a:outerShdw>
                </a:effectLst>
              </a:rPr>
              <a:t>послідовні порти, накопичувачі </a:t>
            </a:r>
            <a:r>
              <a:rPr lang="en-US" sz="2000" b="1" smtClean="0">
                <a:solidFill>
                  <a:srgbClr val="F7F7FF"/>
                </a:solidFill>
                <a:effectLst>
                  <a:outerShdw blurRad="38100" dist="38100" dir="2700000" algn="tl">
                    <a:srgbClr val="000000"/>
                  </a:outerShdw>
                </a:effectLst>
              </a:rPr>
              <a:t>CD</a:t>
            </a:r>
          </a:p>
          <a:p>
            <a:pPr eaLnBrk="1" hangingPunct="1">
              <a:lnSpc>
                <a:spcPct val="90000"/>
              </a:lnSpc>
              <a:defRPr/>
            </a:pPr>
            <a:r>
              <a:rPr lang="en-US" sz="2800" u="sng" smtClean="0">
                <a:solidFill>
                  <a:srgbClr val="F7F7FF"/>
                </a:solidFill>
                <a:effectLst>
                  <a:outerShdw blurRad="38100" dist="38100" dir="2700000" algn="tl">
                    <a:srgbClr val="000000"/>
                  </a:outerShdw>
                </a:effectLst>
              </a:rPr>
              <a:t>+3.3</a:t>
            </a:r>
            <a:r>
              <a:rPr lang="en-US" sz="2800" smtClean="0">
                <a:solidFill>
                  <a:srgbClr val="F7F7FF"/>
                </a:solidFill>
                <a:effectLst>
                  <a:outerShdw blurRad="38100" dist="38100" dir="2700000" algn="tl">
                    <a:srgbClr val="000000"/>
                  </a:outerShdw>
                </a:effectLst>
              </a:rPr>
              <a:t>, </a:t>
            </a:r>
            <a:r>
              <a:rPr lang="en-US" sz="2800" b="1" smtClean="0">
                <a:solidFill>
                  <a:srgbClr val="FF6600"/>
                </a:solidFill>
                <a:effectLst>
                  <a:outerShdw blurRad="38100" dist="38100" dir="2700000" algn="tl">
                    <a:srgbClr val="000000"/>
                  </a:outerShdw>
                </a:effectLst>
              </a:rPr>
              <a:t>Orange</a:t>
            </a:r>
            <a:r>
              <a:rPr lang="en-US" sz="2800" smtClean="0">
                <a:solidFill>
                  <a:srgbClr val="F7F7FF"/>
                </a:solidFill>
                <a:effectLst>
                  <a:outerShdw blurRad="38100" dist="38100" dir="2700000" algn="tl">
                    <a:srgbClr val="000000"/>
                  </a:outerShdw>
                </a:effectLst>
              </a:rPr>
              <a:t>, </a:t>
            </a:r>
            <a:r>
              <a:rPr lang="uk-UA" sz="2000" b="1" smtClean="0">
                <a:solidFill>
                  <a:srgbClr val="F7F7FF"/>
                </a:solidFill>
                <a:effectLst>
                  <a:outerShdw blurRad="38100" dist="38100" dir="2700000" algn="tl">
                    <a:srgbClr val="000000"/>
                  </a:outerShdw>
                </a:effectLst>
              </a:rPr>
              <a:t>нові</a:t>
            </a:r>
            <a:r>
              <a:rPr lang="en-US" sz="2000" b="1" smtClean="0">
                <a:solidFill>
                  <a:srgbClr val="F7F7FF"/>
                </a:solidFill>
                <a:effectLst>
                  <a:outerShdw blurRad="38100" dist="38100" dir="2700000" algn="tl">
                    <a:srgbClr val="000000"/>
                  </a:outerShdw>
                </a:effectLst>
              </a:rPr>
              <a:t> CPU</a:t>
            </a:r>
            <a:r>
              <a:rPr lang="uk-UA" sz="2000" b="1" smtClean="0">
                <a:solidFill>
                  <a:srgbClr val="F7F7FF"/>
                </a:solidFill>
                <a:effectLst>
                  <a:outerShdw blurRad="38100" dist="38100" dir="2700000" algn="tl">
                    <a:srgbClr val="000000"/>
                  </a:outerShdw>
                </a:effectLst>
              </a:rPr>
              <a:t> </a:t>
            </a:r>
            <a:r>
              <a:rPr lang="en-US" sz="2000" b="1" smtClean="0">
                <a:solidFill>
                  <a:srgbClr val="F7F7FF"/>
                </a:solidFill>
                <a:effectLst>
                  <a:outerShdw blurRad="38100" dist="38100" dir="2700000" algn="tl">
                    <a:srgbClr val="000000"/>
                  </a:outerShdw>
                </a:effectLst>
              </a:rPr>
              <a:t> </a:t>
            </a:r>
            <a:r>
              <a:rPr lang="uk-UA" sz="2000" b="1" smtClean="0">
                <a:solidFill>
                  <a:srgbClr val="F7F7FF"/>
                </a:solidFill>
                <a:effectLst>
                  <a:outerShdw blurRad="38100" dist="38100" dir="2700000" algn="tl">
                    <a:srgbClr val="000000"/>
                  </a:outerShdw>
                </a:effectLst>
              </a:rPr>
              <a:t>та</a:t>
            </a:r>
            <a:r>
              <a:rPr lang="en-US" sz="2000" b="1" smtClean="0">
                <a:solidFill>
                  <a:srgbClr val="F7F7FF"/>
                </a:solidFill>
                <a:effectLst>
                  <a:outerShdw blurRad="38100" dist="38100" dir="2700000" algn="tl">
                    <a:srgbClr val="000000"/>
                  </a:outerShdw>
                </a:effectLst>
              </a:rPr>
              <a:t> AGP </a:t>
            </a:r>
            <a:r>
              <a:rPr lang="uk-UA" sz="2000" b="1" smtClean="0">
                <a:solidFill>
                  <a:srgbClr val="F7F7FF"/>
                </a:solidFill>
                <a:effectLst>
                  <a:outerShdw blurRad="38100" dist="38100" dir="2700000" algn="tl">
                    <a:srgbClr val="000000"/>
                  </a:outerShdw>
                </a:effectLst>
              </a:rPr>
              <a:t>відеокарти</a:t>
            </a:r>
            <a:endParaRPr lang="en-US" sz="2000" b="1" smtClean="0">
              <a:solidFill>
                <a:srgbClr val="F7F7FF"/>
              </a:solidFill>
              <a:effectLst>
                <a:outerShdw blurRad="38100" dist="38100" dir="2700000" algn="tl">
                  <a:srgbClr val="000000"/>
                </a:outerShdw>
              </a:effectLst>
            </a:endParaRPr>
          </a:p>
          <a:p>
            <a:pPr eaLnBrk="1" hangingPunct="1">
              <a:lnSpc>
                <a:spcPct val="90000"/>
              </a:lnSpc>
              <a:defRPr/>
            </a:pPr>
            <a:r>
              <a:rPr lang="en-US" sz="2800" u="sng" smtClean="0">
                <a:solidFill>
                  <a:srgbClr val="F7F7FF"/>
                </a:solidFill>
                <a:effectLst>
                  <a:outerShdw blurRad="38100" dist="38100" dir="2700000" algn="tl">
                    <a:srgbClr val="000000"/>
                  </a:outerShdw>
                </a:effectLst>
              </a:rPr>
              <a:t>+5</a:t>
            </a:r>
            <a:r>
              <a:rPr lang="en-US" sz="2800" smtClean="0">
                <a:solidFill>
                  <a:srgbClr val="F7F7FF"/>
                </a:solidFill>
                <a:effectLst>
                  <a:outerShdw blurRad="38100" dist="38100" dir="2700000" algn="tl">
                    <a:srgbClr val="000000"/>
                  </a:outerShdw>
                </a:effectLst>
              </a:rPr>
              <a:t>, </a:t>
            </a:r>
            <a:r>
              <a:rPr lang="en-US" sz="2800" b="1" smtClean="0">
                <a:solidFill>
                  <a:srgbClr val="CC0000"/>
                </a:solidFill>
                <a:effectLst>
                  <a:outerShdw blurRad="38100" dist="38100" dir="2700000" algn="tl">
                    <a:srgbClr val="000000"/>
                  </a:outerShdw>
                </a:effectLst>
              </a:rPr>
              <a:t>Red</a:t>
            </a:r>
            <a:r>
              <a:rPr lang="en-US" sz="2800" smtClean="0">
                <a:solidFill>
                  <a:srgbClr val="F7F7FF"/>
                </a:solidFill>
                <a:effectLst>
                  <a:outerShdw blurRad="38100" dist="38100" dir="2700000" algn="tl">
                    <a:srgbClr val="000000"/>
                  </a:outerShdw>
                </a:effectLst>
              </a:rPr>
              <a:t>, </a:t>
            </a:r>
            <a:r>
              <a:rPr lang="uk-UA" sz="2000" b="1" smtClean="0">
                <a:solidFill>
                  <a:srgbClr val="F7F7FF"/>
                </a:solidFill>
                <a:effectLst>
                  <a:outerShdw blurRad="38100" dist="38100" dir="2700000" algn="tl">
                    <a:srgbClr val="000000"/>
                  </a:outerShdw>
                </a:effectLst>
              </a:rPr>
              <a:t>материнська плата</a:t>
            </a:r>
            <a:r>
              <a:rPr lang="en-US" sz="2000" b="1" smtClean="0">
                <a:solidFill>
                  <a:srgbClr val="F7F7FF"/>
                </a:solidFill>
                <a:effectLst>
                  <a:outerShdw blurRad="38100" dist="38100" dir="2700000" algn="tl">
                    <a:srgbClr val="000000"/>
                  </a:outerShdw>
                </a:effectLst>
              </a:rPr>
              <a:t>, Baby AT </a:t>
            </a:r>
            <a:r>
              <a:rPr lang="uk-UA" sz="2000" b="1" smtClean="0">
                <a:solidFill>
                  <a:srgbClr val="F7F7FF"/>
                </a:solidFill>
                <a:effectLst>
                  <a:outerShdw blurRad="38100" dist="38100" dir="2700000" algn="tl">
                    <a:srgbClr val="000000"/>
                  </a:outerShdw>
                </a:effectLst>
              </a:rPr>
              <a:t>і старі</a:t>
            </a:r>
            <a:r>
              <a:rPr lang="en-US" sz="2000" b="1" smtClean="0">
                <a:solidFill>
                  <a:srgbClr val="F7F7FF"/>
                </a:solidFill>
                <a:effectLst>
                  <a:outerShdw blurRad="38100" dist="38100" dir="2700000" algn="tl">
                    <a:srgbClr val="000000"/>
                  </a:outerShdw>
                </a:effectLst>
              </a:rPr>
              <a:t> CPU</a:t>
            </a:r>
          </a:p>
          <a:p>
            <a:pPr eaLnBrk="1" hangingPunct="1">
              <a:lnSpc>
                <a:spcPct val="90000"/>
              </a:lnSpc>
              <a:defRPr/>
            </a:pPr>
            <a:r>
              <a:rPr lang="en-US" sz="2800" u="sng" smtClean="0">
                <a:solidFill>
                  <a:srgbClr val="F7F7FF"/>
                </a:solidFill>
                <a:effectLst>
                  <a:outerShdw blurRad="38100" dist="38100" dir="2700000" algn="tl">
                    <a:srgbClr val="000000"/>
                  </a:outerShdw>
                </a:effectLst>
              </a:rPr>
              <a:t>-5</a:t>
            </a:r>
            <a:r>
              <a:rPr lang="en-US" sz="2800" smtClean="0">
                <a:solidFill>
                  <a:srgbClr val="F7F7FF"/>
                </a:solidFill>
                <a:effectLst>
                  <a:outerShdw blurRad="38100" dist="38100" dir="2700000" algn="tl">
                    <a:srgbClr val="000000"/>
                  </a:outerShdw>
                </a:effectLst>
              </a:rPr>
              <a:t>, </a:t>
            </a:r>
            <a:r>
              <a:rPr lang="en-US" sz="2000" b="1" smtClean="0">
                <a:solidFill>
                  <a:srgbClr val="F7F7FF"/>
                </a:solidFill>
                <a:effectLst>
                  <a:outerShdw blurRad="38100" dist="38100" dir="2700000" algn="tl">
                    <a:srgbClr val="000000"/>
                  </a:outerShdw>
                </a:effectLst>
              </a:rPr>
              <a:t>White, ISA </a:t>
            </a:r>
            <a:r>
              <a:rPr lang="uk-UA" sz="2000" b="1" smtClean="0">
                <a:solidFill>
                  <a:srgbClr val="F7F7FF"/>
                </a:solidFill>
                <a:effectLst>
                  <a:outerShdw blurRad="38100" dist="38100" dir="2700000" algn="tl">
                    <a:srgbClr val="000000"/>
                  </a:outerShdw>
                </a:effectLst>
              </a:rPr>
              <a:t>карти і старі накопичувачі </a:t>
            </a:r>
            <a:r>
              <a:rPr lang="en-US" sz="2000" b="1" smtClean="0">
                <a:solidFill>
                  <a:srgbClr val="F7F7FF"/>
                </a:solidFill>
                <a:effectLst>
                  <a:outerShdw blurRad="38100" dist="38100" dir="2700000" algn="tl">
                    <a:srgbClr val="000000"/>
                  </a:outerShdw>
                </a:effectLst>
              </a:rPr>
              <a:t>CD</a:t>
            </a:r>
          </a:p>
          <a:p>
            <a:pPr eaLnBrk="1" hangingPunct="1">
              <a:lnSpc>
                <a:spcPct val="90000"/>
              </a:lnSpc>
              <a:defRPr/>
            </a:pPr>
            <a:r>
              <a:rPr lang="en-US" sz="2800" u="sng" smtClean="0">
                <a:solidFill>
                  <a:srgbClr val="F7F7FF"/>
                </a:solidFill>
                <a:effectLst>
                  <a:outerShdw blurRad="38100" dist="38100" dir="2700000" algn="tl">
                    <a:srgbClr val="000000"/>
                  </a:outerShdw>
                </a:effectLst>
              </a:rPr>
              <a:t>0</a:t>
            </a:r>
            <a:r>
              <a:rPr lang="en-US" sz="2800" smtClean="0">
                <a:solidFill>
                  <a:srgbClr val="F7F7FF"/>
                </a:solidFill>
                <a:effectLst>
                  <a:outerShdw blurRad="38100" dist="38100" dir="2700000" algn="tl">
                    <a:srgbClr val="000000"/>
                  </a:outerShdw>
                </a:effectLst>
              </a:rPr>
              <a:t>, </a:t>
            </a:r>
            <a:r>
              <a:rPr lang="en-US" sz="2800" b="1" smtClean="0">
                <a:effectLst>
                  <a:outerShdw blurRad="38100" dist="38100" dir="2700000" algn="tl">
                    <a:srgbClr val="000000"/>
                  </a:outerShdw>
                </a:effectLst>
              </a:rPr>
              <a:t>Black</a:t>
            </a:r>
            <a:r>
              <a:rPr lang="en-US" sz="2800" smtClean="0">
                <a:solidFill>
                  <a:srgbClr val="F7F7FF"/>
                </a:solidFill>
                <a:effectLst>
                  <a:outerShdw blurRad="38100" dist="38100" dir="2700000" algn="tl">
                    <a:srgbClr val="000000"/>
                  </a:outerShdw>
                </a:effectLst>
              </a:rPr>
              <a:t>, </a:t>
            </a:r>
            <a:r>
              <a:rPr lang="uk-UA" sz="2000" b="1" smtClean="0">
                <a:solidFill>
                  <a:srgbClr val="F7F7FF"/>
                </a:solidFill>
                <a:effectLst>
                  <a:outerShdw blurRad="38100" dist="38100" dir="2700000" algn="tl">
                    <a:srgbClr val="000000"/>
                  </a:outerShdw>
                </a:effectLst>
              </a:rPr>
              <a:t>земля</a:t>
            </a:r>
            <a:endParaRPr lang="en-US" sz="2000" b="1" smtClean="0">
              <a:solidFill>
                <a:srgbClr val="F7F7FF"/>
              </a:solidFill>
              <a:effectLst>
                <a:outerShdw blurRad="38100" dist="38100" dir="2700000" algn="tl">
                  <a:srgbClr val="000000"/>
                </a:outerShdw>
              </a:effectLst>
            </a:endParaRPr>
          </a:p>
        </p:txBody>
      </p:sp>
      <p:sp>
        <p:nvSpPr>
          <p:cNvPr id="36869" name="Rectangle 5"/>
          <p:cNvSpPr>
            <a:spLocks noChangeArrowheads="1"/>
          </p:cNvSpPr>
          <p:nvPr/>
        </p:nvSpPr>
        <p:spPr bwMode="auto">
          <a:xfrm>
            <a:off x="274638" y="1336675"/>
            <a:ext cx="3024187" cy="1874838"/>
          </a:xfrm>
          <a:prstGeom prst="rect">
            <a:avLst/>
          </a:prstGeom>
          <a:solidFill>
            <a:schemeClr val="folHlink"/>
          </a:solidFill>
          <a:ln w="9525">
            <a:solidFill>
              <a:schemeClr val="folHlink"/>
            </a:solidFill>
            <a:miter lim="800000"/>
            <a:headEnd/>
            <a:tailEnd/>
          </a:ln>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eaLnBrk="1" hangingPunct="1">
              <a:lnSpc>
                <a:spcPct val="100000"/>
              </a:lnSpc>
            </a:pPr>
            <a:r>
              <a:rPr lang="en-US" altLang="ru-RU" sz="2000" b="0">
                <a:solidFill>
                  <a:schemeClr val="bg1"/>
                </a:solidFill>
              </a:rPr>
              <a:t>AT – P8/P9 connectors,</a:t>
            </a:r>
            <a:br>
              <a:rPr lang="en-US" altLang="ru-RU" sz="2000" b="0">
                <a:solidFill>
                  <a:schemeClr val="bg1"/>
                </a:solidFill>
              </a:rPr>
            </a:br>
            <a:r>
              <a:rPr lang="en-US" altLang="ru-RU" sz="2000" b="0">
                <a:solidFill>
                  <a:schemeClr val="bg1"/>
                </a:solidFill>
              </a:rPr>
              <a:t> 12 pins</a:t>
            </a:r>
          </a:p>
          <a:p>
            <a:pPr eaLnBrk="1" hangingPunct="1">
              <a:lnSpc>
                <a:spcPct val="100000"/>
              </a:lnSpc>
            </a:pPr>
            <a:r>
              <a:rPr lang="en-US" altLang="ru-RU" sz="2000" b="0">
                <a:solidFill>
                  <a:schemeClr val="bg1"/>
                </a:solidFill>
              </a:rPr>
              <a:t>ATX – P1 connector, </a:t>
            </a:r>
            <a:br>
              <a:rPr lang="en-US" altLang="ru-RU" sz="2000" b="0">
                <a:solidFill>
                  <a:schemeClr val="bg1"/>
                </a:solidFill>
              </a:rPr>
            </a:br>
            <a:r>
              <a:rPr lang="en-US" altLang="ru-RU" sz="2000" b="0">
                <a:solidFill>
                  <a:schemeClr val="bg1"/>
                </a:solidFill>
              </a:rPr>
              <a:t>20 pins</a:t>
            </a:r>
          </a:p>
        </p:txBody>
      </p:sp>
    </p:spTree>
    <p:extLst>
      <p:ext uri="{BB962C8B-B14F-4D97-AF65-F5344CB8AC3E}">
        <p14:creationId xmlns:p14="http://schemas.microsoft.com/office/powerpoint/2010/main" val="3222262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36538" y="304800"/>
            <a:ext cx="8145462" cy="838200"/>
          </a:xfrm>
        </p:spPr>
        <p:txBody>
          <a:bodyPr lIns="82124" tIns="41061" rIns="82124" bIns="41061" anchor="b" anchorCtr="0"/>
          <a:lstStyle/>
          <a:p>
            <a:pPr eaLnBrk="1" hangingPunct="1">
              <a:defRPr/>
            </a:pPr>
            <a:r>
              <a:rPr lang="en-US" smtClean="0"/>
              <a:t>Опис блоків живлення</a:t>
            </a:r>
          </a:p>
        </p:txBody>
      </p:sp>
      <p:sp>
        <p:nvSpPr>
          <p:cNvPr id="23555" name="Rectangle 3"/>
          <p:cNvSpPr>
            <a:spLocks noGrp="1" noChangeArrowheads="1"/>
          </p:cNvSpPr>
          <p:nvPr>
            <p:ph type="body" idx="4294967295"/>
          </p:nvPr>
        </p:nvSpPr>
        <p:spPr>
          <a:xfrm>
            <a:off x="4732338" y="1422400"/>
            <a:ext cx="4411662" cy="4846638"/>
          </a:xfrm>
        </p:spPr>
        <p:txBody>
          <a:bodyPr lIns="82124" tIns="41061" rIns="82124" bIns="41061"/>
          <a:lstStyle/>
          <a:p>
            <a:pPr marL="233363" indent="-233363" eaLnBrk="1" hangingPunct="1">
              <a:spcBef>
                <a:spcPct val="0"/>
              </a:spcBef>
              <a:buFont typeface="Wingdings" pitchFamily="2" charset="2"/>
              <a:buNone/>
              <a:defRPr/>
            </a:pPr>
            <a:r>
              <a:rPr lang="ru-RU" sz="2000" b="1" smtClean="0">
                <a:solidFill>
                  <a:srgbClr val="FF0000"/>
                </a:solidFill>
                <a:effectLst>
                  <a:outerShdw blurRad="38100" dist="38100" dir="2700000" algn="tl">
                    <a:srgbClr val="FFFFFF"/>
                  </a:outerShdw>
                </a:effectLst>
              </a:rPr>
              <a:t>УВАГА</a:t>
            </a:r>
            <a:r>
              <a:rPr lang="ru-RU" sz="2000" b="1" smtClean="0"/>
              <a:t>. Не відкривайте блок живлення.</a:t>
            </a:r>
            <a:r>
              <a:rPr lang="en-US" smtClean="0"/>
              <a:t> </a:t>
            </a:r>
          </a:p>
          <a:p>
            <a:pPr marL="233363" indent="-233363" eaLnBrk="1" hangingPunct="1">
              <a:defRPr/>
            </a:pPr>
            <a:r>
              <a:rPr lang="ru-RU" sz="2400" b="1" smtClean="0"/>
              <a:t>Електронні конденсатори, розташовані усередині блоку живлення, можуть утримувати електричний заряд тривалий час.</a:t>
            </a:r>
          </a:p>
          <a:p>
            <a:pPr marL="233363" indent="-233363" eaLnBrk="1" hangingPunct="1">
              <a:buFont typeface="Wingdings" pitchFamily="2" charset="2"/>
              <a:buNone/>
              <a:defRPr/>
            </a:pPr>
            <a:endParaRPr lang="en-US" sz="2400" b="1" smtClean="0"/>
          </a:p>
          <a:p>
            <a:pPr marL="233363" indent="-233363" eaLnBrk="1" hangingPunct="1">
              <a:defRPr/>
            </a:pPr>
            <a:endParaRPr lang="en-US" smtClean="0"/>
          </a:p>
        </p:txBody>
      </p:sp>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524000"/>
            <a:ext cx="42291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43389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idx="4294967295"/>
          </p:nvPr>
        </p:nvSpPr>
        <p:spPr>
          <a:xfrm>
            <a:off x="457200" y="0"/>
            <a:ext cx="8229600" cy="688975"/>
          </a:xfrm>
        </p:spPr>
        <p:txBody>
          <a:bodyPr lIns="82124" tIns="41061" rIns="82124" bIns="41061" anchor="b" anchorCtr="0">
            <a:normAutofit fontScale="90000"/>
          </a:bodyPr>
          <a:lstStyle/>
          <a:p>
            <a:pPr eaLnBrk="1" hangingPunct="1">
              <a:defRPr/>
            </a:pPr>
            <a:r>
              <a:rPr lang="en-US" sz="4000" smtClean="0"/>
              <a:t>IT </a:t>
            </a:r>
            <a:r>
              <a:rPr lang="uk-UA" sz="4000" smtClean="0"/>
              <a:t>техніки</a:t>
            </a:r>
            <a:endParaRPr lang="en-US" sz="4000" smtClean="0"/>
          </a:p>
        </p:txBody>
      </p:sp>
      <p:sp>
        <p:nvSpPr>
          <p:cNvPr id="7171" name="Rectangle 4"/>
          <p:cNvSpPr>
            <a:spLocks noGrp="1" noChangeArrowheads="1"/>
          </p:cNvSpPr>
          <p:nvPr>
            <p:ph type="body" idx="4294967295"/>
          </p:nvPr>
        </p:nvSpPr>
        <p:spPr>
          <a:xfrm>
            <a:off x="0" y="696913"/>
            <a:ext cx="8054975" cy="5353050"/>
          </a:xfrm>
        </p:spPr>
        <p:txBody>
          <a:bodyPr lIns="82124" tIns="41061" rIns="82124" bIns="41061"/>
          <a:lstStyle/>
          <a:p>
            <a:pPr defTabSz="207963" eaLnBrk="1" hangingPunct="1">
              <a:tabLst>
                <a:tab pos="5646738" algn="l"/>
              </a:tabLst>
              <a:defRPr/>
            </a:pPr>
            <a:r>
              <a:rPr lang="en-US" sz="2400" b="1" dirty="0" err="1" smtClean="0"/>
              <a:t>Інформаційні</a:t>
            </a:r>
            <a:r>
              <a:rPr lang="en-US" sz="2400" b="1" dirty="0" smtClean="0"/>
              <a:t> </a:t>
            </a:r>
            <a:r>
              <a:rPr lang="en-US" sz="2400" b="1" dirty="0" err="1" smtClean="0"/>
              <a:t>технології</a:t>
            </a:r>
            <a:r>
              <a:rPr lang="en-US" sz="2400" b="1" dirty="0" smtClean="0"/>
              <a:t> (IT) — </a:t>
            </a:r>
            <a:r>
              <a:rPr lang="en-US" sz="2400" b="1" dirty="0" err="1" smtClean="0"/>
              <a:t>це</a:t>
            </a:r>
            <a:r>
              <a:rPr lang="en-US" sz="2400" b="1" dirty="0" smtClean="0"/>
              <a:t> </a:t>
            </a:r>
            <a:r>
              <a:rPr lang="en-US" sz="2400" b="1" dirty="0" err="1" smtClean="0"/>
              <a:t>термін</a:t>
            </a:r>
            <a:r>
              <a:rPr lang="en-US" sz="2400" b="1" dirty="0" smtClean="0"/>
              <a:t>, </a:t>
            </a:r>
            <a:r>
              <a:rPr lang="en-US" sz="2400" b="1" dirty="0" err="1" smtClean="0"/>
              <a:t>що</a:t>
            </a:r>
            <a:r>
              <a:rPr lang="en-US" sz="2400" b="1" dirty="0" smtClean="0"/>
              <a:t> </a:t>
            </a:r>
            <a:r>
              <a:rPr lang="en-US" sz="2400" b="1" dirty="0" err="1" smtClean="0"/>
              <a:t>охоплює</a:t>
            </a:r>
            <a:r>
              <a:rPr lang="en-US" sz="2400" b="1" dirty="0" smtClean="0"/>
              <a:t> </a:t>
            </a:r>
            <a:r>
              <a:rPr lang="en-US" sz="2400" b="1" dirty="0" err="1" smtClean="0"/>
              <a:t>взаємозв'язки</a:t>
            </a:r>
            <a:r>
              <a:rPr lang="en-US" sz="2400" b="1" dirty="0" smtClean="0"/>
              <a:t> </a:t>
            </a:r>
            <a:r>
              <a:rPr lang="en-US" sz="2400" b="1" dirty="0" err="1" smtClean="0"/>
              <a:t>між</a:t>
            </a:r>
            <a:r>
              <a:rPr lang="en-US" sz="2400" b="1" dirty="0" smtClean="0"/>
              <a:t> </a:t>
            </a:r>
            <a:r>
              <a:rPr lang="en-US" sz="2400" b="1" dirty="0" err="1" smtClean="0"/>
              <a:t>апаратним</a:t>
            </a:r>
            <a:r>
              <a:rPr lang="en-US" sz="2400" b="1" dirty="0" smtClean="0"/>
              <a:t> </a:t>
            </a:r>
            <a:r>
              <a:rPr lang="en-US" sz="2400" b="1" dirty="0" err="1" smtClean="0"/>
              <a:t>забезпеченням</a:t>
            </a:r>
            <a:r>
              <a:rPr lang="en-US" sz="2400" b="1" dirty="0" smtClean="0"/>
              <a:t>, </a:t>
            </a:r>
            <a:r>
              <a:rPr lang="en-US" sz="2400" b="1" dirty="0" err="1" smtClean="0"/>
              <a:t>програмним</a:t>
            </a:r>
            <a:r>
              <a:rPr lang="en-US" sz="2400" b="1" dirty="0" smtClean="0"/>
              <a:t> </a:t>
            </a:r>
            <a:r>
              <a:rPr lang="en-US" sz="2400" b="1" dirty="0" err="1" smtClean="0"/>
              <a:t>забезпеченням</a:t>
            </a:r>
            <a:r>
              <a:rPr lang="en-US" sz="2400" b="1" dirty="0" smtClean="0"/>
              <a:t>, </a:t>
            </a:r>
            <a:r>
              <a:rPr lang="en-US" sz="2400" b="1" dirty="0" err="1" smtClean="0"/>
              <a:t>мережами</a:t>
            </a:r>
            <a:r>
              <a:rPr lang="en-US" sz="2400" b="1" dirty="0" smtClean="0"/>
              <a:t> і </a:t>
            </a:r>
            <a:r>
              <a:rPr lang="en-US" sz="2400" b="1" dirty="0" err="1" smtClean="0"/>
              <a:t>технічною</a:t>
            </a:r>
            <a:r>
              <a:rPr lang="en-US" sz="2400" b="1" dirty="0" smtClean="0"/>
              <a:t> </a:t>
            </a:r>
            <a:r>
              <a:rPr lang="en-US" sz="2400" b="1" dirty="0" err="1" smtClean="0"/>
              <a:t>підтримкою</a:t>
            </a:r>
            <a:r>
              <a:rPr lang="en-US" sz="2400" b="1" dirty="0" smtClean="0"/>
              <a:t>, </a:t>
            </a:r>
            <a:r>
              <a:rPr lang="en-US" sz="2400" b="1" dirty="0" err="1" smtClean="0"/>
              <a:t>що</a:t>
            </a:r>
            <a:r>
              <a:rPr lang="en-US" sz="2400" b="1" dirty="0" smtClean="0"/>
              <a:t> </a:t>
            </a:r>
            <a:r>
              <a:rPr lang="en-US" sz="2400" b="1" dirty="0" err="1" smtClean="0"/>
              <a:t>надається</a:t>
            </a:r>
            <a:r>
              <a:rPr lang="en-US" sz="2400" b="1" dirty="0" smtClean="0"/>
              <a:t> </a:t>
            </a:r>
            <a:r>
              <a:rPr lang="en-US" sz="2400" b="1" dirty="0" err="1" smtClean="0"/>
              <a:t>користувачам</a:t>
            </a:r>
            <a:r>
              <a:rPr lang="en-US" sz="2400" b="1" dirty="0" smtClean="0"/>
              <a:t>.</a:t>
            </a:r>
          </a:p>
          <a:p>
            <a:pPr defTabSz="207963" eaLnBrk="1" hangingPunct="1">
              <a:tabLst>
                <a:tab pos="5646738" algn="l"/>
              </a:tabLst>
              <a:defRPr/>
            </a:pPr>
            <a:r>
              <a:rPr lang="en-US" sz="2400" b="1" dirty="0" smtClean="0"/>
              <a:t>IT-</a:t>
            </a:r>
            <a:r>
              <a:rPr lang="uk-UA" sz="2400" b="1" dirty="0" smtClean="0"/>
              <a:t>те</a:t>
            </a:r>
            <a:r>
              <a:rPr lang="ru-RU" sz="2400" b="1" dirty="0" err="1" smtClean="0"/>
              <a:t>хнік</a:t>
            </a:r>
            <a:r>
              <a:rPr lang="ru-RU" sz="2400" b="1" dirty="0" smtClean="0"/>
              <a:t> </a:t>
            </a:r>
            <a:r>
              <a:rPr lang="ru-RU" sz="2400" b="1" dirty="0" err="1" smtClean="0"/>
              <a:t>має</a:t>
            </a:r>
            <a:r>
              <a:rPr lang="ru-RU" sz="2400" b="1" dirty="0" smtClean="0"/>
              <a:t> </a:t>
            </a:r>
            <a:r>
              <a:rPr lang="ru-RU" sz="2400" b="1" dirty="0" err="1" smtClean="0"/>
              <a:t>спецільні</a:t>
            </a:r>
            <a:r>
              <a:rPr lang="ru-RU" sz="2400" b="1" dirty="0" smtClean="0"/>
              <a:t> </a:t>
            </a:r>
            <a:r>
              <a:rPr lang="en-US" sz="2400" b="1" dirty="0" smtClean="0"/>
              <a:t/>
            </a:r>
            <a:br>
              <a:rPr lang="en-US" sz="2400" b="1" dirty="0" smtClean="0"/>
            </a:br>
            <a:r>
              <a:rPr lang="ru-RU" sz="2400" b="1" dirty="0" err="1" smtClean="0"/>
              <a:t>навики</a:t>
            </a:r>
            <a:r>
              <a:rPr lang="ru-RU" sz="2400" b="1" dirty="0" smtClean="0"/>
              <a:t> для </a:t>
            </a:r>
            <a:r>
              <a:rPr lang="ru-RU" sz="2400" b="1" dirty="0" err="1" smtClean="0"/>
              <a:t>встановки</a:t>
            </a:r>
            <a:r>
              <a:rPr lang="ru-RU" sz="2400" b="1" dirty="0" smtClean="0"/>
              <a:t>, </a:t>
            </a:r>
            <a:r>
              <a:rPr lang="en-US" sz="2400" b="1" dirty="0" smtClean="0"/>
              <a:t/>
            </a:r>
            <a:br>
              <a:rPr lang="en-US" sz="2400" b="1" dirty="0" smtClean="0"/>
            </a:br>
            <a:r>
              <a:rPr lang="ru-RU" sz="2400" b="1" dirty="0" err="1" smtClean="0"/>
              <a:t>підтримки</a:t>
            </a:r>
            <a:r>
              <a:rPr lang="ru-RU" sz="2400" b="1" dirty="0" smtClean="0"/>
              <a:t> </a:t>
            </a:r>
            <a:r>
              <a:rPr lang="ru-RU" sz="2400" b="1" dirty="0" err="1" smtClean="0"/>
              <a:t>роботи</a:t>
            </a:r>
            <a:r>
              <a:rPr lang="ru-RU" sz="2400" b="1" dirty="0" smtClean="0"/>
              <a:t> і </a:t>
            </a:r>
            <a:r>
              <a:rPr lang="en-US" sz="2400" b="1" dirty="0" smtClean="0"/>
              <a:t/>
            </a:r>
            <a:br>
              <a:rPr lang="en-US" sz="2400" b="1" dirty="0" smtClean="0"/>
            </a:br>
            <a:r>
              <a:rPr lang="ru-RU" sz="2400" b="1" dirty="0" err="1" smtClean="0"/>
              <a:t>відновлення</a:t>
            </a:r>
            <a:r>
              <a:rPr lang="ru-RU" sz="2400" b="1" dirty="0" smtClean="0"/>
              <a:t> ПК</a:t>
            </a:r>
            <a:r>
              <a:rPr lang="en-US" sz="2400" b="1" dirty="0" smtClean="0"/>
              <a:t>.</a:t>
            </a:r>
          </a:p>
          <a:p>
            <a:pPr defTabSz="207963" eaLnBrk="1" hangingPunct="1">
              <a:tabLst>
                <a:tab pos="5646738" algn="l"/>
              </a:tabLst>
              <a:defRPr/>
            </a:pPr>
            <a:r>
              <a:rPr lang="uk-UA" sz="2400" b="1" dirty="0" err="1" smtClean="0"/>
              <a:t>Комп</a:t>
            </a:r>
            <a:r>
              <a:rPr lang="en-US" sz="2400" b="1" dirty="0" smtClean="0"/>
              <a:t>’</a:t>
            </a:r>
            <a:r>
              <a:rPr lang="uk-UA" sz="2400" b="1" dirty="0" err="1" smtClean="0"/>
              <a:t>ютери</a:t>
            </a:r>
            <a:r>
              <a:rPr lang="uk-UA" sz="2400" b="1" dirty="0" smtClean="0"/>
              <a:t> розділяються на </a:t>
            </a:r>
            <a:br>
              <a:rPr lang="uk-UA" sz="2400" b="1" dirty="0" smtClean="0"/>
            </a:br>
            <a:r>
              <a:rPr lang="uk-UA" sz="2400" b="1" dirty="0" smtClean="0">
                <a:solidFill>
                  <a:srgbClr val="3E67A4"/>
                </a:solidFill>
              </a:rPr>
              <a:t>настільні </a:t>
            </a:r>
            <a:r>
              <a:rPr lang="uk-UA" sz="2400" b="1" dirty="0" err="1" smtClean="0">
                <a:solidFill>
                  <a:srgbClr val="3E67A4"/>
                </a:solidFill>
              </a:rPr>
              <a:t>компютери</a:t>
            </a:r>
            <a:r>
              <a:rPr lang="uk-UA" sz="2400" b="1" dirty="0" smtClean="0">
                <a:solidFill>
                  <a:srgbClr val="3E67A4"/>
                </a:solidFill>
              </a:rPr>
              <a:t> </a:t>
            </a:r>
            <a:r>
              <a:rPr lang="uk-UA" sz="2400" b="1" dirty="0" smtClean="0"/>
              <a:t>(</a:t>
            </a:r>
            <a:r>
              <a:rPr lang="en-US" sz="2400" b="1" dirty="0" smtClean="0"/>
              <a:t>desktop</a:t>
            </a:r>
            <a:r>
              <a:rPr lang="uk-UA" sz="2400" b="1" dirty="0" smtClean="0"/>
              <a:t>)</a:t>
            </a:r>
            <a:r>
              <a:rPr lang="en-US" sz="2400" b="1" dirty="0" smtClean="0"/>
              <a:t>, </a:t>
            </a:r>
            <a:r>
              <a:rPr lang="uk-UA" sz="2400" b="1" dirty="0" smtClean="0"/>
              <a:t/>
            </a:r>
            <a:br>
              <a:rPr lang="uk-UA" sz="2400" b="1" dirty="0" smtClean="0"/>
            </a:br>
            <a:r>
              <a:rPr lang="uk-UA" sz="2400" b="1" dirty="0" smtClean="0">
                <a:solidFill>
                  <a:srgbClr val="3E67A4"/>
                </a:solidFill>
              </a:rPr>
              <a:t>мобільні</a:t>
            </a:r>
            <a:r>
              <a:rPr lang="uk-UA" sz="2400" b="1" dirty="0" smtClean="0"/>
              <a:t> (</a:t>
            </a:r>
            <a:r>
              <a:rPr lang="en-US" sz="2400" b="1" dirty="0" smtClean="0"/>
              <a:t>laptop</a:t>
            </a:r>
            <a:r>
              <a:rPr lang="uk-UA" sz="2400" b="1" dirty="0" smtClean="0"/>
              <a:t>)</a:t>
            </a:r>
            <a:r>
              <a:rPr lang="en-US" sz="2400" b="1" dirty="0" smtClean="0"/>
              <a:t> </a:t>
            </a:r>
            <a:r>
              <a:rPr lang="uk-UA" sz="2400" b="1" dirty="0" smtClean="0"/>
              <a:t>і </a:t>
            </a:r>
            <a:br>
              <a:rPr lang="uk-UA" sz="2400" b="1" dirty="0" smtClean="0"/>
            </a:br>
            <a:r>
              <a:rPr lang="uk-UA" sz="2400" b="1" dirty="0" smtClean="0">
                <a:solidFill>
                  <a:srgbClr val="3E67A4"/>
                </a:solidFill>
              </a:rPr>
              <a:t>персональні електронні пристрої</a:t>
            </a:r>
            <a:r>
              <a:rPr lang="en-US" sz="2400" b="1" dirty="0" smtClean="0"/>
              <a:t>.</a:t>
            </a:r>
          </a:p>
        </p:txBody>
      </p:sp>
      <p:pic>
        <p:nvPicPr>
          <p:cNvPr id="204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3" y="2384425"/>
            <a:ext cx="36099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13024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quarter" idx="10"/>
          </p:nvPr>
        </p:nvSpPr>
        <p:spPr/>
        <p:txBody>
          <a:bodyPr/>
          <a:lstStyle/>
          <a:p>
            <a:pPr>
              <a:defRPr/>
            </a:pPr>
            <a:fld id="{17A6EEE4-42BD-4166-8449-C600C79331E7}" type="datetime1">
              <a:rPr lang="ru-RU"/>
              <a:pPr>
                <a:defRPr/>
              </a:pPr>
              <a:t>11.10.2021</a:t>
            </a:fld>
            <a:endParaRPr lang="ru-RU"/>
          </a:p>
        </p:txBody>
      </p:sp>
      <p:sp>
        <p:nvSpPr>
          <p:cNvPr id="6" name="Номер слайда 5"/>
          <p:cNvSpPr>
            <a:spLocks noGrp="1"/>
          </p:cNvSpPr>
          <p:nvPr>
            <p:ph type="sldNum" sz="quarter" idx="12"/>
          </p:nvPr>
        </p:nvSpPr>
        <p:spPr/>
        <p:txBody>
          <a:bodyPr/>
          <a:lstStyle/>
          <a:p>
            <a:pPr>
              <a:defRPr/>
            </a:pPr>
            <a:fld id="{1C30E2FE-D217-4BAA-BAAF-1AE34D378C5E}" type="slidenum">
              <a:rPr lang="ru-RU"/>
              <a:pPr>
                <a:defRPr/>
              </a:pPr>
              <a:t>20</a:t>
            </a:fld>
            <a:endParaRPr lang="ru-RU"/>
          </a:p>
        </p:txBody>
      </p:sp>
      <p:sp>
        <p:nvSpPr>
          <p:cNvPr id="47106" name="Rectangle 2"/>
          <p:cNvSpPr>
            <a:spLocks noGrp="1" noChangeArrowheads="1"/>
          </p:cNvSpPr>
          <p:nvPr>
            <p:ph type="title"/>
          </p:nvPr>
        </p:nvSpPr>
        <p:spPr>
          <a:xfrm>
            <a:off x="476250" y="233362"/>
            <a:ext cx="8229600" cy="466725"/>
          </a:xfrm>
        </p:spPr>
        <p:txBody>
          <a:bodyPr>
            <a:noAutofit/>
          </a:bodyPr>
          <a:lstStyle/>
          <a:p>
            <a:pPr>
              <a:defRPr/>
            </a:pPr>
            <a:r>
              <a:rPr lang="ru-RU" altLang="ru-RU" sz="2800" dirty="0"/>
              <a:t> </a:t>
            </a:r>
            <a:r>
              <a:rPr lang="ru-RU" altLang="ru-RU" sz="2800" i="1" dirty="0"/>
              <a:t>Блок </a:t>
            </a:r>
            <a:r>
              <a:rPr lang="ru-RU" altLang="ru-RU" sz="2800" i="1" dirty="0" err="1"/>
              <a:t>живлення</a:t>
            </a:r>
            <a:r>
              <a:rPr lang="ru-RU" altLang="ru-RU" sz="2800" i="1" dirty="0"/>
              <a:t> АТХ </a:t>
            </a:r>
            <a:r>
              <a:rPr lang="ru-RU" altLang="ru-RU" sz="2800" i="1" dirty="0" err="1"/>
              <a:t>потужністю</a:t>
            </a:r>
            <a:r>
              <a:rPr lang="ru-RU" altLang="ru-RU" sz="2800" i="1" dirty="0"/>
              <a:t> 200 Вт</a:t>
            </a:r>
            <a:endParaRPr lang="ru-RU" sz="2800" dirty="0"/>
          </a:p>
        </p:txBody>
      </p:sp>
      <p:pic>
        <p:nvPicPr>
          <p:cNvPr id="38917" name="Picture 2" descr="http://ua.gecid.com/data/power/200907280000-1523/im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836613"/>
            <a:ext cx="49339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Прямоугольник 6"/>
          <p:cNvSpPr>
            <a:spLocks noChangeArrowheads="1"/>
          </p:cNvSpPr>
          <p:nvPr/>
        </p:nvSpPr>
        <p:spPr bwMode="auto">
          <a:xfrm>
            <a:off x="4932363" y="466725"/>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ru-RU" altLang="ru-RU" i="1" dirty="0" smtClean="0"/>
              <a:t>.</a:t>
            </a:r>
            <a:endParaRPr lang="ru-RU" altLang="ru-RU" dirty="0"/>
          </a:p>
        </p:txBody>
      </p:sp>
      <p:sp>
        <p:nvSpPr>
          <p:cNvPr id="38919" name="Прямоугольник 7"/>
          <p:cNvSpPr>
            <a:spLocks noChangeArrowheads="1"/>
          </p:cNvSpPr>
          <p:nvPr/>
        </p:nvSpPr>
        <p:spPr bwMode="auto">
          <a:xfrm>
            <a:off x="19050" y="112395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buFont typeface="Arial" charset="0"/>
              <a:buAutoNum type="arabicPeriod"/>
            </a:pPr>
            <a:r>
              <a:rPr lang="ru-RU" altLang="ru-RU" sz="1600"/>
              <a:t>Конденсатори, що виконують фільтрацію вихідних напруг.</a:t>
            </a:r>
          </a:p>
          <a:p>
            <a:pPr algn="l">
              <a:buFont typeface="Arial" charset="0"/>
              <a:buAutoNum type="arabicPeriod"/>
            </a:pPr>
            <a:r>
              <a:rPr lang="ru-RU" altLang="ru-RU" sz="1600"/>
              <a:t>Місце не розпаяних конденсаторів фільтра вихідних напруг.</a:t>
            </a:r>
          </a:p>
          <a:p>
            <a:pPr algn="l">
              <a:buFont typeface="Arial" charset="0"/>
              <a:buAutoNum type="arabicPeriod"/>
            </a:pPr>
            <a:r>
              <a:rPr lang="ru-RU" altLang="ru-RU" sz="1600"/>
              <a:t>Катушки індуктивності, що виконують фільтрацію вихідних напруг. Велика котушка відіграє роль не тільки фільтра, але ще працює як феромагнітний стабілізатор. Це дозволяє дещо знизити перекоси напруг при нерівномірному навантаженні різних вихідних напруг.</a:t>
            </a:r>
          </a:p>
          <a:p>
            <a:pPr algn="l">
              <a:buFont typeface="Arial" charset="0"/>
              <a:buAutoNum type="arabicPeriod"/>
            </a:pPr>
            <a:r>
              <a:rPr lang="ru-RU" altLang="ru-RU" sz="1600"/>
              <a:t>Мікросхема ШІМ-стабілізатора </a:t>
            </a:r>
            <a:r>
              <a:rPr lang="en-US" altLang="ru-RU" sz="1600"/>
              <a:t>WT7520.</a:t>
            </a:r>
          </a:p>
          <a:p>
            <a:pPr algn="l">
              <a:buFont typeface="Arial" charset="0"/>
              <a:buAutoNum type="arabicPeriod"/>
            </a:pPr>
            <a:r>
              <a:rPr lang="ru-RU" altLang="ru-RU" sz="1600"/>
              <a:t>Радіатор на якому встановлені діоди Шотткі для напруг +3.3В і +5В, а для напруги +12В звичайні діоди. Необхідно відзначити, що часто особливо в старих блоках живленнях, на цьому ж радіаторі розміщаються додатково елементи. </a:t>
            </a:r>
          </a:p>
        </p:txBody>
      </p:sp>
    </p:spTree>
    <p:extLst>
      <p:ext uri="{BB962C8B-B14F-4D97-AF65-F5344CB8AC3E}">
        <p14:creationId xmlns:p14="http://schemas.microsoft.com/office/powerpoint/2010/main" val="3058150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179388" y="908050"/>
            <a:ext cx="66786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buFont typeface="Arial" charset="0"/>
              <a:buAutoNum type="arabicPeriod" startAt="6"/>
            </a:pPr>
            <a:r>
              <a:rPr lang="ru-RU" altLang="ru-RU" sz="1600"/>
              <a:t>Основний трансформатор, що здійснює формування всіх напруг, а також гальванічну розв'язку з мережею.</a:t>
            </a:r>
          </a:p>
          <a:p>
            <a:pPr algn="l">
              <a:buFont typeface="Arial" charset="0"/>
              <a:buAutoNum type="arabicPeriod" startAt="6"/>
            </a:pPr>
            <a:r>
              <a:rPr lang="ru-RU" altLang="ru-RU" sz="1600"/>
              <a:t>Трансформатор, що формує керуючі напруги для вихідних транзисторів перетворювача.</a:t>
            </a:r>
          </a:p>
          <a:p>
            <a:pPr algn="l">
              <a:buFont typeface="Arial" charset="0"/>
              <a:buAutoNum type="arabicPeriod" startAt="6"/>
            </a:pPr>
            <a:r>
              <a:rPr lang="ru-RU" altLang="ru-RU" sz="1600"/>
              <a:t>Трансформатор перетворювача, що формує чергову напругу +5В.</a:t>
            </a:r>
          </a:p>
          <a:p>
            <a:pPr algn="l">
              <a:buFont typeface="Arial" charset="0"/>
              <a:buAutoNum type="arabicPeriod" startAt="6"/>
            </a:pPr>
            <a:r>
              <a:rPr lang="ru-RU" altLang="ru-RU" sz="1600"/>
              <a:t>Радіатор, на якому розміщені вихідні транзистори перетворювача, а також транзистор перетворювача формує чергову напругу.</a:t>
            </a:r>
          </a:p>
          <a:p>
            <a:pPr algn="l">
              <a:buFont typeface="Arial" charset="0"/>
              <a:buAutoNum type="arabicPeriod" startAt="6"/>
            </a:pPr>
            <a:r>
              <a:rPr lang="ru-RU" altLang="ru-RU" sz="1600"/>
              <a:t>Конденсатори фільтра мережної напруги. Їх не обов'язково повинно бути два. Для формування двополярної напруги та утворення середньої крапки встановлюють два конденсатори рівної ємності. Вони ділять випрямлену сіткову напругу навпіл, тим самим формуючи дві напруги різної полярності, з'єднані у загальній крапці. В схемах з однополярним живленням конденсатор один.</a:t>
            </a:r>
          </a:p>
          <a:p>
            <a:pPr algn="l">
              <a:buFont typeface="Arial" charset="0"/>
              <a:buAutoNum type="arabicPeriod" startAt="6"/>
            </a:pPr>
            <a:r>
              <a:rPr lang="ru-RU" altLang="ru-RU" sz="1600"/>
              <a:t>Елементи фільтра мережі від гармонік (перешкод), що генеруються блоком живлення.</a:t>
            </a:r>
          </a:p>
          <a:p>
            <a:pPr algn="l">
              <a:buFont typeface="Arial" charset="0"/>
              <a:buAutoNum type="arabicPeriod" startAt="6"/>
            </a:pPr>
            <a:r>
              <a:rPr lang="ru-RU" altLang="ru-RU" sz="1600"/>
              <a:t>Діоди діодного мосту, що здійснюють випрямлення змінної напруги мережі.</a:t>
            </a:r>
          </a:p>
        </p:txBody>
      </p:sp>
      <p:pic>
        <p:nvPicPr>
          <p:cNvPr id="39939" name="Picture 2" descr="http://ua.gecid.com/data/power/200907280000-1523/img/05.jpg"/>
          <p:cNvPicPr>
            <a:picLocks noChangeAspect="1" noChangeArrowheads="1"/>
          </p:cNvPicPr>
          <p:nvPr/>
        </p:nvPicPr>
        <p:blipFill>
          <a:blip r:embed="rId2">
            <a:extLst>
              <a:ext uri="{28A0092B-C50C-407E-A947-70E740481C1C}">
                <a14:useLocalDpi xmlns:a14="http://schemas.microsoft.com/office/drawing/2010/main" val="0"/>
              </a:ext>
            </a:extLst>
          </a:blip>
          <a:srcRect l="55521"/>
          <a:stretch>
            <a:fillRect/>
          </a:stretch>
        </p:blipFill>
        <p:spPr bwMode="auto">
          <a:xfrm>
            <a:off x="6832600" y="692150"/>
            <a:ext cx="21939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85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ua.gecid.com/data/power/200907280000-1523/img/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241425"/>
            <a:ext cx="5448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Прямоугольник 1"/>
          <p:cNvSpPr>
            <a:spLocks noChangeArrowheads="1"/>
          </p:cNvSpPr>
          <p:nvPr/>
        </p:nvSpPr>
        <p:spPr bwMode="auto">
          <a:xfrm>
            <a:off x="3563938" y="79991"/>
            <a:ext cx="53967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ctr"/>
            <a:r>
              <a:rPr lang="ru-RU" altLang="ru-RU" i="1" dirty="0"/>
              <a:t>Блок </a:t>
            </a:r>
            <a:r>
              <a:rPr lang="ru-RU" altLang="ru-RU" i="1" dirty="0" err="1"/>
              <a:t>живлення</a:t>
            </a:r>
            <a:r>
              <a:rPr lang="ru-RU" altLang="ru-RU" i="1" dirty="0"/>
              <a:t> АТХ </a:t>
            </a:r>
            <a:r>
              <a:rPr lang="ru-RU" altLang="ru-RU" i="1" dirty="0" err="1"/>
              <a:t>потужністю</a:t>
            </a:r>
            <a:r>
              <a:rPr lang="ru-RU" altLang="ru-RU" i="1" dirty="0"/>
              <a:t> </a:t>
            </a:r>
            <a:endParaRPr lang="en-US" altLang="ru-RU" i="1" dirty="0" smtClean="0"/>
          </a:p>
          <a:p>
            <a:pPr algn="ctr"/>
            <a:r>
              <a:rPr lang="ru-RU" altLang="ru-RU" i="1" dirty="0" smtClean="0"/>
              <a:t>350 Вт</a:t>
            </a:r>
            <a:endParaRPr lang="ru-RU" altLang="ru-RU" dirty="0"/>
          </a:p>
        </p:txBody>
      </p:sp>
      <p:sp>
        <p:nvSpPr>
          <p:cNvPr id="40964" name="Прямоугольник 2"/>
          <p:cNvSpPr>
            <a:spLocks noChangeArrowheads="1"/>
          </p:cNvSpPr>
          <p:nvPr/>
        </p:nvSpPr>
        <p:spPr bwMode="auto">
          <a:xfrm>
            <a:off x="228600" y="331788"/>
            <a:ext cx="36718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buFont typeface="Arial" charset="0"/>
              <a:buAutoNum type="arabicPeriod"/>
            </a:pPr>
            <a:r>
              <a:rPr lang="ru-RU" altLang="ru-RU" sz="1600"/>
              <a:t>Конденсатори фільтра вихідних напруг.</a:t>
            </a:r>
          </a:p>
          <a:p>
            <a:pPr algn="l">
              <a:buFont typeface="Arial" charset="0"/>
              <a:buAutoNum type="arabicPeriod"/>
            </a:pPr>
            <a:r>
              <a:rPr lang="ru-RU" altLang="ru-RU" sz="1600"/>
              <a:t>Радіатор, що охолоджує діоди, які випрямляють вихідну напругу.</a:t>
            </a:r>
          </a:p>
          <a:p>
            <a:pPr algn="l">
              <a:buFont typeface="Arial" charset="0"/>
              <a:buAutoNum type="arabicPeriod"/>
            </a:pPr>
            <a:r>
              <a:rPr lang="ru-RU" altLang="ru-RU" sz="1600"/>
              <a:t>ШІМ-контролер АТ2005 (аналог </a:t>
            </a:r>
            <a:r>
              <a:rPr lang="en-US" altLang="ru-RU" sz="1600"/>
              <a:t>WT7520), </a:t>
            </a:r>
            <a:r>
              <a:rPr lang="ru-RU" altLang="ru-RU" sz="1600"/>
              <a:t>що здійснює стабілізацію напруг.</a:t>
            </a:r>
          </a:p>
          <a:p>
            <a:pPr algn="l">
              <a:buFont typeface="Arial" charset="0"/>
              <a:buAutoNum type="arabicPeriod"/>
            </a:pPr>
            <a:r>
              <a:rPr lang="ru-RU" altLang="ru-RU" sz="1600"/>
              <a:t>Основний трансформатор перетворювача.</a:t>
            </a:r>
          </a:p>
          <a:p>
            <a:pPr algn="l">
              <a:buFont typeface="Arial" charset="0"/>
              <a:buAutoNum type="arabicPeriod"/>
            </a:pPr>
            <a:r>
              <a:rPr lang="ru-RU" altLang="ru-RU" sz="1600"/>
              <a:t>Трансформатор, що формує керуючу напругу для вихідних транзисторів.</a:t>
            </a:r>
          </a:p>
          <a:p>
            <a:pPr algn="l">
              <a:buFont typeface="Arial" charset="0"/>
              <a:buAutoNum type="arabicPeriod"/>
            </a:pPr>
            <a:r>
              <a:rPr lang="ru-RU" altLang="ru-RU" sz="1600"/>
              <a:t>Трансформатор перетворювача чергової напруги.</a:t>
            </a:r>
          </a:p>
          <a:p>
            <a:pPr algn="l">
              <a:buFont typeface="Arial" charset="0"/>
              <a:buAutoNum type="arabicPeriod"/>
            </a:pPr>
            <a:r>
              <a:rPr lang="ru-RU" altLang="ru-RU" sz="1600"/>
              <a:t>Радіатор, що охолоджує вихідні транзистори перетворювачів.</a:t>
            </a:r>
          </a:p>
          <a:p>
            <a:pPr algn="l">
              <a:buFont typeface="Arial" charset="0"/>
              <a:buAutoNum type="arabicPeriod"/>
            </a:pPr>
            <a:r>
              <a:rPr lang="ru-RU" altLang="ru-RU" sz="1600"/>
              <a:t>Фільтр мережної напруги від перешкод блоку живлення.</a:t>
            </a:r>
          </a:p>
          <a:p>
            <a:pPr algn="l">
              <a:buFont typeface="Arial" charset="0"/>
              <a:buAutoNum type="arabicPeriod"/>
            </a:pPr>
            <a:r>
              <a:rPr lang="ru-RU" altLang="ru-RU" sz="1600"/>
              <a:t>Діоди діодного моста.</a:t>
            </a:r>
          </a:p>
          <a:p>
            <a:pPr algn="l">
              <a:buFont typeface="Arial" charset="0"/>
              <a:buAutoNum type="arabicPeriod"/>
            </a:pPr>
            <a:r>
              <a:rPr lang="ru-RU" altLang="ru-RU" sz="1600"/>
              <a:t>Конденсатори фільтра мережної напруги.</a:t>
            </a:r>
          </a:p>
        </p:txBody>
      </p:sp>
    </p:spTree>
    <p:extLst>
      <p:ext uri="{BB962C8B-B14F-4D97-AF65-F5344CB8AC3E}">
        <p14:creationId xmlns:p14="http://schemas.microsoft.com/office/powerpoint/2010/main" val="2158078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55638" y="190500"/>
            <a:ext cx="8145462" cy="838200"/>
          </a:xfrm>
        </p:spPr>
        <p:txBody>
          <a:bodyPr lIns="82124" tIns="41061" rIns="82124" bIns="41061" anchor="b" anchorCtr="0"/>
          <a:lstStyle/>
          <a:p>
            <a:pPr eaLnBrk="1" hangingPunct="1">
              <a:defRPr/>
            </a:pPr>
            <a:r>
              <a:rPr lang="uk-UA" smtClean="0"/>
              <a:t>Навчання та сертифікація</a:t>
            </a:r>
            <a:endParaRPr lang="en-US" smtClean="0"/>
          </a:p>
        </p:txBody>
      </p:sp>
      <p:sp>
        <p:nvSpPr>
          <p:cNvPr id="8195" name="Rectangle 9"/>
          <p:cNvSpPr>
            <a:spLocks noGrp="1" noChangeArrowheads="1"/>
          </p:cNvSpPr>
          <p:nvPr>
            <p:ph type="body" idx="4294967295"/>
          </p:nvPr>
        </p:nvSpPr>
        <p:spPr>
          <a:xfrm>
            <a:off x="655638" y="1196975"/>
            <a:ext cx="7940675" cy="5470525"/>
          </a:xfrm>
        </p:spPr>
        <p:txBody>
          <a:bodyPr lIns="82124" tIns="41061" rIns="82124" bIns="41061"/>
          <a:lstStyle/>
          <a:p>
            <a:pPr eaLnBrk="1" hangingPunct="1">
              <a:lnSpc>
                <a:spcPct val="85000"/>
              </a:lnSpc>
              <a:defRPr/>
            </a:pPr>
            <a:r>
              <a:rPr lang="en-US" sz="2400" dirty="0" smtClean="0"/>
              <a:t>IT</a:t>
            </a:r>
            <a:r>
              <a:rPr lang="uk-UA" sz="2400" dirty="0" err="1" smtClean="0"/>
              <a:t>-технік</a:t>
            </a:r>
            <a:r>
              <a:rPr lang="uk-UA" sz="2400" dirty="0" smtClean="0"/>
              <a:t> має підготовку та спеціальні знання</a:t>
            </a:r>
            <a:r>
              <a:rPr lang="en-US" sz="2400" dirty="0" smtClean="0"/>
              <a:t> </a:t>
            </a:r>
            <a:r>
              <a:rPr lang="uk-UA" sz="2400" dirty="0" smtClean="0"/>
              <a:t>в наступних галузях</a:t>
            </a:r>
            <a:r>
              <a:rPr lang="en-US" sz="2400" dirty="0" smtClean="0"/>
              <a:t>:</a:t>
            </a:r>
          </a:p>
          <a:p>
            <a:pPr marL="914400" lvl="1" indent="-339725" eaLnBrk="1" hangingPunct="1">
              <a:lnSpc>
                <a:spcPct val="85000"/>
              </a:lnSpc>
              <a:defRPr/>
            </a:pPr>
            <a:r>
              <a:rPr lang="uk-UA" sz="2000" dirty="0" smtClean="0"/>
              <a:t>Персональні комп'ютери</a:t>
            </a:r>
            <a:endParaRPr lang="en-US" sz="2000" dirty="0" smtClean="0"/>
          </a:p>
          <a:p>
            <a:pPr marL="914400" lvl="1" indent="-339725" eaLnBrk="1" hangingPunct="1">
              <a:lnSpc>
                <a:spcPct val="85000"/>
              </a:lnSpc>
              <a:defRPr/>
            </a:pPr>
            <a:r>
              <a:rPr lang="uk-UA" sz="2000" dirty="0" smtClean="0"/>
              <a:t>Безпечні практичні процедури</a:t>
            </a:r>
            <a:endParaRPr lang="en-US" sz="2000" dirty="0" smtClean="0"/>
          </a:p>
          <a:p>
            <a:pPr marL="914400" lvl="1" indent="-339725" eaLnBrk="1" hangingPunct="1">
              <a:lnSpc>
                <a:spcPct val="85000"/>
              </a:lnSpc>
              <a:defRPr/>
            </a:pPr>
            <a:r>
              <a:rPr lang="uk-UA" sz="2000" dirty="0" smtClean="0"/>
              <a:t>Пошук і усунення неполадок</a:t>
            </a:r>
            <a:endParaRPr lang="en-US" sz="2000" dirty="0" smtClean="0"/>
          </a:p>
          <a:p>
            <a:pPr marL="914400" lvl="1" indent="-339725" eaLnBrk="1" hangingPunct="1">
              <a:lnSpc>
                <a:spcPct val="85000"/>
              </a:lnSpc>
              <a:defRPr/>
            </a:pPr>
            <a:r>
              <a:rPr lang="uk-UA" sz="2000" dirty="0" smtClean="0"/>
              <a:t>Операційні системи</a:t>
            </a:r>
            <a:endParaRPr lang="en-US" sz="2000" dirty="0" smtClean="0"/>
          </a:p>
          <a:p>
            <a:pPr marL="914400" lvl="1" indent="-339725" eaLnBrk="1" hangingPunct="1">
              <a:lnSpc>
                <a:spcPct val="85000"/>
              </a:lnSpc>
              <a:defRPr/>
            </a:pPr>
            <a:r>
              <a:rPr lang="uk-UA" sz="2000" dirty="0" smtClean="0"/>
              <a:t>Портативні комп'ютери</a:t>
            </a:r>
          </a:p>
          <a:p>
            <a:pPr marL="914400" lvl="1" indent="-339725" eaLnBrk="1" hangingPunct="1">
              <a:lnSpc>
                <a:spcPct val="85000"/>
              </a:lnSpc>
              <a:defRPr/>
            </a:pPr>
            <a:r>
              <a:rPr lang="uk-UA" sz="2000" dirty="0" smtClean="0"/>
              <a:t>Принтери і сканери</a:t>
            </a:r>
            <a:endParaRPr lang="en-US" sz="2000" dirty="0" smtClean="0"/>
          </a:p>
          <a:p>
            <a:pPr marL="914400" lvl="1" indent="-339725" eaLnBrk="1" hangingPunct="1">
              <a:lnSpc>
                <a:spcPct val="85000"/>
              </a:lnSpc>
              <a:defRPr/>
            </a:pPr>
            <a:r>
              <a:rPr lang="uk-UA" sz="2000" dirty="0" smtClean="0"/>
              <a:t>Мережі</a:t>
            </a:r>
            <a:endParaRPr lang="en-US" sz="2000" dirty="0" smtClean="0"/>
          </a:p>
          <a:p>
            <a:pPr marL="914400" lvl="1" indent="-339725" eaLnBrk="1" hangingPunct="1">
              <a:lnSpc>
                <a:spcPct val="85000"/>
              </a:lnSpc>
              <a:defRPr/>
            </a:pPr>
            <a:r>
              <a:rPr lang="uk-UA" sz="2000" dirty="0" smtClean="0"/>
              <a:t>Безпека </a:t>
            </a:r>
          </a:p>
          <a:p>
            <a:pPr marL="914400" lvl="1" indent="-339725" eaLnBrk="1" hangingPunct="1">
              <a:lnSpc>
                <a:spcPct val="85000"/>
              </a:lnSpc>
              <a:defRPr/>
            </a:pPr>
            <a:r>
              <a:rPr lang="uk-UA" sz="2000" dirty="0" smtClean="0"/>
              <a:t>Навики спілкування</a:t>
            </a:r>
          </a:p>
          <a:p>
            <a:pPr marL="914400" lvl="1" indent="-339725" eaLnBrk="1" hangingPunct="1">
              <a:lnSpc>
                <a:spcPct val="85000"/>
              </a:lnSpc>
              <a:defRPr/>
            </a:pPr>
            <a:endParaRPr lang="en-US" sz="2000" dirty="0" smtClean="0"/>
          </a:p>
          <a:p>
            <a:pPr eaLnBrk="1" hangingPunct="1">
              <a:lnSpc>
                <a:spcPct val="85000"/>
              </a:lnSpc>
              <a:defRPr/>
            </a:pPr>
            <a:r>
              <a:rPr lang="uk-UA" sz="2400" dirty="0" smtClean="0"/>
              <a:t>Промислові стандарти</a:t>
            </a:r>
            <a:r>
              <a:rPr lang="en-US" sz="2400" dirty="0" smtClean="0"/>
              <a:t>:</a:t>
            </a:r>
          </a:p>
          <a:p>
            <a:pPr marL="914400" lvl="1" indent="-339725" eaLnBrk="1" hangingPunct="1">
              <a:lnSpc>
                <a:spcPct val="85000"/>
              </a:lnSpc>
              <a:defRPr/>
            </a:pPr>
            <a:r>
              <a:rPr lang="en-US" sz="2000" b="1" dirty="0" err="1" smtClean="0">
                <a:solidFill>
                  <a:schemeClr val="accent2"/>
                </a:solidFill>
                <a:effectLst>
                  <a:outerShdw blurRad="38100" dist="38100" dir="2700000" algn="tl">
                    <a:srgbClr val="FFFFFF"/>
                  </a:outerShdw>
                </a:effectLst>
              </a:rPr>
              <a:t>CompTIA</a:t>
            </a:r>
            <a:r>
              <a:rPr lang="en-US" sz="2000" b="1" dirty="0" smtClean="0">
                <a:solidFill>
                  <a:schemeClr val="accent2"/>
                </a:solidFill>
                <a:effectLst>
                  <a:outerShdw blurRad="38100" dist="38100" dir="2700000" algn="tl">
                    <a:srgbClr val="FFFFFF"/>
                  </a:outerShdw>
                </a:effectLst>
              </a:rPr>
              <a:t> A+</a:t>
            </a:r>
            <a:r>
              <a:rPr lang="uk-UA" sz="2000" b="1" dirty="0" smtClean="0">
                <a:solidFill>
                  <a:schemeClr val="accent2"/>
                </a:solidFill>
                <a:effectLst>
                  <a:outerShdw blurRad="38100" dist="38100" dir="2700000" algn="tl">
                    <a:srgbClr val="FFFFFF"/>
                  </a:outerShdw>
                </a:effectLst>
              </a:rPr>
              <a:t> </a:t>
            </a:r>
            <a:r>
              <a:rPr lang="uk-UA" sz="2000" dirty="0" smtClean="0"/>
              <a:t>(</a:t>
            </a:r>
            <a:r>
              <a:rPr lang="ru-RU" sz="2000" dirty="0" err="1" smtClean="0"/>
              <a:t>Computing</a:t>
            </a:r>
            <a:r>
              <a:rPr lang="ru-RU" sz="2000" dirty="0" smtClean="0"/>
              <a:t> </a:t>
            </a:r>
            <a:r>
              <a:rPr lang="ru-RU" sz="2000" dirty="0" err="1" smtClean="0"/>
              <a:t>Technology</a:t>
            </a:r>
            <a:r>
              <a:rPr lang="ru-RU" sz="2000" dirty="0" smtClean="0"/>
              <a:t> </a:t>
            </a:r>
            <a:r>
              <a:rPr lang="ru-RU" sz="2000" dirty="0" err="1" smtClean="0"/>
              <a:t>Industry</a:t>
            </a:r>
            <a:r>
              <a:rPr lang="ru-RU" sz="2000" dirty="0" smtClean="0"/>
              <a:t> </a:t>
            </a:r>
            <a:r>
              <a:rPr lang="ru-RU" sz="2000" dirty="0" err="1" smtClean="0"/>
              <a:t>Association</a:t>
            </a:r>
            <a:r>
              <a:rPr lang="ru-RU" sz="2000" dirty="0" smtClean="0"/>
              <a:t> </a:t>
            </a:r>
            <a:r>
              <a:rPr lang="uk-UA" sz="2000" dirty="0" smtClean="0"/>
              <a:t>)</a:t>
            </a:r>
            <a:endParaRPr lang="en-US" sz="2000" dirty="0" smtClean="0"/>
          </a:p>
          <a:p>
            <a:pPr marL="914400" lvl="1" indent="-339725" eaLnBrk="1" hangingPunct="1">
              <a:lnSpc>
                <a:spcPct val="85000"/>
              </a:lnSpc>
              <a:defRPr/>
            </a:pPr>
            <a:r>
              <a:rPr lang="en-US" sz="2000" dirty="0" smtClean="0"/>
              <a:t>European Certification of Informatics Professional (</a:t>
            </a:r>
            <a:r>
              <a:rPr lang="en-US" sz="2000" b="1" dirty="0" smtClean="0">
                <a:solidFill>
                  <a:schemeClr val="accent2"/>
                </a:solidFill>
                <a:effectLst>
                  <a:outerShdw blurRad="38100" dist="38100" dir="2700000" algn="tl">
                    <a:srgbClr val="FFFFFF"/>
                  </a:outerShdw>
                </a:effectLst>
              </a:rPr>
              <a:t>EUCIP</a:t>
            </a:r>
            <a:r>
              <a:rPr lang="en-US" sz="2000" dirty="0" smtClean="0"/>
              <a:t>) IT Administrator Certification</a:t>
            </a:r>
          </a:p>
        </p:txBody>
      </p:sp>
      <p:pic>
        <p:nvPicPr>
          <p:cNvPr id="2150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2038350"/>
            <a:ext cx="365125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29192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8013" y="219075"/>
            <a:ext cx="8145462" cy="536575"/>
          </a:xfrm>
        </p:spPr>
        <p:txBody>
          <a:bodyPr lIns="82124" tIns="41061" rIns="82124" bIns="41061" anchor="b" anchorCtr="0">
            <a:normAutofit fontScale="90000"/>
          </a:bodyPr>
          <a:lstStyle/>
          <a:p>
            <a:pPr eaLnBrk="1" hangingPunct="1">
              <a:defRPr/>
            </a:pPr>
            <a:r>
              <a:rPr lang="en-US" smtClean="0"/>
              <a:t>CompTIA A+ </a:t>
            </a:r>
            <a:r>
              <a:rPr lang="uk-UA" smtClean="0"/>
              <a:t>сертифікація</a:t>
            </a:r>
            <a:endParaRPr lang="en-US" smtClean="0"/>
          </a:p>
        </p:txBody>
      </p:sp>
      <p:sp>
        <p:nvSpPr>
          <p:cNvPr id="9219" name="Rectangle 6"/>
          <p:cNvSpPr>
            <a:spLocks noGrp="1" noChangeArrowheads="1"/>
          </p:cNvSpPr>
          <p:nvPr>
            <p:ph type="body" idx="4294967295"/>
          </p:nvPr>
        </p:nvSpPr>
        <p:spPr>
          <a:xfrm>
            <a:off x="123825" y="785813"/>
            <a:ext cx="8847138" cy="5737225"/>
          </a:xfrm>
        </p:spPr>
        <p:txBody>
          <a:bodyPr lIns="82124" tIns="41061" rIns="82124" bIns="41061"/>
          <a:lstStyle/>
          <a:p>
            <a:pPr marL="381000" indent="-381000" eaLnBrk="1" hangingPunct="1">
              <a:lnSpc>
                <a:spcPct val="85000"/>
              </a:lnSpc>
              <a:buFont typeface="Wingdings" pitchFamily="2" charset="2"/>
              <a:buNone/>
              <a:defRPr/>
            </a:pPr>
            <a:r>
              <a:rPr lang="uk-UA" altLang="ja-JP" smtClean="0"/>
              <a:t>	</a:t>
            </a:r>
            <a:r>
              <a:rPr lang="uk-UA" altLang="ja-JP" sz="2400" b="1" smtClean="0"/>
              <a:t>Комп'ютерний департамент Асоціації телекомунікаційної промисловості (COMPTIA) розробив програму сертифікації А+</a:t>
            </a:r>
            <a:r>
              <a:rPr lang="en-US" altLang="ja-JP" sz="2400" b="1" smtClean="0">
                <a:ea typeface="ＭＳ Ｐゴシック" charset="-128"/>
              </a:rPr>
              <a:t>:</a:t>
            </a:r>
          </a:p>
          <a:p>
            <a:pPr marL="381000" indent="-381000" eaLnBrk="1" hangingPunct="1">
              <a:lnSpc>
                <a:spcPct val="85000"/>
              </a:lnSpc>
              <a:buFont typeface="Wingdings" pitchFamily="2" charset="2"/>
              <a:buAutoNum type="arabicPeriod"/>
              <a:defRPr/>
            </a:pPr>
            <a:r>
              <a:rPr lang="en-US" altLang="ja-JP" sz="2400" b="1" smtClean="0">
                <a:ea typeface="ＭＳ Ｐゴシック" charset="-128"/>
              </a:rPr>
              <a:t>CompTIA A+ Essentials (220-601)</a:t>
            </a:r>
          </a:p>
          <a:p>
            <a:pPr marL="917575" lvl="1" indent="-342900" eaLnBrk="1" hangingPunct="1">
              <a:lnSpc>
                <a:spcPct val="85000"/>
              </a:lnSpc>
              <a:buFont typeface="Wingdings" pitchFamily="2" charset="2"/>
              <a:buChar char="§"/>
              <a:defRPr/>
            </a:pPr>
            <a:r>
              <a:rPr lang="ru-RU" altLang="ja-JP" sz="2000" b="1" smtClean="0"/>
              <a:t>базові навики, необхідні для установки, компоновки, оновлення, налаштування, усунення неполадок, оптимізації, діагностики і обслуговування базового апаратного забезпечення персонального комп'ютера і операційних систем.</a:t>
            </a:r>
            <a:endParaRPr lang="en-US" altLang="ja-JP" sz="2000" b="1" smtClean="0">
              <a:ea typeface="ＭＳ Ｐゴシック" charset="-128"/>
            </a:endParaRPr>
          </a:p>
          <a:p>
            <a:pPr marL="381000" indent="-381000" eaLnBrk="1" hangingPunct="1">
              <a:lnSpc>
                <a:spcPct val="85000"/>
              </a:lnSpc>
              <a:buFont typeface="Wingdings" pitchFamily="2" charset="2"/>
              <a:buAutoNum type="arabicPeriod"/>
              <a:defRPr/>
            </a:pPr>
            <a:r>
              <a:rPr lang="uk-UA" altLang="ja-JP" sz="2400" b="1" smtClean="0">
                <a:ea typeface="ＭＳ Ｐゴシック" charset="-128"/>
              </a:rPr>
              <a:t>Наступний </a:t>
            </a:r>
            <a:r>
              <a:rPr lang="uk-UA" altLang="ja-JP" sz="2400" b="1" smtClean="0"/>
              <a:t>і</a:t>
            </a:r>
            <a:r>
              <a:rPr lang="uk-UA" altLang="ja-JP" sz="2400" b="1" smtClean="0">
                <a:ea typeface="ＭＳ Ｐゴシック" charset="-128"/>
              </a:rPr>
              <a:t>спит розрахований на спец</a:t>
            </a:r>
            <a:r>
              <a:rPr lang="uk-UA" altLang="ja-JP" sz="2400" b="1" smtClean="0"/>
              <a:t>і</a:t>
            </a:r>
            <a:r>
              <a:rPr lang="uk-UA" altLang="ja-JP" sz="2400" b="1" smtClean="0">
                <a:ea typeface="ＭＳ Ｐゴシック" charset="-128"/>
              </a:rPr>
              <a:t>ал</a:t>
            </a:r>
            <a:r>
              <a:rPr lang="uk-UA" altLang="ja-JP" sz="2400" b="1" smtClean="0"/>
              <a:t>і</a:t>
            </a:r>
            <a:r>
              <a:rPr lang="uk-UA" altLang="ja-JP" sz="2400" b="1" smtClean="0">
                <a:ea typeface="ＭＳ Ｐゴシック" charset="-128"/>
              </a:rPr>
              <a:t>зац</a:t>
            </a:r>
            <a:r>
              <a:rPr lang="uk-UA" altLang="ja-JP" sz="2400" b="1" smtClean="0"/>
              <a:t>і</a:t>
            </a:r>
            <a:r>
              <a:rPr lang="uk-UA" altLang="ja-JP" sz="2400" b="1" smtClean="0">
                <a:ea typeface="ＭＳ Ｐゴシック" charset="-128"/>
              </a:rPr>
              <a:t>ю</a:t>
            </a:r>
            <a:r>
              <a:rPr lang="en-US" altLang="ja-JP" sz="2400" b="1" smtClean="0">
                <a:ea typeface="ＭＳ Ｐゴシック" charset="-128"/>
              </a:rPr>
              <a:t>:</a:t>
            </a:r>
          </a:p>
          <a:p>
            <a:pPr marL="917575" lvl="1" indent="-342900" eaLnBrk="1" hangingPunct="1">
              <a:lnSpc>
                <a:spcPct val="85000"/>
              </a:lnSpc>
              <a:defRPr/>
            </a:pPr>
            <a:r>
              <a:rPr lang="en-US" altLang="ja-JP" sz="2000" b="1" smtClean="0">
                <a:ea typeface="ＭＳ Ｐゴシック" charset="-128"/>
              </a:rPr>
              <a:t>На іспиті COMPTIA A+ (220-602) виробляється оцінка технічних фахівців з обслуговування на місці експлуатації.</a:t>
            </a:r>
          </a:p>
          <a:p>
            <a:pPr marL="917575" lvl="1" indent="-342900" eaLnBrk="1" hangingPunct="1">
              <a:lnSpc>
                <a:spcPct val="85000"/>
              </a:lnSpc>
              <a:defRPr/>
            </a:pPr>
            <a:r>
              <a:rPr lang="en-US" altLang="ja-JP" sz="2000" b="1" smtClean="0">
                <a:ea typeface="ＭＳ Ｐゴシック" charset="-128"/>
              </a:rPr>
              <a:t>Іспит COMPTIA A+ (220-603) оцінює технічних фахівців з видаленої підтримки, які відповідають за надання допомоги клієнтам без фізичного контакту з комп'ютером клієнта.</a:t>
            </a:r>
          </a:p>
          <a:p>
            <a:pPr marL="917575" lvl="1" indent="-342900" eaLnBrk="1" hangingPunct="1">
              <a:lnSpc>
                <a:spcPct val="85000"/>
              </a:lnSpc>
              <a:defRPr/>
            </a:pPr>
            <a:r>
              <a:rPr lang="en-US" altLang="ja-JP" sz="2000" b="1" smtClean="0">
                <a:ea typeface="ＭＳ Ｐゴシック" charset="-128"/>
              </a:rPr>
              <a:t>На іспиті COMPTIA A+ (220-604) виробляється оцінка технічних фахівців з обслуговування на станції техобслуговування.</a:t>
            </a:r>
          </a:p>
        </p:txBody>
      </p:sp>
    </p:spTree>
    <p:extLst>
      <p:ext uri="{BB962C8B-B14F-4D97-AF65-F5344CB8AC3E}">
        <p14:creationId xmlns:p14="http://schemas.microsoft.com/office/powerpoint/2010/main" val="4233541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3" name="Rectangle 5"/>
          <p:cNvSpPr>
            <a:spLocks noGrp="1" noChangeArrowheads="1"/>
          </p:cNvSpPr>
          <p:nvPr>
            <p:ph type="title"/>
          </p:nvPr>
        </p:nvSpPr>
        <p:spPr>
          <a:xfrm>
            <a:off x="457200" y="0"/>
            <a:ext cx="8229600" cy="1139825"/>
          </a:xfrm>
        </p:spPr>
        <p:txBody>
          <a:bodyPr/>
          <a:lstStyle/>
          <a:p>
            <a:pPr eaLnBrk="1" hangingPunct="1">
              <a:defRPr/>
            </a:pPr>
            <a:r>
              <a:rPr lang="en-US" smtClean="0"/>
              <a:t>CompTIA A+ </a:t>
            </a:r>
            <a:r>
              <a:rPr lang="uk-UA" smtClean="0"/>
              <a:t>сертифікація</a:t>
            </a:r>
            <a:endParaRPr lang="ru-RU" smtClean="0"/>
          </a:p>
        </p:txBody>
      </p:sp>
      <p:pic>
        <p:nvPicPr>
          <p:cNvPr id="23555" name="Picture 4" descr="CompTIApag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22350"/>
            <a:ext cx="9144000" cy="583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8788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a:xfrm>
            <a:off x="457200" y="277813"/>
            <a:ext cx="8229600" cy="533400"/>
          </a:xfrm>
        </p:spPr>
        <p:txBody>
          <a:bodyPr lIns="82124" tIns="41061" rIns="82124" bIns="41061" anchor="b" anchorCtr="0">
            <a:normAutofit fontScale="90000"/>
          </a:bodyPr>
          <a:lstStyle/>
          <a:p>
            <a:pPr eaLnBrk="1" hangingPunct="1">
              <a:defRPr/>
            </a:pPr>
            <a:r>
              <a:rPr lang="uk-UA" sz="4000" b="1" dirty="0" smtClean="0">
                <a:solidFill>
                  <a:srgbClr val="3E67A4"/>
                </a:solidFill>
              </a:rPr>
              <a:t>Рекомендовані сертифікати</a:t>
            </a:r>
            <a:endParaRPr lang="en-US" sz="4000" b="1" dirty="0" smtClean="0">
              <a:solidFill>
                <a:srgbClr val="3E67A4"/>
              </a:solidFill>
            </a:endParaRPr>
          </a:p>
        </p:txBody>
      </p:sp>
      <p:sp>
        <p:nvSpPr>
          <p:cNvPr id="10243" name="Rectangle 5"/>
          <p:cNvSpPr>
            <a:spLocks noGrp="1" noChangeArrowheads="1"/>
          </p:cNvSpPr>
          <p:nvPr>
            <p:ph type="body" idx="4294967295"/>
          </p:nvPr>
        </p:nvSpPr>
        <p:spPr>
          <a:xfrm>
            <a:off x="655638" y="1069975"/>
            <a:ext cx="8034337" cy="5661025"/>
          </a:xfrm>
        </p:spPr>
        <p:txBody>
          <a:bodyPr lIns="82124" tIns="41061" rIns="82124" bIns="41061"/>
          <a:lstStyle/>
          <a:p>
            <a:pPr marL="381000" indent="-381000" eaLnBrk="1" hangingPunct="1">
              <a:lnSpc>
                <a:spcPct val="80000"/>
              </a:lnSpc>
              <a:defRPr/>
            </a:pPr>
            <a:r>
              <a:rPr lang="en-US" altLang="ja-JP" sz="2000" b="1" dirty="0" smtClean="0">
                <a:ea typeface="ＭＳ Ｐゴシック" charset="-128"/>
              </a:rPr>
              <a:t>CCNA – Cisco Certified Networking Associate</a:t>
            </a:r>
            <a:r>
              <a:rPr lang="uk-UA" altLang="ja-JP" sz="2000" b="1" dirty="0" smtClean="0"/>
              <a:t> (</a:t>
            </a:r>
            <a:r>
              <a:rPr lang="ru-RU" altLang="ja-JP" sz="2000" b="1" dirty="0" err="1" smtClean="0"/>
              <a:t>Молодший</a:t>
            </a:r>
            <a:r>
              <a:rPr lang="ru-RU" altLang="ja-JP" sz="2000" b="1" dirty="0" smtClean="0"/>
              <a:t> </a:t>
            </a:r>
            <a:r>
              <a:rPr lang="ru-RU" altLang="ja-JP" sz="2000" b="1" dirty="0" err="1" smtClean="0"/>
              <a:t>сертифікований</a:t>
            </a:r>
            <a:r>
              <a:rPr lang="ru-RU" altLang="ja-JP" sz="2000" b="1" dirty="0" smtClean="0"/>
              <a:t> </a:t>
            </a:r>
            <a:r>
              <a:rPr lang="ru-RU" altLang="ja-JP" sz="2000" b="1" dirty="0" err="1" smtClean="0"/>
              <a:t>фахівець</a:t>
            </a:r>
            <a:r>
              <a:rPr lang="ru-RU" altLang="ja-JP" sz="2000" b="1" dirty="0" smtClean="0"/>
              <a:t> з </a:t>
            </a:r>
            <a:r>
              <a:rPr lang="ru-RU" altLang="ja-JP" sz="2000" b="1" dirty="0" err="1" smtClean="0"/>
              <a:t>мережевих</a:t>
            </a:r>
            <a:r>
              <a:rPr lang="ru-RU" altLang="ja-JP" sz="2000" b="1" dirty="0" smtClean="0"/>
              <a:t> </a:t>
            </a:r>
            <a:r>
              <a:rPr lang="ru-RU" altLang="ja-JP" sz="2000" b="1" dirty="0" err="1" smtClean="0"/>
              <a:t>технологій</a:t>
            </a:r>
            <a:r>
              <a:rPr lang="ru-RU" altLang="ja-JP" sz="2000" b="1" dirty="0" smtClean="0"/>
              <a:t> </a:t>
            </a:r>
            <a:r>
              <a:rPr lang="ru-RU" altLang="ja-JP" sz="2000" b="1" dirty="0" err="1" smtClean="0"/>
              <a:t>Cisco</a:t>
            </a:r>
            <a:r>
              <a:rPr lang="uk-UA" altLang="ja-JP" sz="2000" b="1" dirty="0" smtClean="0"/>
              <a:t>)</a:t>
            </a:r>
            <a:r>
              <a:rPr lang="en-US" altLang="ja-JP" sz="2000" b="1" dirty="0" smtClean="0">
                <a:ea typeface="ＭＳ Ｐゴシック" charset="-128"/>
              </a:rPr>
              <a:t> </a:t>
            </a:r>
          </a:p>
          <a:p>
            <a:pPr marL="381000" indent="-381000" eaLnBrk="1" hangingPunct="1">
              <a:lnSpc>
                <a:spcPct val="80000"/>
              </a:lnSpc>
              <a:defRPr/>
            </a:pPr>
            <a:r>
              <a:rPr lang="en-US" altLang="ja-JP" sz="2000" b="1" dirty="0" smtClean="0">
                <a:ea typeface="ＭＳ Ｐゴシック" charset="-128"/>
              </a:rPr>
              <a:t>CCNP – Cisco Certified Networking Professional </a:t>
            </a:r>
            <a:r>
              <a:rPr lang="uk-UA" altLang="ja-JP" sz="2000" b="1" dirty="0" smtClean="0"/>
              <a:t>(</a:t>
            </a:r>
            <a:r>
              <a:rPr lang="ru-RU" altLang="ja-JP" sz="2000" b="1" dirty="0" err="1" smtClean="0"/>
              <a:t>Фахівець</a:t>
            </a:r>
            <a:r>
              <a:rPr lang="ru-RU" altLang="ja-JP" sz="2000" b="1" dirty="0" smtClean="0"/>
              <a:t> з </a:t>
            </a:r>
            <a:r>
              <a:rPr lang="ru-RU" altLang="ja-JP" sz="2000" b="1" dirty="0" err="1" smtClean="0"/>
              <a:t>мережевих</a:t>
            </a:r>
            <a:r>
              <a:rPr lang="ru-RU" altLang="ja-JP" sz="2000" b="1" dirty="0" smtClean="0"/>
              <a:t> </a:t>
            </a:r>
            <a:r>
              <a:rPr lang="ru-RU" altLang="ja-JP" sz="2000" b="1" dirty="0" err="1" smtClean="0"/>
              <a:t>технологій</a:t>
            </a:r>
            <a:r>
              <a:rPr lang="ru-RU" altLang="ja-JP" sz="2000" b="1" dirty="0" smtClean="0"/>
              <a:t> </a:t>
            </a:r>
            <a:r>
              <a:rPr lang="ru-RU" altLang="ja-JP" sz="2000" b="1" dirty="0" err="1" smtClean="0"/>
              <a:t>Cisco</a:t>
            </a:r>
            <a:r>
              <a:rPr lang="ru-RU" altLang="ja-JP" sz="2000" b="1" dirty="0" smtClean="0"/>
              <a:t>)</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CCIE – Cisco Certified Internetworking Expert </a:t>
            </a:r>
            <a:r>
              <a:rPr lang="uk-UA" altLang="ja-JP" sz="2000" b="1" dirty="0" smtClean="0"/>
              <a:t>(</a:t>
            </a:r>
            <a:r>
              <a:rPr lang="ru-RU" altLang="ja-JP" sz="2000" b="1" dirty="0" err="1" smtClean="0"/>
              <a:t>Експерт</a:t>
            </a:r>
            <a:r>
              <a:rPr lang="ru-RU" altLang="ja-JP" sz="2000" b="1" dirty="0" smtClean="0"/>
              <a:t> по </a:t>
            </a:r>
            <a:r>
              <a:rPr lang="ru-RU" altLang="ja-JP" sz="2000" b="1" dirty="0" err="1" smtClean="0"/>
              <a:t>мережевих</a:t>
            </a:r>
            <a:r>
              <a:rPr lang="ru-RU" altLang="ja-JP" sz="2000" b="1" dirty="0" smtClean="0"/>
              <a:t> </a:t>
            </a:r>
            <a:r>
              <a:rPr lang="ru-RU" altLang="ja-JP" sz="2000" b="1" dirty="0" err="1" smtClean="0"/>
              <a:t>технологіях</a:t>
            </a:r>
            <a:r>
              <a:rPr lang="ru-RU" altLang="ja-JP" sz="2000" b="1" dirty="0" smtClean="0"/>
              <a:t> </a:t>
            </a:r>
            <a:r>
              <a:rPr lang="ru-RU" altLang="ja-JP" sz="2000" b="1" dirty="0" err="1" smtClean="0"/>
              <a:t>Cisco</a:t>
            </a:r>
            <a:r>
              <a:rPr lang="uk-UA" altLang="ja-JP" sz="2000" b="1" dirty="0" smtClean="0"/>
              <a:t>)</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CISSP – Certified Information Systems Security Professional </a:t>
            </a:r>
            <a:r>
              <a:rPr lang="uk-UA" altLang="ja-JP" sz="2000" b="1" dirty="0" smtClean="0"/>
              <a:t>(</a:t>
            </a:r>
            <a:r>
              <a:rPr lang="ru-RU" altLang="ja-JP" sz="2000" b="1" dirty="0" err="1" smtClean="0"/>
              <a:t>Сертифікований</a:t>
            </a:r>
            <a:r>
              <a:rPr lang="ru-RU" altLang="ja-JP" sz="2000" b="1" dirty="0" smtClean="0"/>
              <a:t> </a:t>
            </a:r>
            <a:r>
              <a:rPr lang="ru-RU" altLang="ja-JP" sz="2000" b="1" dirty="0" err="1" smtClean="0"/>
              <a:t>фахівець</a:t>
            </a:r>
            <a:r>
              <a:rPr lang="ru-RU" altLang="ja-JP" sz="2000" b="1" dirty="0" smtClean="0"/>
              <a:t> з </a:t>
            </a:r>
            <a:r>
              <a:rPr lang="ru-RU" altLang="ja-JP" sz="2000" b="1" dirty="0" err="1" smtClean="0"/>
              <a:t>безпеки</a:t>
            </a:r>
            <a:r>
              <a:rPr lang="ru-RU" altLang="ja-JP" sz="2000" b="1" dirty="0" smtClean="0"/>
              <a:t> </a:t>
            </a:r>
            <a:r>
              <a:rPr lang="ru-RU" altLang="ja-JP" sz="2000" b="1" dirty="0" err="1" smtClean="0"/>
              <a:t>інформаційних</a:t>
            </a:r>
            <a:r>
              <a:rPr lang="ru-RU" altLang="ja-JP" sz="2000" b="1" dirty="0" smtClean="0"/>
              <a:t> систем)</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MCP – Microsoft Certified Professional </a:t>
            </a:r>
            <a:r>
              <a:rPr lang="uk-UA" altLang="ja-JP" sz="2000" b="1" dirty="0" smtClean="0"/>
              <a:t>(</a:t>
            </a:r>
            <a:r>
              <a:rPr lang="ru-RU" altLang="ja-JP" sz="2000" b="1" dirty="0" err="1" smtClean="0"/>
              <a:t>Фахівець</a:t>
            </a:r>
            <a:r>
              <a:rPr lang="ru-RU" altLang="ja-JP" sz="2000" b="1" dirty="0" smtClean="0"/>
              <a:t> з </a:t>
            </a:r>
            <a:r>
              <a:rPr lang="ru-RU" altLang="ja-JP" sz="2000" b="1" dirty="0" err="1" smtClean="0"/>
              <a:t>програмних</a:t>
            </a:r>
            <a:r>
              <a:rPr lang="ru-RU" altLang="ja-JP" sz="2000" b="1" dirty="0" smtClean="0"/>
              <a:t> </a:t>
            </a:r>
            <a:r>
              <a:rPr lang="ru-RU" altLang="ja-JP" sz="2000" b="1" dirty="0" err="1" smtClean="0"/>
              <a:t>засобів</a:t>
            </a:r>
            <a:r>
              <a:rPr lang="ru-RU" altLang="ja-JP" sz="2000" b="1" dirty="0" smtClean="0"/>
              <a:t> </a:t>
            </a:r>
            <a:r>
              <a:rPr lang="ru-RU" altLang="ja-JP" sz="2000" b="1" dirty="0" err="1" smtClean="0"/>
              <a:t>корпорації</a:t>
            </a:r>
            <a:r>
              <a:rPr lang="ru-RU" altLang="ja-JP" sz="2000" b="1" dirty="0" smtClean="0"/>
              <a:t> </a:t>
            </a:r>
            <a:r>
              <a:rPr lang="ru-RU" altLang="ja-JP" sz="2000" b="1" dirty="0" err="1" smtClean="0"/>
              <a:t>Microsoft</a:t>
            </a:r>
            <a:r>
              <a:rPr lang="uk-UA" altLang="ja-JP" sz="2000" b="1" dirty="0" smtClean="0"/>
              <a:t>)</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MCSA – Microsoft Certified Systems Administrator </a:t>
            </a:r>
            <a:r>
              <a:rPr lang="uk-UA" altLang="ja-JP" sz="2000" b="1" dirty="0" smtClean="0"/>
              <a:t>(</a:t>
            </a:r>
            <a:r>
              <a:rPr lang="ru-RU" altLang="ja-JP" sz="2000" b="1" dirty="0" err="1" smtClean="0"/>
              <a:t>Сертифікований</a:t>
            </a:r>
            <a:r>
              <a:rPr lang="ru-RU" altLang="ja-JP" sz="2000" b="1" dirty="0" smtClean="0"/>
              <a:t> </a:t>
            </a:r>
            <a:r>
              <a:rPr lang="ru-RU" altLang="ja-JP" sz="2000" b="1" dirty="0" err="1" smtClean="0"/>
              <a:t>адміністратор</a:t>
            </a:r>
            <a:r>
              <a:rPr lang="ru-RU" altLang="ja-JP" sz="2000" b="1" dirty="0" smtClean="0"/>
              <a:t> систем </a:t>
            </a:r>
            <a:r>
              <a:rPr lang="ru-RU" altLang="ja-JP" sz="2000" b="1" dirty="0" err="1" smtClean="0"/>
              <a:t>корпорації</a:t>
            </a:r>
            <a:r>
              <a:rPr lang="ru-RU" altLang="ja-JP" sz="2000" b="1" dirty="0" smtClean="0"/>
              <a:t> </a:t>
            </a:r>
            <a:r>
              <a:rPr lang="ru-RU" altLang="ja-JP" sz="2000" b="1" dirty="0" err="1" smtClean="0"/>
              <a:t>Microsoft</a:t>
            </a:r>
            <a:r>
              <a:rPr lang="ru-RU" altLang="ja-JP" sz="2000" b="1" dirty="0" smtClean="0"/>
              <a:t>)</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MCSE – Microsoft Certified Systems Engineer </a:t>
            </a:r>
            <a:r>
              <a:rPr lang="uk-UA" altLang="ja-JP" sz="2000" b="1" dirty="0" smtClean="0"/>
              <a:t>(</a:t>
            </a:r>
            <a:r>
              <a:rPr lang="ru-RU" altLang="ja-JP" sz="2000" b="1" dirty="0" err="1" smtClean="0"/>
              <a:t>Сертифікований</a:t>
            </a:r>
            <a:r>
              <a:rPr lang="ru-RU" altLang="ja-JP" sz="2000" b="1" dirty="0" smtClean="0"/>
              <a:t> </a:t>
            </a:r>
            <a:r>
              <a:rPr lang="ru-RU" altLang="ja-JP" sz="2000" b="1" dirty="0" err="1" smtClean="0"/>
              <a:t>інженер</a:t>
            </a:r>
            <a:r>
              <a:rPr lang="ru-RU" altLang="ja-JP" sz="2000" b="1" dirty="0" smtClean="0"/>
              <a:t> систем </a:t>
            </a:r>
            <a:r>
              <a:rPr lang="ru-RU" altLang="ja-JP" sz="2000" b="1" dirty="0" err="1" smtClean="0"/>
              <a:t>корпорації</a:t>
            </a:r>
            <a:r>
              <a:rPr lang="ru-RU" altLang="ja-JP" sz="2000" b="1" dirty="0" smtClean="0"/>
              <a:t> </a:t>
            </a:r>
            <a:r>
              <a:rPr lang="ru-RU" altLang="ja-JP" sz="2000" b="1" dirty="0" err="1" smtClean="0"/>
              <a:t>Microsoft</a:t>
            </a:r>
            <a:r>
              <a:rPr lang="ru-RU" altLang="ja-JP" sz="2000" b="1" dirty="0" smtClean="0"/>
              <a:t>)</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Network+ – </a:t>
            </a:r>
            <a:r>
              <a:rPr lang="en-US" altLang="ja-JP" sz="2000" b="1" dirty="0" err="1" smtClean="0">
                <a:ea typeface="ＭＳ Ｐゴシック" charset="-128"/>
              </a:rPr>
              <a:t>CompTIA</a:t>
            </a:r>
            <a:r>
              <a:rPr lang="en-US" altLang="ja-JP" sz="2000" b="1" dirty="0" smtClean="0">
                <a:ea typeface="ＭＳ Ｐゴシック" charset="-128"/>
              </a:rPr>
              <a:t> Network Certification </a:t>
            </a:r>
            <a:r>
              <a:rPr lang="uk-UA" altLang="ja-JP" sz="2000" b="1" dirty="0" smtClean="0"/>
              <a:t>(</a:t>
            </a:r>
            <a:r>
              <a:rPr lang="ru-RU" altLang="ja-JP" sz="2000" b="1" dirty="0" err="1" smtClean="0"/>
              <a:t>Сертифікат</a:t>
            </a:r>
            <a:r>
              <a:rPr lang="ru-RU" altLang="ja-JP" sz="2000" b="1" dirty="0" smtClean="0"/>
              <a:t> по </a:t>
            </a:r>
            <a:r>
              <a:rPr lang="ru-RU" altLang="ja-JP" sz="2000" b="1" dirty="0" err="1" smtClean="0"/>
              <a:t>мережевих</a:t>
            </a:r>
            <a:r>
              <a:rPr lang="ru-RU" altLang="ja-JP" sz="2000" b="1" dirty="0" smtClean="0"/>
              <a:t> </a:t>
            </a:r>
            <a:r>
              <a:rPr lang="ru-RU" altLang="ja-JP" sz="2000" b="1" dirty="0" err="1" smtClean="0"/>
              <a:t>технологіях</a:t>
            </a:r>
            <a:r>
              <a:rPr lang="ru-RU" altLang="ja-JP" sz="2000" b="1" dirty="0" smtClean="0"/>
              <a:t> COMPTIA)</a:t>
            </a:r>
            <a:endParaRPr lang="en-US" altLang="ja-JP" sz="2000" b="1" dirty="0" smtClean="0">
              <a:ea typeface="ＭＳ Ｐゴシック" charset="-128"/>
            </a:endParaRPr>
          </a:p>
          <a:p>
            <a:pPr marL="381000" indent="-381000" eaLnBrk="1" hangingPunct="1">
              <a:lnSpc>
                <a:spcPct val="80000"/>
              </a:lnSpc>
              <a:defRPr/>
            </a:pPr>
            <a:r>
              <a:rPr lang="en-US" altLang="ja-JP" sz="2000" b="1" dirty="0" smtClean="0">
                <a:ea typeface="ＭＳ Ｐゴシック" charset="-128"/>
              </a:rPr>
              <a:t>Linux+ – </a:t>
            </a:r>
            <a:r>
              <a:rPr lang="en-US" altLang="ja-JP" sz="2000" b="1" dirty="0" err="1" smtClean="0">
                <a:ea typeface="ＭＳ Ｐゴシック" charset="-128"/>
              </a:rPr>
              <a:t>CompTIA</a:t>
            </a:r>
            <a:r>
              <a:rPr lang="en-US" altLang="ja-JP" sz="2000" b="1" dirty="0" smtClean="0">
                <a:ea typeface="ＭＳ Ｐゴシック" charset="-128"/>
              </a:rPr>
              <a:t> Linux Certification </a:t>
            </a:r>
            <a:r>
              <a:rPr lang="uk-UA" altLang="ja-JP" sz="2000" b="1" dirty="0" smtClean="0"/>
              <a:t>(</a:t>
            </a:r>
            <a:r>
              <a:rPr lang="ru-RU" altLang="ja-JP" sz="2000" b="1" dirty="0" err="1" smtClean="0"/>
              <a:t>Сертифікат</a:t>
            </a:r>
            <a:r>
              <a:rPr lang="ru-RU" altLang="ja-JP" sz="2000" b="1" dirty="0" smtClean="0"/>
              <a:t> COMPTIA по </a:t>
            </a:r>
            <a:r>
              <a:rPr lang="ru-RU" altLang="ja-JP" sz="2000" b="1" dirty="0" err="1" smtClean="0"/>
              <a:t>операційній</a:t>
            </a:r>
            <a:r>
              <a:rPr lang="ru-RU" altLang="ja-JP" sz="2000" b="1" dirty="0" smtClean="0"/>
              <a:t> </a:t>
            </a:r>
            <a:r>
              <a:rPr lang="ru-RU" altLang="ja-JP" sz="2000" b="1" dirty="0" err="1" smtClean="0"/>
              <a:t>системі</a:t>
            </a:r>
            <a:r>
              <a:rPr lang="ru-RU" altLang="ja-JP" sz="2000" b="1" dirty="0" smtClean="0"/>
              <a:t> </a:t>
            </a:r>
            <a:r>
              <a:rPr lang="ru-RU" altLang="ja-JP" sz="2000" b="1" dirty="0" err="1" smtClean="0"/>
              <a:t>Linux</a:t>
            </a:r>
            <a:r>
              <a:rPr lang="ru-RU" altLang="ja-JP" sz="2000" b="1" dirty="0" smtClean="0"/>
              <a:t>)</a:t>
            </a:r>
            <a:endParaRPr lang="en-US" altLang="ja-JP" sz="2000" b="1" dirty="0" smtClean="0">
              <a:ea typeface="ＭＳ Ｐゴシック" charset="-128"/>
            </a:endParaRPr>
          </a:p>
        </p:txBody>
      </p:sp>
    </p:spTree>
    <p:extLst>
      <p:ext uri="{BB962C8B-B14F-4D97-AF65-F5344CB8AC3E}">
        <p14:creationId xmlns:p14="http://schemas.microsoft.com/office/powerpoint/2010/main" val="3104615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14300"/>
            <a:ext cx="9144000" cy="679450"/>
          </a:xfrm>
        </p:spPr>
        <p:txBody>
          <a:bodyPr lIns="82124" tIns="41061" rIns="82124" bIns="41061" anchor="b" anchorCtr="0">
            <a:normAutofit fontScale="90000"/>
          </a:bodyPr>
          <a:lstStyle/>
          <a:p>
            <a:pPr eaLnBrk="1" hangingPunct="1">
              <a:defRPr/>
            </a:pPr>
            <a:r>
              <a:rPr lang="en-US" dirty="0" err="1" smtClean="0"/>
              <a:t>Опис</a:t>
            </a:r>
            <a:r>
              <a:rPr lang="en-US" dirty="0" smtClean="0"/>
              <a:t> </a:t>
            </a:r>
            <a:r>
              <a:rPr lang="en-US" dirty="0" err="1" smtClean="0"/>
              <a:t>комп'ютерної</a:t>
            </a:r>
            <a:r>
              <a:rPr lang="en-US" dirty="0" smtClean="0"/>
              <a:t> </a:t>
            </a:r>
            <a:r>
              <a:rPr lang="en-US" dirty="0" err="1" smtClean="0"/>
              <a:t>системи</a:t>
            </a:r>
            <a:endParaRPr lang="en-US" dirty="0" smtClean="0"/>
          </a:p>
        </p:txBody>
      </p:sp>
      <p:sp>
        <p:nvSpPr>
          <p:cNvPr id="25603" name="Rectangle 9"/>
          <p:cNvSpPr>
            <a:spLocks noChangeArrowheads="1"/>
          </p:cNvSpPr>
          <p:nvPr/>
        </p:nvSpPr>
        <p:spPr bwMode="auto">
          <a:xfrm>
            <a:off x="655638" y="1162050"/>
            <a:ext cx="794067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marL="381000" indent="-381000"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lnSpc>
                <a:spcPct val="100000"/>
              </a:lnSpc>
              <a:spcBef>
                <a:spcPct val="50000"/>
              </a:spcBef>
              <a:buClr>
                <a:schemeClr val="tx2"/>
              </a:buClr>
              <a:buSzPct val="100000"/>
              <a:buFont typeface="Wingdings" pitchFamily="2" charset="2"/>
              <a:buChar char="§"/>
            </a:pPr>
            <a:r>
              <a:rPr lang="uk-UA" altLang="ru-RU" b="0" dirty="0"/>
              <a:t>До складу </a:t>
            </a:r>
            <a:r>
              <a:rPr lang="uk-UA" altLang="ru-RU" b="0" dirty="0" err="1"/>
              <a:t>комп</a:t>
            </a:r>
            <a:r>
              <a:rPr lang="en-US" altLang="ru-RU" b="0" dirty="0"/>
              <a:t>’</a:t>
            </a:r>
            <a:r>
              <a:rPr lang="uk-UA" altLang="ru-RU" b="0" dirty="0" err="1"/>
              <a:t>ютерної</a:t>
            </a:r>
            <a:r>
              <a:rPr lang="uk-UA" altLang="ru-RU" b="0" dirty="0"/>
              <a:t> системи входить апаратне та програмне забезпечення</a:t>
            </a:r>
            <a:r>
              <a:rPr lang="en-US" altLang="ru-RU" b="0" dirty="0"/>
              <a:t>.</a:t>
            </a:r>
          </a:p>
          <a:p>
            <a:pPr algn="l">
              <a:lnSpc>
                <a:spcPct val="100000"/>
              </a:lnSpc>
              <a:spcBef>
                <a:spcPct val="50000"/>
              </a:spcBef>
              <a:buClr>
                <a:schemeClr val="tx2"/>
              </a:buClr>
              <a:buSzPct val="100000"/>
              <a:buFont typeface="Wingdings" pitchFamily="2" charset="2"/>
              <a:buChar char="§"/>
            </a:pPr>
            <a:r>
              <a:rPr lang="uk-UA" altLang="ru-RU" b="0" dirty="0"/>
              <a:t>Апаратне </a:t>
            </a:r>
            <a:r>
              <a:rPr lang="uk-UA" altLang="ru-RU" b="0" dirty="0" err="1"/>
              <a:t>скаладається</a:t>
            </a:r>
            <a:r>
              <a:rPr lang="uk-UA" altLang="ru-RU" b="0" dirty="0"/>
              <a:t> з фізичних компонентів, таких як  корпус</a:t>
            </a:r>
            <a:r>
              <a:rPr lang="en-US" altLang="ru-RU" b="0" dirty="0"/>
              <a:t>, </a:t>
            </a:r>
            <a:r>
              <a:rPr lang="uk-UA" altLang="ru-RU" b="0" dirty="0"/>
              <a:t>пристрої збереження</a:t>
            </a:r>
            <a:r>
              <a:rPr lang="en-US" altLang="ru-RU" b="0" dirty="0"/>
              <a:t>, </a:t>
            </a:r>
            <a:r>
              <a:rPr lang="uk-UA" altLang="ru-RU" b="0" dirty="0"/>
              <a:t>клавіатура</a:t>
            </a:r>
            <a:r>
              <a:rPr lang="en-US" altLang="ru-RU" b="0" dirty="0"/>
              <a:t>, </a:t>
            </a:r>
            <a:r>
              <a:rPr lang="uk-UA" altLang="ru-RU" b="0" dirty="0"/>
              <a:t>монітори</a:t>
            </a:r>
            <a:r>
              <a:rPr lang="en-US" altLang="ru-RU" b="0" dirty="0"/>
              <a:t>, </a:t>
            </a:r>
            <a:r>
              <a:rPr lang="uk-UA" altLang="ru-RU" b="0" dirty="0"/>
              <a:t>кабелі</a:t>
            </a:r>
            <a:r>
              <a:rPr lang="en-US" altLang="ru-RU" b="0" dirty="0"/>
              <a:t>, </a:t>
            </a:r>
            <a:r>
              <a:rPr lang="uk-UA" altLang="ru-RU" b="0" dirty="0"/>
              <a:t>гучномовці та </a:t>
            </a:r>
            <a:r>
              <a:rPr lang="uk-UA" altLang="ru-RU" b="0" dirty="0" err="1"/>
              <a:t>принтнери</a:t>
            </a:r>
            <a:r>
              <a:rPr lang="en-US" altLang="ru-RU" b="0" dirty="0"/>
              <a:t>.</a:t>
            </a:r>
          </a:p>
          <a:p>
            <a:pPr algn="l">
              <a:lnSpc>
                <a:spcPct val="100000"/>
              </a:lnSpc>
              <a:spcBef>
                <a:spcPct val="50000"/>
              </a:spcBef>
              <a:buClr>
                <a:schemeClr val="tx2"/>
              </a:buClr>
              <a:buSzPct val="100000"/>
              <a:buFont typeface="Wingdings" pitchFamily="2" charset="2"/>
              <a:buChar char="§"/>
            </a:pPr>
            <a:r>
              <a:rPr lang="uk-UA" altLang="ru-RU" b="0" dirty="0"/>
              <a:t>До програмного забезпечення</a:t>
            </a:r>
            <a:r>
              <a:rPr lang="en-US" altLang="ru-RU" b="0" dirty="0"/>
              <a:t> </a:t>
            </a:r>
            <a:r>
              <a:rPr lang="uk-UA" altLang="ru-RU" b="0" dirty="0"/>
              <a:t/>
            </a:r>
            <a:br>
              <a:rPr lang="uk-UA" altLang="ru-RU" b="0" dirty="0"/>
            </a:br>
            <a:r>
              <a:rPr lang="uk-UA" altLang="ru-RU" b="0" dirty="0"/>
              <a:t>відносяться операційні </a:t>
            </a:r>
            <a:br>
              <a:rPr lang="uk-UA" altLang="ru-RU" b="0" dirty="0"/>
            </a:br>
            <a:r>
              <a:rPr lang="uk-UA" altLang="ru-RU" b="0" dirty="0"/>
              <a:t>системи та програми</a:t>
            </a:r>
            <a:r>
              <a:rPr lang="en-US" altLang="ru-RU" b="0" dirty="0"/>
              <a:t>.</a:t>
            </a:r>
          </a:p>
          <a:p>
            <a:pPr algn="l">
              <a:lnSpc>
                <a:spcPct val="100000"/>
              </a:lnSpc>
              <a:spcBef>
                <a:spcPct val="50000"/>
              </a:spcBef>
              <a:buClr>
                <a:schemeClr val="tx2"/>
              </a:buClr>
              <a:buSzPct val="100000"/>
              <a:buFont typeface="Wingdings" pitchFamily="2" charset="2"/>
              <a:buChar char="§"/>
            </a:pPr>
            <a:r>
              <a:rPr lang="ru-RU" altLang="ru-RU" b="0" dirty="0" err="1"/>
              <a:t>Операційна</a:t>
            </a:r>
            <a:r>
              <a:rPr lang="ru-RU" altLang="ru-RU" b="0" dirty="0"/>
              <a:t> система </a:t>
            </a:r>
            <a:r>
              <a:rPr lang="ru-RU" altLang="ru-RU" b="0" dirty="0" err="1"/>
              <a:t>управляє</a:t>
            </a:r>
            <a:r>
              <a:rPr lang="ru-RU" altLang="ru-RU" b="0" dirty="0"/>
              <a:t> </a:t>
            </a:r>
            <a:br>
              <a:rPr lang="ru-RU" altLang="ru-RU" b="0" dirty="0"/>
            </a:br>
            <a:r>
              <a:rPr lang="ru-RU" altLang="ru-RU" b="0" dirty="0" err="1"/>
              <a:t>роботою</a:t>
            </a:r>
            <a:r>
              <a:rPr lang="ru-RU" altLang="ru-RU" b="0" dirty="0"/>
              <a:t> </a:t>
            </a:r>
            <a:r>
              <a:rPr lang="ru-RU" altLang="ru-RU" b="0" dirty="0" err="1"/>
              <a:t>комп'ютера</a:t>
            </a:r>
            <a:r>
              <a:rPr lang="ru-RU" altLang="ru-RU" b="0" dirty="0"/>
              <a:t>.</a:t>
            </a:r>
            <a:endParaRPr lang="en-US" altLang="ru-RU" b="0" dirty="0"/>
          </a:p>
          <a:p>
            <a:pPr algn="l">
              <a:lnSpc>
                <a:spcPct val="100000"/>
              </a:lnSpc>
              <a:spcBef>
                <a:spcPct val="50000"/>
              </a:spcBef>
              <a:buClr>
                <a:schemeClr val="tx2"/>
              </a:buClr>
              <a:buSzPct val="100000"/>
              <a:buFont typeface="Wingdings" pitchFamily="2" charset="2"/>
              <a:buChar char="§"/>
            </a:pPr>
            <a:r>
              <a:rPr lang="ru-RU" altLang="ru-RU" b="0" dirty="0" err="1"/>
              <a:t>Програми</a:t>
            </a:r>
            <a:r>
              <a:rPr lang="ru-RU" altLang="ru-RU" b="0" dirty="0"/>
              <a:t> </a:t>
            </a:r>
            <a:r>
              <a:rPr lang="ru-RU" altLang="ru-RU" b="0" dirty="0" err="1"/>
              <a:t>або</a:t>
            </a:r>
            <a:r>
              <a:rPr lang="ru-RU" altLang="ru-RU" b="0" dirty="0"/>
              <a:t> </a:t>
            </a:r>
            <a:r>
              <a:rPr lang="uk-UA" altLang="ru-RU" b="0" smtClean="0"/>
              <a:t>додатки</a:t>
            </a:r>
            <a:r>
              <a:rPr lang="ru-RU" altLang="ru-RU" b="0" smtClean="0"/>
              <a:t> </a:t>
            </a:r>
            <a:r>
              <a:rPr lang="ru-RU" altLang="ru-RU" b="0" dirty="0"/>
              <a:t/>
            </a:r>
            <a:br>
              <a:rPr lang="ru-RU" altLang="ru-RU" b="0" dirty="0"/>
            </a:br>
            <a:r>
              <a:rPr lang="ru-RU" altLang="ru-RU" b="0" dirty="0" err="1"/>
              <a:t>виконують</a:t>
            </a:r>
            <a:r>
              <a:rPr lang="ru-RU" altLang="ru-RU" b="0" dirty="0"/>
              <a:t> </a:t>
            </a:r>
            <a:r>
              <a:rPr lang="ru-RU" altLang="ru-RU" b="0" dirty="0" err="1"/>
              <a:t>різні</a:t>
            </a:r>
            <a:r>
              <a:rPr lang="ru-RU" altLang="ru-RU" b="0" dirty="0"/>
              <a:t> </a:t>
            </a:r>
            <a:r>
              <a:rPr lang="ru-RU" altLang="ru-RU" b="0" dirty="0" err="1"/>
              <a:t>функції</a:t>
            </a:r>
            <a:r>
              <a:rPr lang="ru-RU" altLang="ru-RU" b="0" dirty="0"/>
              <a:t>.</a:t>
            </a:r>
            <a:endParaRPr lang="en-US" altLang="ru-RU" b="0" dirty="0"/>
          </a:p>
        </p:txBody>
      </p:sp>
      <p:pic>
        <p:nvPicPr>
          <p:cNvPr id="2560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3338513"/>
            <a:ext cx="34464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39854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42875"/>
            <a:ext cx="8145463" cy="679450"/>
          </a:xfrm>
        </p:spPr>
        <p:txBody>
          <a:bodyPr lIns="82124" tIns="41061" rIns="82124" bIns="41061" anchor="b" anchorCtr="0">
            <a:normAutofit fontScale="90000"/>
          </a:bodyPr>
          <a:lstStyle/>
          <a:p>
            <a:pPr algn="l" eaLnBrk="1" hangingPunct="1">
              <a:defRPr/>
            </a:pPr>
            <a:r>
              <a:rPr lang="ru-RU" sz="4000" smtClean="0"/>
              <a:t>Корпуси і блоки живлення</a:t>
            </a:r>
            <a:endParaRPr lang="en-US" sz="4000" smtClean="0"/>
          </a:p>
        </p:txBody>
      </p:sp>
      <p:sp>
        <p:nvSpPr>
          <p:cNvPr id="12291" name="Rectangle 6"/>
          <p:cNvSpPr>
            <a:spLocks noGrp="1" noChangeArrowheads="1"/>
          </p:cNvSpPr>
          <p:nvPr>
            <p:ph type="body" idx="4294967295"/>
          </p:nvPr>
        </p:nvSpPr>
        <p:spPr>
          <a:xfrm>
            <a:off x="485775" y="976313"/>
            <a:ext cx="8066088" cy="5759450"/>
          </a:xfrm>
        </p:spPr>
        <p:txBody>
          <a:bodyPr lIns="82124" tIns="41061" rIns="82124" bIns="41061"/>
          <a:lstStyle/>
          <a:p>
            <a:pPr eaLnBrk="1" hangingPunct="1">
              <a:buFont typeface="Wingdings" pitchFamily="2" charset="2"/>
              <a:buNone/>
              <a:defRPr/>
            </a:pPr>
            <a:r>
              <a:rPr lang="en-US" b="1" smtClean="0">
                <a:solidFill>
                  <a:schemeClr val="accent2"/>
                </a:solidFill>
                <a:effectLst>
                  <a:outerShdw blurRad="38100" dist="38100" dir="2700000" algn="tl">
                    <a:srgbClr val="FFFFFF"/>
                  </a:outerShdw>
                </a:effectLst>
              </a:rPr>
              <a:t>Корпус комп'ютера</a:t>
            </a:r>
          </a:p>
          <a:p>
            <a:pPr eaLnBrk="1" hangingPunct="1">
              <a:defRPr/>
            </a:pPr>
            <a:r>
              <a:rPr lang="en-US" sz="2400" b="1" smtClean="0"/>
              <a:t>забезпечує захист і підтримку </a:t>
            </a:r>
            <a:r>
              <a:rPr lang="uk-UA" sz="2400" b="1" smtClean="0"/>
              <a:t/>
            </a:r>
            <a:br>
              <a:rPr lang="uk-UA" sz="2400" b="1" smtClean="0"/>
            </a:br>
            <a:r>
              <a:rPr lang="en-US" sz="2400" b="1" smtClean="0"/>
              <a:t>внутрішніх компонентів комп'ютера.</a:t>
            </a:r>
          </a:p>
          <a:p>
            <a:pPr eaLnBrk="1" hangingPunct="1">
              <a:defRPr/>
            </a:pPr>
            <a:r>
              <a:rPr lang="ru-RU" sz="2400" b="1" smtClean="0"/>
              <a:t>має бути довговічним, простим в обслуговуванні та мати досить місця для розширення системи.</a:t>
            </a:r>
            <a:endParaRPr lang="en-US" sz="2400" b="1" smtClean="0"/>
          </a:p>
          <a:p>
            <a:pPr eaLnBrk="1" hangingPunct="1">
              <a:buFont typeface="Wingdings" pitchFamily="2" charset="2"/>
              <a:buNone/>
              <a:defRPr/>
            </a:pPr>
            <a:r>
              <a:rPr lang="ru-RU" b="1" smtClean="0">
                <a:solidFill>
                  <a:schemeClr val="accent2"/>
                </a:solidFill>
                <a:effectLst>
                  <a:outerShdw blurRad="38100" dist="38100" dir="2700000" algn="tl">
                    <a:srgbClr val="FFFFFF"/>
                  </a:outerShdw>
                </a:effectLst>
              </a:rPr>
              <a:t>Блок живлення</a:t>
            </a:r>
            <a:endParaRPr lang="en-US" b="1" smtClean="0">
              <a:solidFill>
                <a:schemeClr val="accent2"/>
              </a:solidFill>
              <a:effectLst>
                <a:outerShdw blurRad="38100" dist="38100" dir="2700000" algn="tl">
                  <a:srgbClr val="FFFFFF"/>
                </a:outerShdw>
              </a:effectLst>
            </a:endParaRPr>
          </a:p>
          <a:p>
            <a:pPr eaLnBrk="1" hangingPunct="1">
              <a:defRPr/>
            </a:pPr>
            <a:r>
              <a:rPr lang="ru-RU" sz="2400" b="1" smtClean="0"/>
              <a:t>для перетворення змінного струму </a:t>
            </a:r>
            <a:br>
              <a:rPr lang="ru-RU" sz="2400" b="1" smtClean="0"/>
            </a:br>
            <a:r>
              <a:rPr lang="ru-RU" sz="2400" b="1" smtClean="0"/>
              <a:t>(АС - Alternating Current), що йде від </a:t>
            </a:r>
            <a:br>
              <a:rPr lang="ru-RU" sz="2400" b="1" smtClean="0"/>
            </a:br>
            <a:r>
              <a:rPr lang="ru-RU" sz="2400" b="1" smtClean="0"/>
              <a:t>мережі, в постійний струм (DC - Direct Current).</a:t>
            </a:r>
            <a:endParaRPr lang="en-US" sz="2400" b="1" smtClean="0"/>
          </a:p>
          <a:p>
            <a:pPr eaLnBrk="1" hangingPunct="1">
              <a:defRPr/>
            </a:pPr>
            <a:r>
              <a:rPr lang="ru-RU" sz="2400" b="1" smtClean="0"/>
              <a:t>повинен забезпечувати достатню кількість енергії для компонентів, встановлених в системі в даний момент, а також для додаткових компонентів, які можуть бути додані</a:t>
            </a:r>
            <a:r>
              <a:rPr lang="ru-RU" smtClean="0"/>
              <a:t> </a:t>
            </a:r>
            <a:r>
              <a:rPr lang="ru-RU" sz="2400" b="1" smtClean="0"/>
              <a:t>пізніше</a:t>
            </a:r>
            <a:r>
              <a:rPr lang="ru-RU" smtClean="0"/>
              <a:t> </a:t>
            </a:r>
            <a:r>
              <a:rPr lang="ru-RU" sz="2400" b="1" smtClean="0"/>
              <a:t>(</a:t>
            </a:r>
            <a:r>
              <a:rPr lang="en-US" sz="2400" b="1" smtClean="0"/>
              <a:t>200W </a:t>
            </a:r>
            <a:r>
              <a:rPr lang="uk-UA" sz="2400" b="1" smtClean="0"/>
              <a:t>-</a:t>
            </a:r>
            <a:r>
              <a:rPr lang="en-US" sz="2400" b="1" smtClean="0"/>
              <a:t> 800W</a:t>
            </a:r>
            <a:r>
              <a:rPr lang="uk-UA" sz="2400" b="1" smtClean="0"/>
              <a:t>)</a:t>
            </a:r>
            <a:endParaRPr lang="en-US" sz="2400" b="1" smtClean="0"/>
          </a:p>
        </p:txBody>
      </p:sp>
      <p:pic>
        <p:nvPicPr>
          <p:cNvPr id="266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0"/>
            <a:ext cx="19335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60370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15938" y="0"/>
            <a:ext cx="8145462" cy="838200"/>
          </a:xfrm>
        </p:spPr>
        <p:txBody>
          <a:bodyPr lIns="82124" tIns="41061" rIns="82124" bIns="41061" anchor="b" anchorCtr="0"/>
          <a:lstStyle/>
          <a:p>
            <a:pPr eaLnBrk="1" hangingPunct="1">
              <a:defRPr/>
            </a:pPr>
            <a:r>
              <a:rPr lang="en-US" smtClean="0"/>
              <a:t>Опис корпусів</a:t>
            </a:r>
          </a:p>
        </p:txBody>
      </p:sp>
      <p:sp>
        <p:nvSpPr>
          <p:cNvPr id="13315" name="Rectangle 6"/>
          <p:cNvSpPr>
            <a:spLocks noGrp="1" noChangeArrowheads="1"/>
          </p:cNvSpPr>
          <p:nvPr>
            <p:ph type="body" idx="4294967295"/>
          </p:nvPr>
        </p:nvSpPr>
        <p:spPr>
          <a:xfrm>
            <a:off x="0" y="989013"/>
            <a:ext cx="6070600" cy="5689600"/>
          </a:xfrm>
        </p:spPr>
        <p:txBody>
          <a:bodyPr lIns="82124" tIns="41061" rIns="82124" bIns="41061"/>
          <a:lstStyle/>
          <a:p>
            <a:pPr eaLnBrk="1" hangingPunct="1">
              <a:lnSpc>
                <a:spcPct val="85000"/>
              </a:lnSpc>
              <a:defRPr/>
            </a:pPr>
            <a:r>
              <a:rPr lang="en-US" sz="2400" b="1" dirty="0" err="1" smtClean="0"/>
              <a:t>містить</a:t>
            </a:r>
            <a:r>
              <a:rPr lang="en-US" sz="2400" b="1" dirty="0" smtClean="0"/>
              <a:t> </a:t>
            </a:r>
            <a:r>
              <a:rPr lang="en-US" sz="2400" b="1" dirty="0" err="1" smtClean="0"/>
              <a:t>оп</a:t>
            </a:r>
            <a:r>
              <a:rPr lang="uk-UA" sz="2400" b="1" dirty="0" smtClean="0"/>
              <a:t>і</a:t>
            </a:r>
            <a:r>
              <a:rPr lang="en-US" sz="2400" b="1" dirty="0" err="1" smtClean="0"/>
              <a:t>рну</a:t>
            </a:r>
            <a:r>
              <a:rPr lang="en-US" sz="2400" b="1" dirty="0" smtClean="0"/>
              <a:t> </a:t>
            </a:r>
            <a:r>
              <a:rPr lang="en-US" sz="2400" b="1" dirty="0" err="1" smtClean="0"/>
              <a:t>стійку</a:t>
            </a:r>
            <a:r>
              <a:rPr lang="en-US" sz="2400" b="1" dirty="0" smtClean="0"/>
              <a:t> </a:t>
            </a:r>
            <a:r>
              <a:rPr lang="en-US" sz="2400" b="1" dirty="0" err="1" smtClean="0"/>
              <a:t>для</a:t>
            </a:r>
            <a:r>
              <a:rPr lang="en-US" sz="2400" b="1" dirty="0" smtClean="0"/>
              <a:t> </a:t>
            </a:r>
            <a:r>
              <a:rPr lang="en-US" sz="2400" b="1" dirty="0" err="1" smtClean="0"/>
              <a:t>закріплення</a:t>
            </a:r>
            <a:r>
              <a:rPr lang="en-US" sz="2400" b="1" dirty="0" smtClean="0"/>
              <a:t> </a:t>
            </a:r>
            <a:r>
              <a:rPr lang="en-US" sz="2400" b="1" dirty="0" err="1" smtClean="0"/>
              <a:t>внутрішніх</a:t>
            </a:r>
            <a:r>
              <a:rPr lang="en-US" sz="2400" b="1" dirty="0" smtClean="0"/>
              <a:t> </a:t>
            </a:r>
            <a:r>
              <a:rPr lang="en-US" sz="2400" b="1" dirty="0" err="1" smtClean="0"/>
              <a:t>компонентів</a:t>
            </a:r>
            <a:r>
              <a:rPr lang="en-US" sz="2400" b="1" dirty="0" smtClean="0"/>
              <a:t> </a:t>
            </a:r>
            <a:r>
              <a:rPr lang="en-US" sz="2400" b="1" dirty="0" err="1" smtClean="0"/>
              <a:t>комп'ютера</a:t>
            </a:r>
            <a:r>
              <a:rPr lang="en-US" sz="2400" b="1" dirty="0" smtClean="0"/>
              <a:t>, а </a:t>
            </a:r>
            <a:r>
              <a:rPr lang="en-US" sz="2400" b="1" dirty="0" err="1" smtClean="0"/>
              <a:t>також</a:t>
            </a:r>
            <a:r>
              <a:rPr lang="en-US" sz="2400" b="1" dirty="0" smtClean="0"/>
              <a:t> є </a:t>
            </a:r>
            <a:r>
              <a:rPr lang="en-US" sz="2400" b="1" dirty="0" err="1" smtClean="0"/>
              <a:t>оболонкою</a:t>
            </a:r>
            <a:r>
              <a:rPr lang="en-US" sz="2400" b="1" dirty="0" smtClean="0"/>
              <a:t>, </a:t>
            </a:r>
            <a:r>
              <a:rPr lang="en-US" sz="2400" b="1" dirty="0" err="1" smtClean="0"/>
              <a:t>що</a:t>
            </a:r>
            <a:r>
              <a:rPr lang="en-US" sz="2400" b="1" dirty="0" smtClean="0"/>
              <a:t> </a:t>
            </a:r>
            <a:r>
              <a:rPr lang="en-US" sz="2400" b="1" dirty="0" err="1" smtClean="0"/>
              <a:t>забезпечує</a:t>
            </a:r>
            <a:r>
              <a:rPr lang="en-US" sz="2400" b="1" dirty="0" smtClean="0"/>
              <a:t> </a:t>
            </a:r>
            <a:r>
              <a:rPr lang="en-US" sz="2400" b="1" dirty="0" err="1" smtClean="0"/>
              <a:t>додатковий</a:t>
            </a:r>
            <a:r>
              <a:rPr lang="en-US" sz="2400" b="1" dirty="0" smtClean="0"/>
              <a:t> </a:t>
            </a:r>
            <a:r>
              <a:rPr lang="en-US" sz="2400" b="1" dirty="0" err="1" smtClean="0"/>
              <a:t>захист</a:t>
            </a:r>
            <a:endParaRPr lang="en-US" sz="2400" b="1" dirty="0" smtClean="0"/>
          </a:p>
          <a:p>
            <a:pPr eaLnBrk="1" hangingPunct="1">
              <a:lnSpc>
                <a:spcPct val="85000"/>
              </a:lnSpc>
              <a:defRPr/>
            </a:pPr>
            <a:r>
              <a:rPr lang="ru-RU" sz="2400" b="1" dirty="0" err="1" smtClean="0"/>
              <a:t>виготовляються</a:t>
            </a:r>
            <a:r>
              <a:rPr lang="ru-RU" sz="2400" b="1" dirty="0" smtClean="0"/>
              <a:t> з пластика, </a:t>
            </a:r>
            <a:r>
              <a:rPr lang="ru-RU" sz="2400" b="1" dirty="0" err="1" smtClean="0"/>
              <a:t>сталі</a:t>
            </a:r>
            <a:r>
              <a:rPr lang="ru-RU" sz="2400" b="1" dirty="0" smtClean="0"/>
              <a:t> </a:t>
            </a:r>
            <a:r>
              <a:rPr lang="ru-RU" sz="2400" b="1" dirty="0" err="1" smtClean="0"/>
              <a:t>або</a:t>
            </a:r>
            <a:r>
              <a:rPr lang="ru-RU" sz="2400" b="1" dirty="0" smtClean="0"/>
              <a:t> </a:t>
            </a:r>
            <a:r>
              <a:rPr lang="ru-RU" sz="2400" b="1" dirty="0" err="1" smtClean="0"/>
              <a:t>алюмінію</a:t>
            </a:r>
            <a:r>
              <a:rPr lang="en-US" sz="2400" b="1" dirty="0" smtClean="0"/>
              <a:t>.</a:t>
            </a:r>
          </a:p>
          <a:p>
            <a:pPr eaLnBrk="1" hangingPunct="1">
              <a:lnSpc>
                <a:spcPct val="85000"/>
              </a:lnSpc>
              <a:defRPr/>
            </a:pPr>
            <a:r>
              <a:rPr lang="ru-RU" sz="2400" b="1" dirty="0" err="1" smtClean="0"/>
              <a:t>мають</a:t>
            </a:r>
            <a:r>
              <a:rPr lang="ru-RU" sz="2400" b="1" dirty="0" smtClean="0"/>
              <a:t> </a:t>
            </a:r>
            <a:r>
              <a:rPr lang="ru-RU" sz="2400" b="1" dirty="0" err="1" smtClean="0"/>
              <a:t>різні</a:t>
            </a:r>
            <a:r>
              <a:rPr lang="ru-RU" sz="2400" b="1" dirty="0" smtClean="0"/>
              <a:t> </a:t>
            </a:r>
            <a:r>
              <a:rPr lang="ru-RU" sz="2400" b="1" dirty="0" err="1" smtClean="0"/>
              <a:t>варіанти</a:t>
            </a:r>
            <a:r>
              <a:rPr lang="ru-RU" sz="2400" b="1" dirty="0" smtClean="0"/>
              <a:t> </a:t>
            </a:r>
            <a:r>
              <a:rPr lang="ru-RU" sz="2400" b="1" dirty="0" err="1" smtClean="0"/>
              <a:t>оформлення</a:t>
            </a:r>
            <a:endParaRPr lang="en-US" sz="2400" b="1" dirty="0" smtClean="0"/>
          </a:p>
          <a:p>
            <a:pPr eaLnBrk="1" hangingPunct="1">
              <a:lnSpc>
                <a:spcPct val="85000"/>
              </a:lnSpc>
              <a:defRPr/>
            </a:pPr>
            <a:r>
              <a:rPr lang="ru-RU" sz="2400" b="1" dirty="0" err="1" smtClean="0"/>
              <a:t>розміри</a:t>
            </a:r>
            <a:r>
              <a:rPr lang="ru-RU" sz="2400" b="1" dirty="0" smtClean="0"/>
              <a:t> і компоновку корпусу </a:t>
            </a:r>
            <a:r>
              <a:rPr lang="ru-RU" sz="2400" b="1" dirty="0" err="1" smtClean="0"/>
              <a:t>називають</a:t>
            </a:r>
            <a:r>
              <a:rPr lang="ru-RU" sz="2400" b="1" dirty="0" smtClean="0"/>
              <a:t> форм-фактором</a:t>
            </a:r>
            <a:r>
              <a:rPr lang="en-US" sz="2400" b="1" dirty="0" smtClean="0"/>
              <a:t>.</a:t>
            </a:r>
          </a:p>
          <a:p>
            <a:pPr eaLnBrk="1" hangingPunct="1">
              <a:lnSpc>
                <a:spcPct val="85000"/>
              </a:lnSpc>
              <a:defRPr/>
            </a:pPr>
            <a:r>
              <a:rPr lang="ru-RU" sz="2400" b="1" dirty="0" err="1" smtClean="0"/>
              <a:t>забезпечує</a:t>
            </a:r>
            <a:r>
              <a:rPr lang="ru-RU" sz="2400" b="1" dirty="0" smtClean="0"/>
              <a:t> </a:t>
            </a:r>
            <a:r>
              <a:rPr lang="ru-RU" sz="2400" b="1" dirty="0" err="1" smtClean="0"/>
              <a:t>середовище</a:t>
            </a:r>
            <a:r>
              <a:rPr lang="ru-RU" sz="2400" b="1" dirty="0" smtClean="0"/>
              <a:t> для </a:t>
            </a:r>
            <a:r>
              <a:rPr lang="ru-RU" sz="2400" b="1" dirty="0" err="1" smtClean="0"/>
              <a:t>охолоджування</a:t>
            </a:r>
            <a:r>
              <a:rPr lang="en-US" sz="2400" b="1" dirty="0" smtClean="0"/>
              <a:t> </a:t>
            </a:r>
            <a:r>
              <a:rPr lang="ru-RU" sz="2400" b="1" dirty="0" smtClean="0"/>
              <a:t>компонент</a:t>
            </a:r>
            <a:endParaRPr lang="en-US" sz="2400" b="1" dirty="0" smtClean="0"/>
          </a:p>
          <a:p>
            <a:pPr eaLnBrk="1" hangingPunct="1">
              <a:lnSpc>
                <a:spcPct val="85000"/>
              </a:lnSpc>
              <a:defRPr/>
            </a:pPr>
            <a:r>
              <a:rPr lang="ru-RU" sz="2400" b="1" dirty="0" err="1" smtClean="0"/>
              <a:t>дозволяє</a:t>
            </a:r>
            <a:r>
              <a:rPr lang="ru-RU" sz="2400" b="1" dirty="0" smtClean="0"/>
              <a:t> </a:t>
            </a:r>
            <a:r>
              <a:rPr lang="ru-RU" sz="2400" b="1" dirty="0" err="1" smtClean="0"/>
              <a:t>запобігти</a:t>
            </a:r>
            <a:r>
              <a:rPr lang="ru-RU" sz="2400" b="1" dirty="0" smtClean="0"/>
              <a:t> </a:t>
            </a:r>
            <a:r>
              <a:rPr lang="ru-RU" sz="2400" b="1" dirty="0" err="1" smtClean="0"/>
              <a:t>пошкодження</a:t>
            </a:r>
            <a:r>
              <a:rPr lang="ru-RU" sz="2400" b="1" dirty="0" smtClean="0"/>
              <a:t> статичною </a:t>
            </a:r>
            <a:r>
              <a:rPr lang="ru-RU" sz="2400" b="1" dirty="0" err="1" smtClean="0"/>
              <a:t>електрикою</a:t>
            </a:r>
            <a:endParaRPr lang="en-US" sz="2400" b="1" dirty="0" smtClean="0"/>
          </a:p>
        </p:txBody>
      </p:sp>
      <p:pic>
        <p:nvPicPr>
          <p:cNvPr id="276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3262313"/>
            <a:ext cx="3278187"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0130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3488</Words>
  <Application>Microsoft Office PowerPoint</Application>
  <PresentationFormat>Экран (4:3)</PresentationFormat>
  <Paragraphs>298</Paragraphs>
  <Slides>22</Slides>
  <Notes>12</Notes>
  <HiddenSlides>1</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Інформаційні технології  (Information Technology  IT)</vt:lpstr>
      <vt:lpstr>IT техніки</vt:lpstr>
      <vt:lpstr>Навчання та сертифікація</vt:lpstr>
      <vt:lpstr>CompTIA A+ сертифікація</vt:lpstr>
      <vt:lpstr>CompTIA A+ сертифікація</vt:lpstr>
      <vt:lpstr>Рекомендовані сертифікати</vt:lpstr>
      <vt:lpstr>Опис комп'ютерної системи</vt:lpstr>
      <vt:lpstr>Корпуси і блоки живлення</vt:lpstr>
      <vt:lpstr>Опис корпусів</vt:lpstr>
      <vt:lpstr>Вибір корпуса</vt:lpstr>
      <vt:lpstr>Опис блоків живлення</vt:lpstr>
      <vt:lpstr>Блоки живлення</vt:lpstr>
      <vt:lpstr>Опис блоків живлення</vt:lpstr>
      <vt:lpstr>Опис блоків живлення</vt:lpstr>
      <vt:lpstr>Опис блоків живлення</vt:lpstr>
      <vt:lpstr>Електрика</vt:lpstr>
      <vt:lpstr>кольорами виділені дроти з різною напругою</vt:lpstr>
      <vt:lpstr>Опис блоків живлення</vt:lpstr>
      <vt:lpstr>Опис блоків живлення</vt:lpstr>
      <vt:lpstr> Блок живлення АТХ потужністю 200 Вт</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Інформаційні технології  (Information Technology  IT)</dc:title>
  <dc:creator>Computer</dc:creator>
  <cp:lastModifiedBy>Computer</cp:lastModifiedBy>
  <cp:revision>1</cp:revision>
  <dcterms:created xsi:type="dcterms:W3CDTF">2021-10-11T18:29:34Z</dcterms:created>
  <dcterms:modified xsi:type="dcterms:W3CDTF">2021-10-11T18:35:06Z</dcterms:modified>
</cp:coreProperties>
</file>