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E68083-C76F-43AD-B6BC-23ECE02DED3C}" type="datetimeFigureOut">
              <a:rPr lang="ru-RU" smtClean="0"/>
              <a:t>17.10.2014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FC0C8F-A2CE-4164-810B-D1AD00300CD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63691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Поняття,види,форми,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функції та елементи культури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7416" y="5728320"/>
            <a:ext cx="4856584" cy="1129680"/>
          </a:xfrm>
        </p:spPr>
        <p:txBody>
          <a:bodyPr>
            <a:normAutofit fontScale="92500"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Підготувала студентка 621 групи:</a:t>
            </a:r>
          </a:p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Соловйова Аліна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pic>
        <p:nvPicPr>
          <p:cNvPr id="4" name="Рисунок 3" descr="3_resiz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88640"/>
            <a:ext cx="3744416" cy="2082287"/>
          </a:xfrm>
          <a:prstGeom prst="rect">
            <a:avLst/>
          </a:prstGeom>
        </p:spPr>
      </p:pic>
      <p:pic>
        <p:nvPicPr>
          <p:cNvPr id="5" name="Рисунок 4" descr="1306043043_konku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60648"/>
            <a:ext cx="3117726" cy="1966299"/>
          </a:xfrm>
          <a:prstGeom prst="rect">
            <a:avLst/>
          </a:prstGeom>
        </p:spPr>
      </p:pic>
      <p:pic>
        <p:nvPicPr>
          <p:cNvPr id="7" name="Рисунок 6" descr="1282647577_kulture_turke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501008"/>
            <a:ext cx="2606034" cy="2026915"/>
          </a:xfrm>
          <a:prstGeom prst="rect">
            <a:avLst/>
          </a:prstGeom>
        </p:spPr>
      </p:pic>
      <p:pic>
        <p:nvPicPr>
          <p:cNvPr id="8" name="Рисунок 7" descr="mexica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4293096"/>
            <a:ext cx="2880320" cy="2160240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882352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</a:t>
            </a:r>
            <a:r>
              <a:rPr lang="ru-RU" sz="4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природа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6264696" cy="5877272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Середньовіччя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V–XV 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.- </a:t>
            </a:r>
            <a:r>
              <a:rPr lang="ru-RU" sz="2800" dirty="0" smtClean="0"/>
              <a:t>пейзаж </a:t>
            </a:r>
            <a:r>
              <a:rPr lang="ru-RU" sz="2800" dirty="0" err="1" smtClean="0"/>
              <a:t>зображується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умовно</a:t>
            </a:r>
            <a:endParaRPr lang="ru-RU" sz="2800" dirty="0" smtClean="0"/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Епоха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Відродження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XV–XVI 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.-</a:t>
            </a:r>
            <a:r>
              <a:rPr lang="ru-RU" sz="2800" dirty="0" err="1" smtClean="0"/>
              <a:t>митці</a:t>
            </a:r>
            <a:r>
              <a:rPr lang="ru-RU" sz="2800" dirty="0" smtClean="0"/>
              <a:t> </a:t>
            </a:r>
            <a:r>
              <a:rPr lang="ru-RU" sz="2800" dirty="0" err="1" smtClean="0"/>
              <a:t>звертають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увагу</a:t>
            </a:r>
            <a:r>
              <a:rPr lang="ru-RU" sz="2800" dirty="0" smtClean="0"/>
              <a:t> на природу, пейзаж </a:t>
            </a:r>
            <a:r>
              <a:rPr lang="ru-RU" sz="2800" dirty="0" err="1" smtClean="0"/>
              <a:t>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реалістичним</a:t>
            </a:r>
            <a:r>
              <a:rPr lang="ru-RU" sz="2800" dirty="0" smtClean="0"/>
              <a:t>. </a:t>
            </a:r>
            <a:r>
              <a:rPr lang="ru-RU" sz="2800" dirty="0" err="1" smtClean="0"/>
              <a:t>Виникає</a:t>
            </a:r>
            <a:r>
              <a:rPr lang="ru-RU" sz="2800" dirty="0" smtClean="0"/>
              <a:t> пейзаж як </a:t>
            </a:r>
            <a:r>
              <a:rPr lang="ru-RU" sz="2800" dirty="0" err="1" smtClean="0"/>
              <a:t>окремий</a:t>
            </a:r>
            <a:r>
              <a:rPr lang="ru-RU" sz="2800" dirty="0" smtClean="0"/>
              <a:t> жанр </a:t>
            </a:r>
            <a:r>
              <a:rPr lang="ru-RU" sz="2800" dirty="0" err="1" smtClean="0"/>
              <a:t>живопису</a:t>
            </a:r>
            <a:endParaRPr lang="ru-RU" sz="2800" dirty="0" smtClean="0"/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Епоха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Просвітництва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XVII–XVIII 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ст.- </a:t>
            </a:r>
            <a:r>
              <a:rPr lang="ru-RU" sz="2600" dirty="0" err="1" smtClean="0"/>
              <a:t>живописці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працюють</a:t>
            </a:r>
            <a:r>
              <a:rPr lang="ru-RU" sz="2600" dirty="0" smtClean="0"/>
              <a:t> в </a:t>
            </a:r>
            <a:r>
              <a:rPr lang="ru-RU" sz="2600" dirty="0" err="1" smtClean="0"/>
              <a:t>майстерні</a:t>
            </a:r>
            <a:r>
              <a:rPr lang="ru-RU" sz="2600" dirty="0" smtClean="0"/>
              <a:t>, пейзаж </a:t>
            </a:r>
            <a:r>
              <a:rPr lang="ru-RU" sz="2600" dirty="0" err="1" smtClean="0"/>
              <a:t>стає</a:t>
            </a:r>
            <a:r>
              <a:rPr lang="ru-RU" sz="2600" dirty="0" smtClean="0"/>
              <a:t> </a:t>
            </a:r>
            <a:r>
              <a:rPr lang="ru-RU" sz="2600" dirty="0" err="1" smtClean="0"/>
              <a:t>умовним</a:t>
            </a:r>
            <a:r>
              <a:rPr lang="ru-RU" sz="2600" dirty="0" smtClean="0"/>
              <a:t> </a:t>
            </a:r>
            <a:r>
              <a:rPr lang="ru-RU" sz="2600" dirty="0" err="1" smtClean="0"/>
              <a:t>або</a:t>
            </a:r>
            <a:r>
              <a:rPr lang="ru-RU" sz="2600" dirty="0" smtClean="0"/>
              <a:t> </a:t>
            </a:r>
            <a:r>
              <a:rPr lang="ru-RU" sz="2600" dirty="0" err="1" smtClean="0"/>
              <a:t>ідеальним</a:t>
            </a:r>
            <a:r>
              <a:rPr lang="ru-RU" sz="2600" dirty="0" smtClean="0"/>
              <a:t>. </a:t>
            </a:r>
            <a:r>
              <a:rPr lang="ru-RU" sz="2600" dirty="0" err="1" smtClean="0"/>
              <a:t>Головним</a:t>
            </a:r>
            <a:r>
              <a:rPr lang="ru-RU" sz="2600" dirty="0" smtClean="0"/>
              <a:t> </a:t>
            </a:r>
            <a:r>
              <a:rPr lang="ru-RU" sz="2600" dirty="0" err="1" smtClean="0"/>
              <a:t>стають</a:t>
            </a:r>
            <a:r>
              <a:rPr lang="ru-RU" sz="2600" dirty="0" smtClean="0"/>
              <a:t> не </a:t>
            </a:r>
            <a:r>
              <a:rPr lang="ru-RU" sz="2600" dirty="0" err="1" smtClean="0"/>
              <a:t>природні</a:t>
            </a:r>
            <a:r>
              <a:rPr lang="ru-RU" sz="2600" dirty="0" smtClean="0"/>
              <a:t> </a:t>
            </a:r>
            <a:r>
              <a:rPr lang="ru-RU" sz="2600" dirty="0" err="1" smtClean="0"/>
              <a:t>бажання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, а </a:t>
            </a:r>
            <a:r>
              <a:rPr lang="ru-RU" sz="2600" dirty="0" err="1" smtClean="0"/>
              <a:t>громадянський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державний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обов'язок</a:t>
            </a:r>
            <a:r>
              <a:rPr lang="ru-RU" sz="2600" dirty="0" smtClean="0"/>
              <a:t>, </a:t>
            </a:r>
            <a:r>
              <a:rPr lang="ru-RU" sz="2600" dirty="0" err="1" smtClean="0"/>
              <a:t>зразкова</a:t>
            </a:r>
            <a:r>
              <a:rPr lang="ru-RU" sz="2600" dirty="0" smtClean="0"/>
              <a:t> мораль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100px-Preobrazhe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332656"/>
            <a:ext cx="1224136" cy="1848446"/>
          </a:xfrm>
          <a:prstGeom prst="rect">
            <a:avLst/>
          </a:prstGeom>
        </p:spPr>
      </p:pic>
      <p:pic>
        <p:nvPicPr>
          <p:cNvPr id="5" name="Рисунок 4" descr="150px-Giovanni_Bellini_0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2276872"/>
            <a:ext cx="1905000" cy="1800200"/>
          </a:xfrm>
          <a:prstGeom prst="rect">
            <a:avLst/>
          </a:prstGeom>
        </p:spPr>
      </p:pic>
      <p:pic>
        <p:nvPicPr>
          <p:cNvPr id="6" name="Рисунок 5" descr="150px-Nicolas_Poussin_-_Landscape_with_Polyphemus_-_WGA183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9" y="4365104"/>
            <a:ext cx="2160239" cy="1678131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498080" cy="114300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і природа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5976664" cy="5733256"/>
          </a:xfrm>
        </p:spPr>
        <p:txBody>
          <a:bodyPr>
            <a:normAutofit fontScale="92500"/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Ідейний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дух романтизму 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кінець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XVIII — перша половина XIX ст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.- </a:t>
            </a:r>
            <a:r>
              <a:rPr lang="ru-RU" sz="2400" dirty="0" err="1" smtClean="0"/>
              <a:t>і</a:t>
            </a:r>
            <a:r>
              <a:rPr lang="ru-RU" sz="2400" dirty="0" err="1" smtClean="0"/>
              <a:t>дея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природнього</a:t>
            </a:r>
            <a:r>
              <a:rPr lang="ru-RU" sz="2400" dirty="0" smtClean="0"/>
              <a:t> стану, </a:t>
            </a:r>
            <a:r>
              <a:rPr lang="ru-RU" sz="2400" dirty="0" err="1" smtClean="0"/>
              <a:t>оспівування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ідилічної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природи</a:t>
            </a:r>
            <a:r>
              <a:rPr lang="ru-RU" sz="2400" dirty="0" smtClean="0"/>
              <a:t>. Природа — </a:t>
            </a:r>
            <a:r>
              <a:rPr lang="ru-RU" sz="2400" dirty="0" err="1" smtClean="0"/>
              <a:t>джерело</a:t>
            </a:r>
            <a:r>
              <a:rPr lang="ru-RU" sz="2400" dirty="0" smtClean="0"/>
              <a:t> </a:t>
            </a:r>
            <a:r>
              <a:rPr lang="ru-RU" sz="2400" dirty="0" err="1" smtClean="0"/>
              <a:t>оновлення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душевних</a:t>
            </a:r>
            <a:r>
              <a:rPr lang="ru-RU" sz="2400" dirty="0" smtClean="0"/>
              <a:t> сил. </a:t>
            </a:r>
            <a:r>
              <a:rPr lang="ru-RU" sz="2400" dirty="0" err="1" smtClean="0"/>
              <a:t>Нереалістичний</a:t>
            </a:r>
            <a:r>
              <a:rPr lang="ru-RU" sz="2400" dirty="0" smtClean="0"/>
              <a:t> пейзаж,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Друга половина 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XIX 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.- </a:t>
            </a:r>
            <a:r>
              <a:rPr lang="ru-RU" sz="2400" dirty="0" err="1" smtClean="0"/>
              <a:t>реалістичне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природи</a:t>
            </a:r>
            <a:r>
              <a:rPr lang="ru-RU" sz="2400" dirty="0" smtClean="0"/>
              <a:t>. </a:t>
            </a:r>
            <a:r>
              <a:rPr lang="ru-RU" sz="2400" dirty="0" err="1" smtClean="0"/>
              <a:t>Напрям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реалізму</a:t>
            </a:r>
            <a:r>
              <a:rPr lang="ru-RU" sz="2400" dirty="0" smtClean="0"/>
              <a:t> — </a:t>
            </a:r>
            <a:r>
              <a:rPr lang="ru-RU" sz="2400" dirty="0" err="1" smtClean="0"/>
              <a:t>правдиве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зображення</a:t>
            </a:r>
            <a:r>
              <a:rPr lang="ru-RU" sz="2400" dirty="0" smtClean="0"/>
              <a:t> як </a:t>
            </a:r>
            <a:r>
              <a:rPr lang="ru-RU" sz="2400" dirty="0" err="1" smtClean="0"/>
              <a:t>людської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натури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об'єктивної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дійсності</a:t>
            </a:r>
            <a:r>
              <a:rPr lang="ru-RU" sz="2400" dirty="0" smtClean="0"/>
              <a:t>. </a:t>
            </a:r>
            <a:r>
              <a:rPr lang="ru-RU" sz="2400" dirty="0" err="1" smtClean="0"/>
              <a:t>Імпресіонізм</a:t>
            </a:r>
            <a:r>
              <a:rPr lang="ru-RU" sz="2400" dirty="0" smtClean="0"/>
              <a:t>— </a:t>
            </a:r>
            <a:r>
              <a:rPr lang="ru-RU" sz="2400" dirty="0" err="1" smtClean="0"/>
              <a:t>зображують</a:t>
            </a:r>
            <a:r>
              <a:rPr lang="ru-RU" sz="2400" dirty="0" smtClean="0"/>
              <a:t> природу такою, </a:t>
            </a:r>
            <a:r>
              <a:rPr lang="ru-RU" sz="2400" dirty="0" err="1" smtClean="0"/>
              <a:t>якою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бачить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150px-The_stages_of_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060848"/>
            <a:ext cx="2140159" cy="1655054"/>
          </a:xfrm>
          <a:prstGeom prst="rect">
            <a:avLst/>
          </a:prstGeom>
        </p:spPr>
      </p:pic>
      <p:pic>
        <p:nvPicPr>
          <p:cNvPr id="5" name="Рисунок 4" descr="150px-Charles-François_Daubigny_-_Le_printemps_-_Google_Art_Projec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39" y="4149080"/>
            <a:ext cx="2400267" cy="1296144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8080" cy="908720"/>
          </a:xfrm>
        </p:spPr>
        <p:txBody>
          <a:bodyPr>
            <a:normAutofit fontScale="90000"/>
          </a:bodyPr>
          <a:lstStyle/>
          <a:p>
            <a:r>
              <a:rPr lang="vi-VN" dirty="0"/>
              <a:t/>
            </a:r>
            <a:br>
              <a:rPr lang="vi-VN" dirty="0"/>
            </a:br>
            <a: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План:</a:t>
            </a:r>
            <a:r>
              <a:rPr lang="vi-VN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vi-VN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Поняття культури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Типологія визначення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Функції культури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культури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форми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Види культури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Періодизація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історії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світової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культури</a:t>
            </a: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Культура і природа</a:t>
            </a:r>
          </a:p>
          <a:p>
            <a:pPr marL="514350" indent="-514350">
              <a:buFont typeface="+mj-lt"/>
              <a:buAutoNum type="arabicPeriod"/>
            </a:pPr>
            <a:endParaRPr lang="ru-RU" sz="4000" dirty="0"/>
          </a:p>
        </p:txBody>
      </p:sp>
      <p:pic>
        <p:nvPicPr>
          <p:cNvPr id="4" name="Рисунок 3" descr="Rim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620688"/>
            <a:ext cx="1734620" cy="2286199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1143000"/>
          </a:xfrm>
        </p:spPr>
        <p:txBody>
          <a:bodyPr>
            <a:normAutofit/>
          </a:bodyPr>
          <a:lstStyle/>
          <a:p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Поняття культури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980728"/>
            <a:ext cx="749808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vi-VN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Культура</a:t>
            </a:r>
            <a:r>
              <a:rPr lang="vi-VN" sz="3600" dirty="0"/>
              <a:t> (лат. </a:t>
            </a:r>
            <a:r>
              <a:rPr lang="en-US" sz="3600" i="1" dirty="0"/>
              <a:t>Culture</a:t>
            </a:r>
            <a:r>
              <a:rPr lang="en-US" sz="3600" dirty="0"/>
              <a:t> — «</a:t>
            </a:r>
            <a:r>
              <a:rPr lang="vi-VN" sz="3600" dirty="0"/>
              <a:t>обробіток», «обробляти») — сукупність матеріальних та духовних цінностей, створених </a:t>
            </a:r>
            <a:r>
              <a:rPr lang="vi-VN" sz="3600" dirty="0" smtClean="0"/>
              <a:t>людством</a:t>
            </a:r>
            <a:r>
              <a:rPr lang="uk-UA" sz="3600" dirty="0" smtClean="0"/>
              <a:t> </a:t>
            </a:r>
            <a:r>
              <a:rPr lang="vi-VN" sz="3600" dirty="0" smtClean="0"/>
              <a:t>протягом </a:t>
            </a:r>
            <a:r>
              <a:rPr lang="vi-VN" sz="3600" dirty="0"/>
              <a:t>його історії; історично набутий набір правил всередині соціуму для його збереження та гармонізації.</a:t>
            </a: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ru-RU" dirty="0"/>
          </a:p>
        </p:txBody>
      </p:sp>
      <p:pic>
        <p:nvPicPr>
          <p:cNvPr id="4" name="Рисунок 3" descr="293837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725144"/>
            <a:ext cx="3384376" cy="2132856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97552" cy="1143000"/>
          </a:xfrm>
        </p:spPr>
        <p:txBody>
          <a:bodyPr>
            <a:normAutofit fontScale="90000"/>
          </a:bodyPr>
          <a:lstStyle/>
          <a:p>
            <a:r>
              <a:rPr lang="ru-RU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</a:br>
            <a:r>
              <a:rPr lang="ru-RU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Типологія</a:t>
            </a:r>
            <a:r>
              <a:rPr lang="ru-RU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визначення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8013576" cy="5472608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Описовий</a:t>
            </a:r>
            <a:r>
              <a:rPr lang="uk-UA" dirty="0" smtClean="0"/>
              <a:t> </a:t>
            </a:r>
            <a:r>
              <a:rPr lang="uk-UA" sz="2400" dirty="0" smtClean="0"/>
              <a:t>(</a:t>
            </a:r>
            <a:r>
              <a:rPr lang="ru-RU" sz="2400" dirty="0" smtClean="0"/>
              <a:t>до </a:t>
            </a:r>
            <a:r>
              <a:rPr lang="ru-RU" sz="2400" dirty="0" err="1"/>
              <a:t>цього</a:t>
            </a:r>
            <a:r>
              <a:rPr lang="ru-RU" sz="2400" dirty="0"/>
              <a:t> типу </a:t>
            </a:r>
            <a:r>
              <a:rPr lang="ru-RU" sz="2400" dirty="0" err="1"/>
              <a:t>віднесені</a:t>
            </a:r>
            <a:r>
              <a:rPr lang="ru-RU" sz="2400" dirty="0"/>
              <a:t> </a:t>
            </a:r>
            <a:r>
              <a:rPr lang="ru-RU" sz="2400" dirty="0" err="1"/>
              <a:t>класичні</a:t>
            </a:r>
            <a:r>
              <a:rPr lang="ru-RU" sz="2400" dirty="0"/>
              <a:t> </a:t>
            </a:r>
            <a:r>
              <a:rPr lang="ru-RU" sz="2400" dirty="0" err="1"/>
              <a:t>етнологічні</a:t>
            </a:r>
            <a:r>
              <a:rPr lang="ru-RU" sz="2400" dirty="0"/>
              <a:t> </a:t>
            </a:r>
            <a:r>
              <a:rPr lang="ru-RU" sz="2400" dirty="0" err="1" smtClean="0"/>
              <a:t>визначення,х</a:t>
            </a:r>
            <a:r>
              <a:rPr lang="ru-RU" sz="2400" dirty="0" err="1"/>
              <a:t>арактерним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трактування</a:t>
            </a:r>
            <a:r>
              <a:rPr lang="ru-RU" sz="2400" dirty="0"/>
              <a:t> понять «культура» </a:t>
            </a:r>
            <a:r>
              <a:rPr lang="ru-RU" sz="2400" dirty="0" err="1"/>
              <a:t>i</a:t>
            </a:r>
            <a:r>
              <a:rPr lang="ru-RU" dirty="0"/>
              <a:t> </a:t>
            </a:r>
            <a:r>
              <a:rPr lang="ru-RU" sz="2400" dirty="0"/>
              <a:t>«</a:t>
            </a:r>
            <a:r>
              <a:rPr lang="ru-RU" sz="2400" dirty="0" err="1"/>
              <a:t>цивілізація</a:t>
            </a:r>
            <a:r>
              <a:rPr lang="ru-RU" sz="2400" dirty="0"/>
              <a:t>» як </a:t>
            </a:r>
            <a:r>
              <a:rPr lang="ru-RU" sz="2400" dirty="0" err="1" smtClean="0"/>
              <a:t>синонімічних</a:t>
            </a:r>
            <a:r>
              <a:rPr lang="ru-RU" sz="2400" dirty="0" smtClean="0"/>
              <a:t>)</a:t>
            </a:r>
            <a:endParaRPr lang="uk-UA" dirty="0" smtClean="0"/>
          </a:p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Історичний</a:t>
            </a:r>
            <a:r>
              <a:rPr lang="uk-UA" dirty="0" smtClean="0"/>
              <a:t> </a:t>
            </a:r>
            <a:r>
              <a:rPr lang="uk-UA" sz="2400" dirty="0" smtClean="0"/>
              <a:t>(в</a:t>
            </a:r>
            <a:r>
              <a:rPr lang="ru-RU" sz="2400" dirty="0" err="1" smtClean="0"/>
              <a:t>изначення</a:t>
            </a:r>
            <a:r>
              <a:rPr lang="ru-RU" sz="2400" dirty="0"/>
              <a:t>, </a:t>
            </a:r>
            <a:r>
              <a:rPr lang="ru-RU" sz="2400" dirty="0" err="1"/>
              <a:t>включені</a:t>
            </a:r>
            <a:r>
              <a:rPr lang="ru-RU" sz="2400" dirty="0"/>
              <a:t> до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категорії</a:t>
            </a:r>
            <a:r>
              <a:rPr lang="ru-RU" sz="2400" dirty="0"/>
              <a:t>, </a:t>
            </a:r>
            <a:r>
              <a:rPr lang="ru-RU" sz="2400" dirty="0" err="1"/>
              <a:t>спираються</a:t>
            </a:r>
            <a:r>
              <a:rPr lang="ru-RU" sz="2400" dirty="0"/>
              <a:t> на фактор </a:t>
            </a:r>
            <a:r>
              <a:rPr lang="ru-RU" sz="2400" dirty="0" err="1"/>
              <a:t>традиції</a:t>
            </a:r>
            <a:r>
              <a:rPr lang="ru-RU" sz="2400" dirty="0"/>
              <a:t> як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культурної</a:t>
            </a:r>
            <a:r>
              <a:rPr lang="ru-RU" sz="2400" dirty="0"/>
              <a:t> </a:t>
            </a:r>
            <a:r>
              <a:rPr lang="ru-RU" sz="2400" dirty="0" err="1" smtClean="0"/>
              <a:t>спадщини</a:t>
            </a:r>
            <a:r>
              <a:rPr lang="ru-RU" sz="2400" dirty="0" smtClean="0"/>
              <a:t>)</a:t>
            </a:r>
            <a:endParaRPr lang="uk-UA" dirty="0" smtClean="0"/>
          </a:p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Нормативний</a:t>
            </a:r>
            <a:r>
              <a:rPr lang="uk-UA" dirty="0" smtClean="0"/>
              <a:t> </a:t>
            </a:r>
            <a:r>
              <a:rPr lang="uk-UA" sz="2200" dirty="0" smtClean="0"/>
              <a:t>(ці </a:t>
            </a:r>
            <a:r>
              <a:rPr lang="ru-RU" sz="2200" dirty="0" err="1" smtClean="0"/>
              <a:t>визначення</a:t>
            </a:r>
            <a:r>
              <a:rPr lang="ru-RU" sz="2200" dirty="0" smtClean="0"/>
              <a:t> </a:t>
            </a:r>
            <a:r>
              <a:rPr lang="ru-RU" sz="2200" dirty="0" err="1"/>
              <a:t>акцентують</a:t>
            </a:r>
            <a:r>
              <a:rPr lang="ru-RU" sz="2200" dirty="0"/>
              <a:t> </a:t>
            </a:r>
            <a:r>
              <a:rPr lang="ru-RU" sz="2200" dirty="0" err="1"/>
              <a:t>підпорядкування</a:t>
            </a:r>
            <a:r>
              <a:rPr lang="ru-RU" sz="2200" dirty="0"/>
              <a:t> людей нормам, </a:t>
            </a:r>
            <a:r>
              <a:rPr lang="ru-RU" sz="2200" dirty="0" err="1"/>
              <a:t>цінностям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моделям </a:t>
            </a:r>
            <a:r>
              <a:rPr lang="ru-RU" sz="2200" dirty="0" err="1" smtClean="0"/>
              <a:t>поведінки</a:t>
            </a:r>
            <a:r>
              <a:rPr lang="ru-RU" sz="2200" dirty="0" smtClean="0"/>
              <a:t>)</a:t>
            </a:r>
            <a:endParaRPr lang="uk-UA" dirty="0" smtClean="0"/>
          </a:p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Психологічний</a:t>
            </a:r>
            <a:r>
              <a:rPr lang="uk-UA" dirty="0" smtClean="0"/>
              <a:t> </a:t>
            </a:r>
            <a:r>
              <a:rPr lang="uk-UA" sz="2200" dirty="0" smtClean="0"/>
              <a:t>(</a:t>
            </a:r>
            <a:r>
              <a:rPr lang="ru-RU" sz="2200" dirty="0" err="1"/>
              <a:t>визначення</a:t>
            </a:r>
            <a:r>
              <a:rPr lang="ru-RU" sz="2200" dirty="0"/>
              <a:t> </a:t>
            </a:r>
            <a:r>
              <a:rPr lang="ru-RU" sz="2200" dirty="0" err="1"/>
              <a:t>акцентують</a:t>
            </a:r>
            <a:r>
              <a:rPr lang="ru-RU" sz="2200" dirty="0"/>
              <a:t> </a:t>
            </a:r>
            <a:r>
              <a:rPr lang="ru-RU" sz="2200" dirty="0" err="1"/>
              <a:t>увагу</a:t>
            </a:r>
            <a:r>
              <a:rPr lang="ru-RU" sz="2200" dirty="0"/>
              <a:t> на </a:t>
            </a:r>
            <a:r>
              <a:rPr lang="ru-RU" sz="2200" dirty="0" err="1"/>
              <a:t>психічних</a:t>
            </a:r>
            <a:r>
              <a:rPr lang="ru-RU" sz="2200" dirty="0"/>
              <a:t> </a:t>
            </a:r>
            <a:r>
              <a:rPr lang="ru-RU" sz="2200" dirty="0" err="1"/>
              <a:t>механізмах</a:t>
            </a:r>
            <a:r>
              <a:rPr lang="ru-RU" sz="2200" dirty="0"/>
              <a:t> </a:t>
            </a:r>
            <a:r>
              <a:rPr lang="ru-RU" sz="2200" dirty="0" err="1"/>
              <a:t>формування</a:t>
            </a:r>
            <a:r>
              <a:rPr lang="ru-RU" sz="2200" dirty="0"/>
              <a:t> </a:t>
            </a:r>
            <a:r>
              <a:rPr lang="ru-RU" sz="2200" dirty="0" err="1"/>
              <a:t>культури</a:t>
            </a:r>
            <a:r>
              <a:rPr lang="ru-RU" sz="2200" dirty="0"/>
              <a:t>, </a:t>
            </a:r>
            <a:r>
              <a:rPr lang="ru-RU" sz="2200" dirty="0" err="1"/>
              <a:t>акцентується</a:t>
            </a:r>
            <a:r>
              <a:rPr lang="ru-RU" sz="2200" dirty="0"/>
              <a:t> </a:t>
            </a:r>
            <a:r>
              <a:rPr lang="ru-RU" sz="2200" dirty="0" err="1"/>
              <a:t>увага</a:t>
            </a:r>
            <a:r>
              <a:rPr lang="ru-RU" sz="2200" dirty="0"/>
              <a:t> </a:t>
            </a:r>
            <a:r>
              <a:rPr lang="ru-RU" sz="2200" dirty="0" err="1"/>
              <a:t>на</a:t>
            </a:r>
            <a:r>
              <a:rPr lang="ru-RU" sz="2200" dirty="0"/>
              <a:t> </a:t>
            </a:r>
            <a:r>
              <a:rPr lang="ru-RU" sz="2200" dirty="0" err="1"/>
              <a:t>навчанні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наслідуванні</a:t>
            </a:r>
            <a:r>
              <a:rPr lang="ru-RU" sz="2200" dirty="0"/>
              <a:t> при </a:t>
            </a:r>
            <a:r>
              <a:rPr lang="ru-RU" sz="2200" dirty="0" err="1"/>
              <a:t>засвоєнні</a:t>
            </a:r>
            <a:r>
              <a:rPr lang="ru-RU" sz="2200" dirty="0"/>
              <a:t> </a:t>
            </a:r>
            <a:r>
              <a:rPr lang="ru-RU" sz="2200" dirty="0" err="1" smtClean="0"/>
              <a:t>культури</a:t>
            </a:r>
            <a:r>
              <a:rPr lang="ru-RU" sz="2200" dirty="0"/>
              <a:t>)</a:t>
            </a:r>
            <a:endParaRPr lang="uk-UA" dirty="0" smtClean="0"/>
          </a:p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Структурний</a:t>
            </a:r>
            <a:r>
              <a:rPr lang="uk-UA" dirty="0" smtClean="0"/>
              <a:t> </a:t>
            </a:r>
            <a:r>
              <a:rPr lang="uk-UA" sz="2200" dirty="0" smtClean="0"/>
              <a:t>(</a:t>
            </a:r>
            <a:r>
              <a:rPr lang="ru-RU" sz="2200" dirty="0" err="1"/>
              <a:t>акцентують</a:t>
            </a:r>
            <a:r>
              <a:rPr lang="ru-RU" sz="2200" dirty="0"/>
              <a:t> </a:t>
            </a:r>
            <a:r>
              <a:rPr lang="ru-RU" sz="2200" dirty="0" err="1"/>
              <a:t>увагу</a:t>
            </a:r>
            <a:r>
              <a:rPr lang="ru-RU" sz="2200" dirty="0"/>
              <a:t> на структуру </a:t>
            </a:r>
            <a:r>
              <a:rPr lang="ru-RU" sz="2200" dirty="0" err="1"/>
              <a:t>тієї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іншої</a:t>
            </a:r>
            <a:r>
              <a:rPr lang="ru-RU" sz="2200" dirty="0"/>
              <a:t> </a:t>
            </a:r>
            <a:r>
              <a:rPr lang="ru-RU" sz="2200" dirty="0" err="1"/>
              <a:t>конкретної</a:t>
            </a:r>
            <a:r>
              <a:rPr lang="ru-RU" sz="2200" dirty="0"/>
              <a:t> </a:t>
            </a:r>
            <a:r>
              <a:rPr lang="ru-RU" sz="2200" dirty="0" err="1"/>
              <a:t>культури</a:t>
            </a:r>
            <a:r>
              <a:rPr lang="ru-RU" sz="2200" dirty="0"/>
              <a:t>, </a:t>
            </a:r>
            <a:r>
              <a:rPr lang="ru-RU" sz="2200" dirty="0" err="1"/>
              <a:t>і</a:t>
            </a:r>
            <a:r>
              <a:rPr lang="ru-RU" sz="2200" dirty="0"/>
              <a:t>, </a:t>
            </a:r>
            <a:r>
              <a:rPr lang="ru-RU" sz="2200" dirty="0" err="1"/>
              <a:t>відповідно</a:t>
            </a:r>
            <a:r>
              <a:rPr lang="ru-RU" sz="2200" dirty="0"/>
              <a:t>,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засадничими</a:t>
            </a:r>
            <a:r>
              <a:rPr lang="ru-RU" sz="2200" dirty="0"/>
              <a:t> </a:t>
            </a:r>
            <a:r>
              <a:rPr lang="ru-RU" sz="2200" dirty="0" err="1"/>
              <a:t>елементами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внутрішніми</a:t>
            </a:r>
            <a:r>
              <a:rPr lang="ru-RU" sz="2200" dirty="0"/>
              <a:t> </a:t>
            </a:r>
            <a:r>
              <a:rPr lang="ru-RU" sz="2200" dirty="0" err="1"/>
              <a:t>зв'язками</a:t>
            </a:r>
            <a:r>
              <a:rPr lang="ru-RU" sz="2200" dirty="0"/>
              <a:t>. </a:t>
            </a:r>
            <a:r>
              <a:rPr lang="uk-UA" sz="2200" dirty="0" smtClean="0"/>
              <a:t>) </a:t>
            </a:r>
            <a:endParaRPr lang="uk-UA" sz="2600" dirty="0" smtClean="0"/>
          </a:p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Генетичний</a:t>
            </a:r>
            <a:r>
              <a:rPr lang="uk-UA" dirty="0" smtClean="0"/>
              <a:t> </a:t>
            </a:r>
            <a:r>
              <a:rPr lang="uk-UA" sz="2400" dirty="0" smtClean="0"/>
              <a:t>(</a:t>
            </a:r>
            <a:r>
              <a:rPr lang="ru-RU" sz="2400" dirty="0" err="1" smtClean="0"/>
              <a:t>зібрані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акцентують</a:t>
            </a:r>
            <a:r>
              <a:rPr lang="ru-RU" sz="2400" dirty="0"/>
              <a:t> </a:t>
            </a:r>
            <a:r>
              <a:rPr lang="ru-RU" sz="2400" dirty="0" err="1"/>
              <a:t>увагу</a:t>
            </a:r>
            <a:r>
              <a:rPr lang="ru-RU" sz="2400" dirty="0"/>
              <a:t> на </a:t>
            </a:r>
            <a:r>
              <a:rPr lang="ru-RU" sz="2400" dirty="0" err="1"/>
              <a:t>походженні</a:t>
            </a:r>
            <a:r>
              <a:rPr lang="ru-RU" sz="2400" dirty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)</a:t>
            </a:r>
            <a:r>
              <a:rPr lang="uk-UA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908720"/>
          </a:xfrm>
        </p:spPr>
        <p:txBody>
          <a:bodyPr>
            <a:normAutofit fontScale="90000"/>
          </a:bodyPr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культури 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6021288"/>
          </a:xfrm>
        </p:spPr>
        <p:txBody>
          <a:bodyPr/>
          <a:lstStyle/>
          <a:p>
            <a:pPr marL="596646" indent="-514350"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Пізнавальна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sz="2800" dirty="0" smtClean="0"/>
              <a:t>(</a:t>
            </a:r>
            <a:r>
              <a:rPr lang="ru-RU" sz="2800" dirty="0" err="1" smtClean="0"/>
              <a:t>фіксує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людства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кожну</a:t>
            </a:r>
            <a:r>
              <a:rPr lang="ru-RU" sz="2800" dirty="0" smtClean="0"/>
              <a:t> </a:t>
            </a:r>
            <a:r>
              <a:rPr lang="ru-RU" sz="2800" dirty="0" err="1" smtClean="0"/>
              <a:t>суспільно-історичну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епоху</a:t>
            </a:r>
            <a:r>
              <a:rPr lang="ru-RU" sz="2800" dirty="0" smtClean="0"/>
              <a:t>)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Інформативна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sz="2800" dirty="0" smtClean="0"/>
              <a:t> </a:t>
            </a:r>
            <a:r>
              <a:rPr lang="ru-RU" sz="2800" dirty="0" smtClean="0"/>
              <a:t>(</a:t>
            </a:r>
            <a:r>
              <a:rPr lang="ru-RU" sz="2800" dirty="0" err="1" smtClean="0"/>
              <a:t>виконує</a:t>
            </a:r>
            <a:r>
              <a:rPr lang="ru-RU" sz="2800" dirty="0" smtClean="0"/>
              <a:t> </a:t>
            </a:r>
            <a:r>
              <a:rPr lang="ru-RU" sz="2800" dirty="0" smtClean="0"/>
              <a:t>передачу, </a:t>
            </a:r>
            <a:r>
              <a:rPr lang="ru-RU" sz="2800" dirty="0" err="1" smtClean="0"/>
              <a:t>трансляцію</a:t>
            </a:r>
            <a:r>
              <a:rPr lang="ru-RU" sz="2800" dirty="0" smtClean="0"/>
              <a:t> </a:t>
            </a:r>
            <a:r>
              <a:rPr lang="ru-RU" sz="2800" dirty="0" err="1" smtClean="0"/>
              <a:t>нагромадженого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досвіду</a:t>
            </a:r>
            <a:r>
              <a:rPr lang="ru-RU" sz="2800" dirty="0" smtClean="0"/>
              <a:t>)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Комунікативна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dirty="0" smtClean="0"/>
              <a:t>(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</a:t>
            </a:r>
            <a:r>
              <a:rPr lang="ru-RU" sz="2800" dirty="0" smtClean="0"/>
              <a:t>в </a:t>
            </a:r>
            <a:r>
              <a:rPr lang="ru-RU" sz="2800" dirty="0" err="1" smtClean="0"/>
              <a:t>передаванні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досвіду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поколінь</a:t>
            </a:r>
            <a:r>
              <a:rPr lang="ru-RU" sz="2800" dirty="0" smtClean="0"/>
              <a:t> через </a:t>
            </a:r>
            <a:r>
              <a:rPr lang="ru-RU" sz="2800" dirty="0" err="1" smtClean="0"/>
              <a:t>механізм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спадкоємності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формуванні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цій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підставі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різноманітних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способів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типів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спілкування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smtClean="0"/>
              <a:t>людьми)</a:t>
            </a:r>
            <a:r>
              <a:rPr lang="ru-RU" dirty="0" smtClean="0"/>
              <a:t> </a:t>
            </a:r>
            <a:endParaRPr lang="ru-RU" dirty="0" smtClean="0"/>
          </a:p>
          <a:p>
            <a:pPr marL="596646" indent="-514350"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Виховна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dirty="0" smtClean="0"/>
              <a:t> </a:t>
            </a:r>
            <a:r>
              <a:rPr lang="ru-RU" sz="2800" dirty="0" smtClean="0"/>
              <a:t>(</a:t>
            </a:r>
            <a:r>
              <a:rPr lang="ru-RU" sz="2800" dirty="0" err="1" smtClean="0"/>
              <a:t>виступає</a:t>
            </a:r>
            <a:r>
              <a:rPr lang="ru-RU" sz="2800" dirty="0" smtClean="0"/>
              <a:t> </a:t>
            </a:r>
            <a:r>
              <a:rPr lang="ru-RU" sz="2800" dirty="0" smtClean="0"/>
              <a:t>фактором </a:t>
            </a:r>
            <a:r>
              <a:rPr lang="ru-RU" sz="2800" dirty="0" err="1" smtClean="0"/>
              <a:t>саморозвитку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людства</a:t>
            </a:r>
            <a:r>
              <a:rPr lang="ru-RU" sz="2800" dirty="0" smtClean="0"/>
              <a:t>)</a:t>
            </a:r>
            <a:endParaRPr lang="ru-RU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культури 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Регулятивна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dirty="0" smtClean="0"/>
              <a:t> </a:t>
            </a:r>
            <a:r>
              <a:rPr lang="ru-RU" sz="2800" dirty="0" smtClean="0"/>
              <a:t>(</a:t>
            </a:r>
            <a:r>
              <a:rPr lang="ru-RU" sz="2800" dirty="0" err="1" smtClean="0"/>
              <a:t>реалізується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норм, </a:t>
            </a:r>
            <a:r>
              <a:rPr lang="ru-RU" sz="2800" dirty="0" err="1" smtClean="0"/>
              <a:t>засвоєння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необхідне</a:t>
            </a:r>
            <a:r>
              <a:rPr lang="ru-RU" sz="2800" dirty="0" smtClean="0"/>
              <a:t> кожному для </a:t>
            </a:r>
            <a:r>
              <a:rPr lang="ru-RU" sz="2800" dirty="0" err="1" smtClean="0"/>
              <a:t>успішної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адаптації</a:t>
            </a:r>
            <a:r>
              <a:rPr lang="ru-RU" sz="2800" dirty="0" smtClean="0"/>
              <a:t> в </a:t>
            </a:r>
            <a:r>
              <a:rPr lang="ru-RU" sz="2800" dirty="0" err="1" smtClean="0"/>
              <a:t>суспільстві</a:t>
            </a:r>
            <a:r>
              <a:rPr lang="ru-RU" sz="2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Аксіологічна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dirty="0" smtClean="0"/>
              <a:t> </a:t>
            </a:r>
            <a:r>
              <a:rPr lang="ru-RU" sz="2800" dirty="0" smtClean="0"/>
              <a:t>(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формуванні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ціннісних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орієнтирів</a:t>
            </a:r>
            <a:r>
              <a:rPr lang="ru-RU" sz="2800" dirty="0" smtClean="0"/>
              <a:t>, </a:t>
            </a:r>
            <a:r>
              <a:rPr lang="ru-RU" sz="2800" dirty="0" err="1" smtClean="0"/>
              <a:t>моральних</a:t>
            </a:r>
            <a:r>
              <a:rPr lang="ru-RU" sz="2800" dirty="0" smtClean="0"/>
              <a:t> установок, </a:t>
            </a:r>
            <a:r>
              <a:rPr lang="ru-RU" sz="2800" dirty="0" err="1" smtClean="0"/>
              <a:t>культурних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смаків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)</a:t>
            </a:r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Світоглядна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функція</a:t>
            </a:r>
            <a:r>
              <a:rPr lang="ru-RU" dirty="0" smtClean="0"/>
              <a:t> </a:t>
            </a:r>
            <a:r>
              <a:rPr lang="ru-RU" dirty="0" smtClean="0"/>
              <a:t>(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виявляється</a:t>
            </a:r>
            <a:r>
              <a:rPr lang="ru-RU" sz="2800" dirty="0" smtClean="0"/>
              <a:t> в тому,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вона </a:t>
            </a:r>
            <a:r>
              <a:rPr lang="ru-RU" sz="2800" dirty="0" err="1" smtClean="0"/>
              <a:t>синтезує</a:t>
            </a:r>
            <a:r>
              <a:rPr lang="ru-RU" sz="2800" dirty="0" smtClean="0"/>
              <a:t> в </a:t>
            </a:r>
            <a:r>
              <a:rPr lang="ru-RU" sz="2800" dirty="0" err="1" smtClean="0"/>
              <a:t>цілісну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завершену</a:t>
            </a:r>
            <a:r>
              <a:rPr lang="ru-RU" sz="2800" dirty="0" smtClean="0"/>
              <a:t> форму систему </a:t>
            </a:r>
            <a:r>
              <a:rPr lang="ru-RU" sz="2800" dirty="0" err="1" smtClean="0"/>
              <a:t>чинників</a:t>
            </a:r>
            <a:r>
              <a:rPr lang="ru-RU" sz="2800" dirty="0" smtClean="0"/>
              <a:t> духовного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 особи — </a:t>
            </a:r>
            <a:r>
              <a:rPr lang="ru-RU" sz="2800" dirty="0" err="1" smtClean="0"/>
              <a:t>пізнавальних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емоційно-чуттєвих</a:t>
            </a:r>
            <a:r>
              <a:rPr lang="ru-RU" sz="2800" dirty="0" smtClean="0"/>
              <a:t>, </a:t>
            </a:r>
            <a:r>
              <a:rPr lang="ru-RU" sz="2800" dirty="0" err="1" smtClean="0"/>
              <a:t>оцінних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вольових</a:t>
            </a:r>
            <a:r>
              <a:rPr lang="ru-RU" sz="2800" dirty="0" smtClean="0"/>
              <a:t>)</a:t>
            </a:r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</a:t>
            </a:r>
            <a:r>
              <a:rPr lang="ru-RU" sz="4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культури</a:t>
            </a:r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</a:t>
            </a:r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Матеріальна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</a:t>
            </a:r>
            <a:r>
              <a:rPr lang="ru-RU" sz="2800" dirty="0" err="1" smtClean="0"/>
              <a:t>перетворення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людських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цілей</a:t>
            </a:r>
            <a:r>
              <a:rPr lang="ru-RU" sz="2800" dirty="0" smtClean="0"/>
              <a:t>,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штучного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проживання</a:t>
            </a:r>
            <a:r>
              <a:rPr lang="ru-RU" sz="2800" dirty="0" smtClean="0"/>
              <a:t>.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uk-U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Духовна-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/>
              <a:t>створює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особливий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цінностей</a:t>
            </a:r>
            <a:r>
              <a:rPr lang="ru-RU" sz="2800" dirty="0" smtClean="0"/>
              <a:t>, </a:t>
            </a:r>
            <a:r>
              <a:rPr lang="ru-RU" sz="2800" dirty="0" err="1" smtClean="0"/>
              <a:t>формує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задовольняє</a:t>
            </a:r>
            <a:r>
              <a:rPr lang="ru-RU" sz="2800" dirty="0" smtClean="0"/>
              <a:t> </a:t>
            </a:r>
            <a:r>
              <a:rPr lang="ru-RU" sz="2800" dirty="0" err="1" smtClean="0"/>
              <a:t>наші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інтелектуальні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емоційні</a:t>
            </a:r>
            <a:r>
              <a:rPr lang="ru-RU" sz="2800" dirty="0" smtClean="0"/>
              <a:t> потреби</a:t>
            </a:r>
            <a:r>
              <a:rPr lang="ru-RU" sz="2800" dirty="0" smtClean="0"/>
              <a:t>.</a:t>
            </a:r>
          </a:p>
          <a:p>
            <a:r>
              <a:rPr lang="uk-U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Соціальна-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ставлення</a:t>
            </a:r>
            <a:r>
              <a:rPr lang="ru-RU" sz="2800" dirty="0" smtClean="0"/>
              <a:t> людей один до одного,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статусів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інститутів</a:t>
            </a:r>
            <a:endParaRPr lang="ru-RU" sz="2800" dirty="0" smtClean="0"/>
          </a:p>
          <a:p>
            <a:r>
              <a:rPr lang="uk-U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Фізична-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dirty="0" err="1" smtClean="0"/>
              <a:t>перетворення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біологічного</a:t>
            </a:r>
            <a:r>
              <a:rPr lang="ru-RU" sz="2800" dirty="0" smtClean="0"/>
              <a:t> початку в </a:t>
            </a:r>
            <a:r>
              <a:rPr lang="ru-RU" sz="2800" dirty="0" err="1" smtClean="0"/>
              <a:t>самій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людині</a:t>
            </a:r>
            <a:r>
              <a:rPr lang="ru-RU" sz="2800" dirty="0" smtClean="0"/>
              <a:t>;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навичок</a:t>
            </a:r>
            <a:r>
              <a:rPr lang="ru-RU" sz="2800" dirty="0" smtClean="0"/>
              <a:t>, </a:t>
            </a:r>
            <a:r>
              <a:rPr lang="ru-RU" sz="2800" dirty="0" err="1" smtClean="0"/>
              <a:t>умінь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якостей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тіла</a:t>
            </a:r>
            <a:r>
              <a:rPr lang="ru-RU" sz="2800" dirty="0" smtClean="0"/>
              <a:t>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5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8100392" cy="587727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суспільства</a:t>
            </a:r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об'єктивна</a:t>
            </a:r>
            <a:r>
              <a:rPr lang="ru-RU" dirty="0" smtClean="0"/>
              <a:t> </a:t>
            </a:r>
            <a:r>
              <a:rPr lang="ru-RU" dirty="0" err="1" smtClean="0"/>
              <a:t>цілісність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структура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не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особистостей</a:t>
            </a:r>
            <a:r>
              <a:rPr lang="ru-RU" dirty="0" smtClean="0"/>
              <a:t>, </a:t>
            </a:r>
            <a:r>
              <a:rPr lang="ru-RU" dirty="0" err="1" smtClean="0"/>
              <a:t>первинних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них.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колективу</a:t>
            </a:r>
            <a:r>
              <a:rPr lang="ru-RU" dirty="0" err="1" smtClean="0"/>
              <a:t>-складається</a:t>
            </a:r>
            <a:r>
              <a:rPr lang="ru-RU" dirty="0" smtClean="0"/>
              <a:t> </a:t>
            </a:r>
            <a:r>
              <a:rPr lang="ru-RU" dirty="0" smtClean="0"/>
              <a:t>як результат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,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людей, </a:t>
            </a:r>
            <a:r>
              <a:rPr lang="ru-RU" dirty="0" err="1" smtClean="0"/>
              <a:t>об'єднаної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метою.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особистості</a:t>
            </a:r>
            <a:r>
              <a:rPr lang="ru-RU" dirty="0" err="1" smtClean="0"/>
              <a:t>-визначається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суспільної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колективної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суб'єктивністю</a:t>
            </a:r>
            <a:r>
              <a:rPr lang="ru-RU" dirty="0" smtClean="0"/>
              <a:t>, </a:t>
            </a:r>
            <a:r>
              <a:rPr lang="ru-RU" dirty="0" err="1" smtClean="0"/>
              <a:t>унікальним</a:t>
            </a:r>
            <a:r>
              <a:rPr lang="ru-RU" dirty="0" smtClean="0"/>
              <a:t> характером кожного конкретного «Я».</a:t>
            </a:r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Інформаційна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культура</a:t>
            </a:r>
            <a:r>
              <a:rPr lang="ru-RU" dirty="0" err="1" smtClean="0"/>
              <a:t>-характеризує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кумулюється</a:t>
            </a:r>
            <a:r>
              <a:rPr lang="ru-RU" dirty="0" smtClean="0"/>
              <a:t>, </a:t>
            </a:r>
            <a:r>
              <a:rPr lang="ru-RU" dirty="0" err="1" smtClean="0"/>
              <a:t>обробляється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транслюється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рамках.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основою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,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орієнтуватися</a:t>
            </a:r>
            <a:r>
              <a:rPr lang="ru-RU" dirty="0" smtClean="0"/>
              <a:t> в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потоках,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в </a:t>
            </a:r>
            <a:r>
              <a:rPr lang="ru-RU" dirty="0" err="1" smtClean="0"/>
              <a:t>інформаційному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8100392" cy="1287016"/>
          </a:xfrm>
        </p:spPr>
        <p:txBody>
          <a:bodyPr>
            <a:normAutofit fontScale="90000"/>
          </a:bodyPr>
          <a:lstStyle/>
          <a:p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Періодизація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світової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340768"/>
            <a:ext cx="8100392" cy="5517232"/>
          </a:xfrm>
        </p:spPr>
        <p:txBody>
          <a:bodyPr>
            <a:normAutofit fontScale="85000" lnSpcReduction="10000"/>
          </a:bodyPr>
          <a:lstStyle/>
          <a:p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ультура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3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первісного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суспільства</a:t>
            </a:r>
            <a:r>
              <a:rPr lang="ru-RU" sz="2800" dirty="0" smtClean="0"/>
              <a:t> (до 4 тис.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до н. е.),</a:t>
            </a:r>
            <a:endParaRPr lang="ru-RU" dirty="0" smtClean="0"/>
          </a:p>
          <a:p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ультура </a:t>
            </a:r>
            <a:r>
              <a:rPr lang="ru-RU" sz="3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Стародавнього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світу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dirty="0" smtClean="0"/>
              <a:t>(4 тис. до н. е — 5 ст. н. е.),</a:t>
            </a:r>
          </a:p>
          <a:p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ультура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3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Середньовіччя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dirty="0" smtClean="0"/>
              <a:t>(</a:t>
            </a:r>
            <a:r>
              <a:rPr lang="ru-RU" dirty="0" smtClean="0"/>
              <a:t>5-14 </a:t>
            </a:r>
            <a:r>
              <a:rPr lang="ru-RU" dirty="0" err="1" smtClean="0"/>
              <a:t>ст</a:t>
            </a:r>
            <a:r>
              <a:rPr lang="ru-RU" dirty="0" smtClean="0"/>
              <a:t>);</a:t>
            </a:r>
            <a:endParaRPr lang="ru-RU" dirty="0" smtClean="0"/>
          </a:p>
          <a:p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ультура </a:t>
            </a:r>
            <a:r>
              <a:rPr lang="ru-RU" sz="3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Відрождення,або</a:t>
            </a:r>
            <a:r>
              <a:rPr lang="ru-RU" sz="3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Ренесансу</a:t>
            </a:r>
            <a:r>
              <a:rPr lang="ru-RU" dirty="0" smtClean="0"/>
              <a:t> (14—16 ст.);</a:t>
            </a:r>
          </a:p>
          <a:p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ультура 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Нового часу </a:t>
            </a:r>
            <a:r>
              <a:rPr lang="ru-RU" dirty="0" smtClean="0"/>
              <a:t>(</a:t>
            </a:r>
            <a:r>
              <a:rPr lang="ru-RU" dirty="0" err="1" smtClean="0"/>
              <a:t>кінець</a:t>
            </a:r>
            <a:r>
              <a:rPr lang="ru-RU" dirty="0" smtClean="0"/>
              <a:t> 16—19 ст.),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розпадається</a:t>
            </a:r>
            <a:r>
              <a:rPr lang="ru-RU" dirty="0" smtClean="0"/>
              <a:t> на три </a:t>
            </a:r>
            <a:r>
              <a:rPr lang="ru-RU" dirty="0" err="1" smtClean="0"/>
              <a:t>епохи</a:t>
            </a:r>
            <a:r>
              <a:rPr lang="ru-RU" dirty="0" smtClean="0"/>
              <a:t> — </a:t>
            </a:r>
            <a:r>
              <a:rPr lang="ru-RU" dirty="0" err="1" smtClean="0"/>
              <a:t>Реформації</a:t>
            </a:r>
            <a:r>
              <a:rPr lang="ru-RU" dirty="0" smtClean="0"/>
              <a:t> (початок 17 ст.), </a:t>
            </a:r>
            <a:r>
              <a:rPr lang="ru-RU" dirty="0" err="1" smtClean="0"/>
              <a:t>Просвітництва</a:t>
            </a:r>
            <a:r>
              <a:rPr lang="ru-RU" dirty="0" smtClean="0"/>
              <a:t> (17—18 ст.) та </a:t>
            </a:r>
            <a:r>
              <a:rPr lang="ru-RU" dirty="0" smtClean="0"/>
              <a:t>культуру 19 </a:t>
            </a:r>
            <a:r>
              <a:rPr lang="ru-RU" dirty="0" err="1" smtClean="0"/>
              <a:t>століття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Культура </a:t>
            </a:r>
            <a:r>
              <a:rPr lang="ru-RU" sz="3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Новітнього</a:t>
            </a:r>
            <a:r>
              <a:rPr lang="ru-RU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часу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dirty="0" smtClean="0"/>
              <a:t> (1914 — по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151</TotalTime>
  <Words>259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Поняття,види,форми, функції та елементи культури </vt:lpstr>
      <vt:lpstr> План: </vt:lpstr>
      <vt:lpstr>Поняття культури</vt:lpstr>
      <vt:lpstr> Типологія визначення </vt:lpstr>
      <vt:lpstr>Функції культури </vt:lpstr>
      <vt:lpstr>Функції культури </vt:lpstr>
      <vt:lpstr>Структура культури (форми) </vt:lpstr>
      <vt:lpstr>Види культури </vt:lpstr>
      <vt:lpstr>Періодизація історії світової культури </vt:lpstr>
      <vt:lpstr>Культура і природа </vt:lpstr>
      <vt:lpstr>Культура і природа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Поняття,види,форми,функції та елементи культури</dc:title>
  <dc:creator>Алинка</dc:creator>
  <cp:lastModifiedBy>Алинка</cp:lastModifiedBy>
  <cp:revision>16</cp:revision>
  <dcterms:created xsi:type="dcterms:W3CDTF">2014-10-17T13:53:17Z</dcterms:created>
  <dcterms:modified xsi:type="dcterms:W3CDTF">2014-10-17T16:24:37Z</dcterms:modified>
</cp:coreProperties>
</file>