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commentAuthors.xml" ContentType="application/vnd.openxmlformats-officedocument.presentationml.commentAuthors+xml"/>
  <Override PartName="/ppt/theme/themeOverride17.xml" ContentType="application/vnd.openxmlformats-officedocument.themeOverride+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theme/themeOverride2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16.xml" ContentType="application/vnd.openxmlformats-officedocument.themeOverride+xml"/>
  <Override PartName="/ppt/slides/slide8.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8" r:id="rId3"/>
    <p:sldId id="297" r:id="rId4"/>
    <p:sldId id="298" r:id="rId5"/>
    <p:sldId id="299" r:id="rId6"/>
    <p:sldId id="301" r:id="rId7"/>
    <p:sldId id="311" r:id="rId8"/>
    <p:sldId id="296" r:id="rId9"/>
    <p:sldId id="262" r:id="rId10"/>
    <p:sldId id="261" r:id="rId11"/>
    <p:sldId id="263" r:id="rId12"/>
    <p:sldId id="259" r:id="rId13"/>
    <p:sldId id="264" r:id="rId14"/>
    <p:sldId id="310" r:id="rId15"/>
    <p:sldId id="312" r:id="rId16"/>
    <p:sldId id="313" r:id="rId17"/>
    <p:sldId id="314" r:id="rId18"/>
    <p:sldId id="315" r:id="rId19"/>
    <p:sldId id="316" r:id="rId20"/>
    <p:sldId id="270" r:id="rId21"/>
    <p:sldId id="277" r:id="rId22"/>
    <p:sldId id="272"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303" r:id="rId40"/>
    <p:sldId id="304" r:id="rId41"/>
    <p:sldId id="305" r:id="rId42"/>
    <p:sldId id="306" r:id="rId43"/>
    <p:sldId id="307" r:id="rId44"/>
    <p:sldId id="308" r:id="rId45"/>
    <p:sldId id="309" r:id="rId46"/>
    <p:sldId id="278" r:id="rId4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ga Romanova/KIV/UA" initials="OR" lastIdx="3" clrIdx="0">
    <p:extLst>
      <p:ext uri="{19B8F6BF-5375-455C-9EA6-DF929625EA0E}">
        <p15:presenceInfo xmlns:p15="http://schemas.microsoft.com/office/powerpoint/2012/main" xmlns="" userId="S-1-5-21-1374728295-2581122833-3067303445-1698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64" autoAdjust="0"/>
    <p:restoredTop sz="94660"/>
  </p:normalViewPr>
  <p:slideViewPr>
    <p:cSldViewPr>
      <p:cViewPr varScale="1">
        <p:scale>
          <a:sx n="86" d="100"/>
          <a:sy n="86" d="100"/>
        </p:scale>
        <p:origin x="-14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20.11.2014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20.11.2014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20.11.2014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20.11.2014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20.11.2014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20.11.2014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20.11.2014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uk-UA" sz="4000" dirty="0" smtClean="0"/>
              <a:t/>
            </a:r>
            <a:br>
              <a:rPr lang="uk-UA" sz="4000" dirty="0" smtClean="0"/>
            </a:br>
            <a:r>
              <a:rPr lang="uk-UA" sz="4000" dirty="0"/>
              <a:t/>
            </a:r>
            <a:br>
              <a:rPr lang="uk-UA" sz="4000" dirty="0"/>
            </a:br>
            <a:r>
              <a:rPr lang="uk-UA" sz="4000" dirty="0" smtClean="0"/>
              <a:t/>
            </a:r>
            <a:br>
              <a:rPr lang="uk-UA" sz="4000" dirty="0" smtClean="0"/>
            </a:br>
            <a:r>
              <a:rPr lang="en-US" sz="4000" dirty="0"/>
              <a:t/>
            </a:r>
            <a:br>
              <a:rPr lang="en-US" sz="4000" dirty="0"/>
            </a:br>
            <a:endParaRPr lang="en-US" dirty="0"/>
          </a:p>
        </p:txBody>
      </p:sp>
      <p:sp>
        <p:nvSpPr>
          <p:cNvPr id="3" name="Content Placeholder 2"/>
          <p:cNvSpPr>
            <a:spLocks noGrp="1"/>
          </p:cNvSpPr>
          <p:nvPr>
            <p:ph idx="1"/>
          </p:nvPr>
        </p:nvSpPr>
        <p:spPr/>
        <p:txBody>
          <a:bodyPr/>
          <a:lstStyle/>
          <a:p>
            <a:pPr marL="0" indent="0">
              <a:buNone/>
            </a:pPr>
            <a:r>
              <a:rPr lang="uk-UA" sz="4800" dirty="0" smtClean="0"/>
              <a:t>Соціальні </a:t>
            </a:r>
            <a:r>
              <a:rPr lang="uk-UA" sz="4800" dirty="0"/>
              <a:t>гарантії </a:t>
            </a:r>
            <a:br>
              <a:rPr lang="uk-UA" sz="4800" dirty="0"/>
            </a:br>
            <a:r>
              <a:rPr lang="uk-UA" sz="4800" dirty="0" smtClean="0"/>
              <a:t>учасників бойових дій</a:t>
            </a:r>
            <a:endParaRPr lang="en-US" sz="4800" dirty="0"/>
          </a:p>
          <a:p>
            <a:endParaRPr lang="uk-UA"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84512" y="3717032"/>
            <a:ext cx="3384376" cy="2490192"/>
          </a:xfrm>
          <a:prstGeom prst="rect">
            <a:avLst/>
          </a:prstGeom>
        </p:spPr>
      </p:pic>
    </p:spTree>
    <p:extLst>
      <p:ext uri="{BB962C8B-B14F-4D97-AF65-F5344CB8AC3E}">
        <p14:creationId xmlns:p14="http://schemas.microsoft.com/office/powerpoint/2010/main" xmlns="" val="97608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300" dirty="0" smtClean="0"/>
              <a:t>необхідні документи ДЛЯ ОДГ</a:t>
            </a:r>
            <a:r>
              <a:rPr lang="uk-UA" dirty="0" smtClean="0"/>
              <a:t>:</a:t>
            </a:r>
            <a:endParaRPr lang="ru-RU" dirty="0"/>
          </a:p>
        </p:txBody>
      </p:sp>
      <p:sp>
        <p:nvSpPr>
          <p:cNvPr id="3" name="Содержимое 2"/>
          <p:cNvSpPr>
            <a:spLocks noGrp="1"/>
          </p:cNvSpPr>
          <p:nvPr>
            <p:ph idx="1"/>
          </p:nvPr>
        </p:nvSpPr>
        <p:spPr/>
        <p:txBody>
          <a:bodyPr>
            <a:normAutofit fontScale="85000" lnSpcReduction="20000"/>
          </a:bodyPr>
          <a:lstStyle/>
          <a:p>
            <a:r>
              <a:rPr lang="ru-RU" dirty="0" err="1" smtClean="0"/>
              <a:t>Заява</a:t>
            </a:r>
            <a:r>
              <a:rPr lang="ru-RU" dirty="0" smtClean="0"/>
              <a:t>;</a:t>
            </a:r>
          </a:p>
          <a:p>
            <a:r>
              <a:rPr lang="ru-RU" dirty="0" err="1" smtClean="0"/>
              <a:t>Копія</a:t>
            </a:r>
            <a:r>
              <a:rPr lang="ru-RU" dirty="0" smtClean="0"/>
              <a:t> паспорта;</a:t>
            </a:r>
          </a:p>
          <a:p>
            <a:r>
              <a:rPr lang="ru-RU" dirty="0" err="1" smtClean="0"/>
              <a:t>Копія</a:t>
            </a:r>
            <a:r>
              <a:rPr lang="ru-RU" dirty="0" smtClean="0"/>
              <a:t> </a:t>
            </a:r>
            <a:r>
              <a:rPr lang="ru-RU" dirty="0" err="1" smtClean="0"/>
              <a:t>ідентифікаційного</a:t>
            </a:r>
            <a:r>
              <a:rPr lang="ru-RU" dirty="0" smtClean="0"/>
              <a:t> коду;</a:t>
            </a:r>
          </a:p>
          <a:p>
            <a:r>
              <a:rPr lang="ru-RU" dirty="0" err="1" smtClean="0"/>
              <a:t>Копія</a:t>
            </a:r>
            <a:r>
              <a:rPr lang="ru-RU" dirty="0" smtClean="0"/>
              <a:t> </a:t>
            </a:r>
            <a:r>
              <a:rPr lang="ru-RU" dirty="0" err="1" smtClean="0"/>
              <a:t>довідки</a:t>
            </a:r>
            <a:r>
              <a:rPr lang="ru-RU" dirty="0" smtClean="0"/>
              <a:t> командира </a:t>
            </a:r>
            <a:r>
              <a:rPr lang="ru-RU" dirty="0" err="1" smtClean="0"/>
              <a:t>військової</a:t>
            </a:r>
            <a:r>
              <a:rPr lang="ru-RU" dirty="0" smtClean="0"/>
              <a:t> </a:t>
            </a:r>
            <a:r>
              <a:rPr lang="ru-RU" dirty="0" err="1" smtClean="0"/>
              <a:t>частини</a:t>
            </a:r>
            <a:r>
              <a:rPr lang="ru-RU" dirty="0" smtClean="0"/>
              <a:t> про причини та </a:t>
            </a:r>
            <a:r>
              <a:rPr lang="ru-RU" dirty="0" err="1" smtClean="0"/>
              <a:t>обставини</a:t>
            </a:r>
            <a:r>
              <a:rPr lang="ru-RU" dirty="0" smtClean="0"/>
              <a:t> </a:t>
            </a:r>
            <a:r>
              <a:rPr lang="ru-RU" dirty="0" err="1" smtClean="0"/>
              <a:t>поранення</a:t>
            </a:r>
            <a:r>
              <a:rPr lang="ru-RU" dirty="0" smtClean="0"/>
              <a:t> (</a:t>
            </a:r>
            <a:r>
              <a:rPr lang="ru-RU" dirty="0" err="1" smtClean="0"/>
              <a:t>видається</a:t>
            </a:r>
            <a:r>
              <a:rPr lang="ru-RU" dirty="0" smtClean="0"/>
              <a:t> у </a:t>
            </a:r>
            <a:r>
              <a:rPr lang="ru-RU" dirty="0" err="1" smtClean="0"/>
              <a:t>військовій</a:t>
            </a:r>
            <a:r>
              <a:rPr lang="ru-RU" dirty="0" smtClean="0"/>
              <a:t> </a:t>
            </a:r>
            <a:r>
              <a:rPr lang="ru-RU" dirty="0" err="1" smtClean="0"/>
              <a:t>частині</a:t>
            </a:r>
            <a:r>
              <a:rPr lang="ru-RU" dirty="0" smtClean="0"/>
              <a:t>);</a:t>
            </a:r>
          </a:p>
          <a:p>
            <a:r>
              <a:rPr lang="ru-RU" dirty="0" err="1" smtClean="0"/>
              <a:t>Копія</a:t>
            </a:r>
            <a:r>
              <a:rPr lang="ru-RU" dirty="0" smtClean="0"/>
              <a:t> </a:t>
            </a:r>
            <a:r>
              <a:rPr lang="ru-RU" dirty="0" err="1" smtClean="0"/>
              <a:t>висновку</a:t>
            </a:r>
            <a:r>
              <a:rPr lang="ru-RU" dirty="0" smtClean="0"/>
              <a:t> </a:t>
            </a:r>
            <a:r>
              <a:rPr lang="ru-RU" dirty="0" err="1" smtClean="0"/>
              <a:t>лікаря</a:t>
            </a:r>
            <a:r>
              <a:rPr lang="ru-RU" dirty="0" smtClean="0"/>
              <a:t>, </a:t>
            </a:r>
            <a:r>
              <a:rPr lang="ru-RU" dirty="0" err="1" smtClean="0"/>
              <a:t>свідоцтво</a:t>
            </a:r>
            <a:r>
              <a:rPr lang="ru-RU" dirty="0" smtClean="0"/>
              <a:t> про хворобу (</a:t>
            </a:r>
            <a:r>
              <a:rPr lang="ru-RU" dirty="0" err="1" smtClean="0"/>
              <a:t>видається</a:t>
            </a:r>
            <a:r>
              <a:rPr lang="ru-RU" dirty="0" smtClean="0"/>
              <a:t> </a:t>
            </a:r>
            <a:r>
              <a:rPr lang="ru-RU" dirty="0" err="1" smtClean="0"/>
              <a:t>медичними</a:t>
            </a:r>
            <a:r>
              <a:rPr lang="ru-RU" dirty="0" smtClean="0"/>
              <a:t> </a:t>
            </a:r>
            <a:r>
              <a:rPr lang="ru-RU" dirty="0" err="1" smtClean="0"/>
              <a:t>установами</a:t>
            </a:r>
            <a:r>
              <a:rPr lang="ru-RU" dirty="0" smtClean="0"/>
              <a:t>, де проходили </a:t>
            </a:r>
            <a:r>
              <a:rPr lang="ru-RU" dirty="0" err="1" smtClean="0"/>
              <a:t>лікування</a:t>
            </a:r>
            <a:r>
              <a:rPr lang="ru-RU" dirty="0" smtClean="0"/>
              <a:t>) </a:t>
            </a:r>
            <a:r>
              <a:rPr lang="ru-RU" dirty="0" err="1" smtClean="0"/>
              <a:t>або</a:t>
            </a:r>
            <a:r>
              <a:rPr lang="ru-RU" dirty="0" smtClean="0"/>
              <a:t> </a:t>
            </a:r>
            <a:r>
              <a:rPr lang="ru-RU" dirty="0" err="1" smtClean="0"/>
              <a:t>копія</a:t>
            </a:r>
            <a:r>
              <a:rPr lang="ru-RU" dirty="0" smtClean="0"/>
              <a:t> </a:t>
            </a:r>
            <a:r>
              <a:rPr lang="ru-RU" dirty="0" err="1" smtClean="0"/>
              <a:t>довідки</a:t>
            </a:r>
            <a:r>
              <a:rPr lang="ru-RU" dirty="0" smtClean="0"/>
              <a:t> ВЛК;</a:t>
            </a:r>
          </a:p>
          <a:p>
            <a:r>
              <a:rPr lang="ru-RU" dirty="0" err="1" smtClean="0"/>
              <a:t>Копія</a:t>
            </a:r>
            <a:r>
              <a:rPr lang="ru-RU" dirty="0" smtClean="0"/>
              <a:t> </a:t>
            </a:r>
            <a:r>
              <a:rPr lang="ru-RU" dirty="0" err="1" smtClean="0"/>
              <a:t>довідки</a:t>
            </a:r>
            <a:r>
              <a:rPr lang="ru-RU" dirty="0" smtClean="0"/>
              <a:t> медико-</a:t>
            </a:r>
            <a:r>
              <a:rPr lang="ru-RU" dirty="0" err="1" smtClean="0"/>
              <a:t>соціальної</a:t>
            </a:r>
            <a:r>
              <a:rPr lang="ru-RU" dirty="0" smtClean="0"/>
              <a:t> </a:t>
            </a:r>
            <a:r>
              <a:rPr lang="ru-RU" dirty="0" err="1" smtClean="0"/>
              <a:t>експертної</a:t>
            </a:r>
            <a:r>
              <a:rPr lang="ru-RU" dirty="0" smtClean="0"/>
              <a:t> </a:t>
            </a:r>
            <a:r>
              <a:rPr lang="ru-RU" dirty="0" err="1" smtClean="0"/>
              <a:t>комісії</a:t>
            </a:r>
            <a:r>
              <a:rPr lang="ru-RU" dirty="0" smtClean="0"/>
              <a:t> (МСЕК) про </a:t>
            </a:r>
            <a:r>
              <a:rPr lang="ru-RU" dirty="0" err="1" smtClean="0"/>
              <a:t>встановлення</a:t>
            </a:r>
            <a:r>
              <a:rPr lang="ru-RU" dirty="0" smtClean="0"/>
              <a:t> </a:t>
            </a:r>
            <a:r>
              <a:rPr lang="ru-RU" dirty="0" err="1" smtClean="0"/>
              <a:t>відсотку</a:t>
            </a:r>
            <a:r>
              <a:rPr lang="ru-RU" dirty="0" smtClean="0"/>
              <a:t> </a:t>
            </a:r>
            <a:r>
              <a:rPr lang="ru-RU" dirty="0" err="1" smtClean="0"/>
              <a:t>втрати</a:t>
            </a:r>
            <a:r>
              <a:rPr lang="ru-RU" dirty="0" smtClean="0"/>
              <a:t> </a:t>
            </a:r>
            <a:r>
              <a:rPr lang="ru-RU" dirty="0" err="1" smtClean="0"/>
              <a:t>працездатності</a:t>
            </a:r>
            <a:r>
              <a:rPr lang="ru-RU" dirty="0" smtClean="0"/>
              <a:t>, </a:t>
            </a:r>
            <a:r>
              <a:rPr lang="ru-RU" dirty="0" err="1" smtClean="0"/>
              <a:t>або</a:t>
            </a:r>
            <a:r>
              <a:rPr lang="ru-RU" dirty="0" smtClean="0"/>
              <a:t> </a:t>
            </a:r>
            <a:r>
              <a:rPr lang="ru-RU" dirty="0" err="1" smtClean="0"/>
              <a:t>встановленої</a:t>
            </a:r>
            <a:r>
              <a:rPr lang="ru-RU" dirty="0" smtClean="0"/>
              <a:t> </a:t>
            </a:r>
            <a:r>
              <a:rPr lang="ru-RU" dirty="0" err="1"/>
              <a:t>інвалідності</a:t>
            </a:r>
            <a:r>
              <a:rPr lang="ru-RU" dirty="0"/>
              <a:t> (</a:t>
            </a:r>
            <a:r>
              <a:rPr lang="ru-RU" dirty="0" err="1"/>
              <a:t>видається</a:t>
            </a:r>
            <a:r>
              <a:rPr lang="ru-RU" dirty="0"/>
              <a:t> </a:t>
            </a:r>
            <a:r>
              <a:rPr lang="ru-RU" dirty="0" err="1"/>
              <a:t>комісіями</a:t>
            </a:r>
            <a:r>
              <a:rPr lang="ru-RU" dirty="0"/>
              <a:t> МСЕК </a:t>
            </a:r>
            <a:r>
              <a:rPr lang="ru-RU" dirty="0" err="1"/>
              <a:t>Міністерства</a:t>
            </a:r>
            <a:r>
              <a:rPr lang="ru-RU" dirty="0"/>
              <a:t> </a:t>
            </a:r>
            <a:r>
              <a:rPr lang="ru-RU" dirty="0" err="1"/>
              <a:t>охорони</a:t>
            </a:r>
            <a:r>
              <a:rPr lang="ru-RU" dirty="0"/>
              <a:t> </a:t>
            </a:r>
            <a:r>
              <a:rPr lang="ru-RU" dirty="0" err="1"/>
              <a:t>здоров’я</a:t>
            </a:r>
            <a:r>
              <a:rPr lang="ru-RU" dirty="0" smtClean="0"/>
              <a:t>);</a:t>
            </a:r>
          </a:p>
          <a:p>
            <a:r>
              <a:rPr lang="ru-RU" dirty="0" smtClean="0"/>
              <a:t>Номер </a:t>
            </a:r>
            <a:r>
              <a:rPr lang="ru-RU" dirty="0" err="1" smtClean="0"/>
              <a:t>власного</a:t>
            </a:r>
            <a:r>
              <a:rPr lang="ru-RU" dirty="0" smtClean="0"/>
              <a:t> </a:t>
            </a:r>
            <a:r>
              <a:rPr lang="ru-RU" dirty="0" err="1" smtClean="0"/>
              <a:t>банківського</a:t>
            </a:r>
            <a:r>
              <a:rPr lang="ru-RU" dirty="0" smtClean="0"/>
              <a:t> </a:t>
            </a:r>
            <a:r>
              <a:rPr lang="ru-RU" dirty="0" err="1" smtClean="0"/>
              <a:t>рахунку</a:t>
            </a:r>
            <a:r>
              <a:rPr lang="ru-RU" dirty="0" smtClean="0"/>
              <a:t>.</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300" dirty="0" smtClean="0"/>
              <a:t>порядок призначення ОДГ</a:t>
            </a:r>
            <a:r>
              <a:rPr lang="uk-UA" dirty="0" smtClean="0"/>
              <a:t>:</a:t>
            </a:r>
            <a:endParaRPr lang="ru-RU" b="0" dirty="0"/>
          </a:p>
        </p:txBody>
      </p:sp>
      <p:sp>
        <p:nvSpPr>
          <p:cNvPr id="3" name="Содержимое 2"/>
          <p:cNvSpPr>
            <a:spLocks noGrp="1"/>
          </p:cNvSpPr>
          <p:nvPr>
            <p:ph idx="1"/>
          </p:nvPr>
        </p:nvSpPr>
        <p:spPr/>
        <p:txBody>
          <a:bodyPr>
            <a:normAutofit/>
          </a:bodyPr>
          <a:lstStyle/>
          <a:p>
            <a:endParaRPr lang="ru-RU" sz="2000" dirty="0" smtClean="0"/>
          </a:p>
          <a:p>
            <a:endParaRPr lang="ru-RU" sz="2000" dirty="0" smtClean="0"/>
          </a:p>
          <a:p>
            <a:endParaRPr lang="ru-RU" dirty="0" smtClean="0"/>
          </a:p>
          <a:p>
            <a:endParaRPr lang="ru-RU" dirty="0"/>
          </a:p>
        </p:txBody>
      </p:sp>
      <p:pic>
        <p:nvPicPr>
          <p:cNvPr id="4" name="Picture 3"/>
          <p:cNvPicPr>
            <a:picLocks noChangeAspect="1"/>
          </p:cNvPicPr>
          <p:nvPr/>
        </p:nvPicPr>
        <p:blipFill>
          <a:blip r:embed="rId2"/>
          <a:stretch>
            <a:fillRect/>
          </a:stretch>
        </p:blipFill>
        <p:spPr>
          <a:xfrm>
            <a:off x="179512" y="1424324"/>
            <a:ext cx="7920880" cy="526612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Порядок отримання земельної ділянки</a:t>
            </a:r>
            <a:endParaRPr lang="ru-RU" dirty="0"/>
          </a:p>
        </p:txBody>
      </p:sp>
      <p:sp>
        <p:nvSpPr>
          <p:cNvPr id="3" name="Содержимое 2"/>
          <p:cNvSpPr>
            <a:spLocks noGrp="1"/>
          </p:cNvSpPr>
          <p:nvPr>
            <p:ph idx="1"/>
          </p:nvPr>
        </p:nvSpPr>
        <p:spPr/>
        <p:txBody>
          <a:bodyPr/>
          <a:lstStyle/>
          <a:p>
            <a:pPr marL="0" lvl="0" indent="0">
              <a:buNone/>
            </a:pPr>
            <a:r>
              <a:rPr lang="uk-UA" sz="2000" b="1" dirty="0" smtClean="0"/>
              <a:t>Першочергове   відведення земельних  ділянок  для  індивідуального  житлового   будівництва, садівництва і городництва.</a:t>
            </a:r>
            <a:endParaRPr lang="ru-RU" sz="2000" b="1" dirty="0" smtClean="0"/>
          </a:p>
          <a:p>
            <a:pPr marL="0" lvl="0" indent="0">
              <a:buNone/>
            </a:pPr>
            <a:endParaRPr lang="uk-UA" sz="1800" dirty="0"/>
          </a:p>
          <a:p>
            <a:pPr marL="0" lvl="0" indent="0">
              <a:buNone/>
            </a:pPr>
            <a:r>
              <a:rPr lang="uk-UA" sz="1800" dirty="0" smtClean="0"/>
              <a:t>(</a:t>
            </a:r>
            <a:r>
              <a:rPr lang="uk-UA" sz="1800" dirty="0"/>
              <a:t>п.</a:t>
            </a:r>
            <a:r>
              <a:rPr lang="ru-RU" sz="1800" dirty="0"/>
              <a:t>14</a:t>
            </a:r>
            <a:r>
              <a:rPr lang="uk-UA" sz="1800" dirty="0"/>
              <a:t> ст.12 Закону України «</a:t>
            </a:r>
            <a:r>
              <a:rPr lang="ru-RU" sz="1800" dirty="0"/>
              <a:t>Про статус </a:t>
            </a:r>
            <a:r>
              <a:rPr lang="ru-RU" sz="1800" dirty="0" err="1"/>
              <a:t>ветеранів</a:t>
            </a:r>
            <a:r>
              <a:rPr lang="ru-RU" sz="1800" dirty="0"/>
              <a:t> </a:t>
            </a:r>
            <a:r>
              <a:rPr lang="ru-RU" sz="1800" dirty="0" err="1"/>
              <a:t>війни</a:t>
            </a:r>
            <a:r>
              <a:rPr lang="ru-RU" sz="1800" dirty="0"/>
              <a:t>, </a:t>
            </a:r>
            <a:r>
              <a:rPr lang="ru-RU" sz="1800" dirty="0" err="1"/>
              <a:t>гарантії</a:t>
            </a:r>
            <a:r>
              <a:rPr lang="ru-RU" sz="1800" dirty="0"/>
              <a:t> </a:t>
            </a:r>
            <a:r>
              <a:rPr lang="ru-RU" sz="1800" dirty="0" err="1"/>
              <a:t>їх</a:t>
            </a:r>
            <a:r>
              <a:rPr lang="ru-RU" sz="1800" dirty="0"/>
              <a:t> </a:t>
            </a:r>
            <a:r>
              <a:rPr lang="ru-RU" sz="1800" dirty="0" err="1" smtClean="0"/>
              <a:t>соціального</a:t>
            </a:r>
            <a:r>
              <a:rPr lang="ru-RU" sz="1800" dirty="0" smtClean="0"/>
              <a:t> </a:t>
            </a:r>
            <a:r>
              <a:rPr lang="ru-RU" sz="1800" dirty="0" err="1"/>
              <a:t>захисту</a:t>
            </a:r>
            <a:r>
              <a:rPr lang="uk-UA" sz="1800" dirty="0" smtClean="0"/>
              <a:t>»)</a:t>
            </a:r>
          </a:p>
          <a:p>
            <a:pPr marL="0" lvl="0" indent="0">
              <a:buNone/>
            </a:pPr>
            <a:endParaRPr lang="uk-UA" sz="1800" dirty="0" smtClean="0"/>
          </a:p>
          <a:p>
            <a:pPr marL="0" lvl="0" indent="0">
              <a:buNone/>
            </a:pPr>
            <a:endParaRPr lang="uk-UA" sz="1800" dirty="0"/>
          </a:p>
          <a:p>
            <a:pPr marL="0" lvl="0" indent="0">
              <a:buNone/>
            </a:pPr>
            <a:r>
              <a:rPr lang="uk-UA" sz="1800" dirty="0" smtClean="0"/>
              <a:t> </a:t>
            </a:r>
            <a:r>
              <a:rPr lang="uk-UA" sz="1800" b="1" u="sng" dirty="0" smtClean="0"/>
              <a:t>При умові що:</a:t>
            </a:r>
          </a:p>
          <a:p>
            <a:pPr marL="0" lvl="0" indent="0">
              <a:buNone/>
            </a:pPr>
            <a:r>
              <a:rPr lang="uk-UA" sz="1800" dirty="0" smtClean="0"/>
              <a:t>-Раніше не було здійснена безоплатна приватизація учасником АТО;</a:t>
            </a:r>
          </a:p>
          <a:p>
            <a:pPr lvl="0">
              <a:buFontTx/>
              <a:buChar char="-"/>
            </a:pPr>
            <a:endParaRPr lang="ru-RU"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err="1" smtClean="0"/>
              <a:t>Етапи</a:t>
            </a:r>
            <a:r>
              <a:rPr lang="ru-RU" sz="3200" dirty="0" smtClean="0"/>
              <a:t> </a:t>
            </a:r>
            <a:r>
              <a:rPr lang="ru-RU" sz="3200" dirty="0" err="1" smtClean="0"/>
              <a:t>Отримання</a:t>
            </a:r>
            <a:r>
              <a:rPr lang="ru-RU" sz="3200" dirty="0" smtClean="0"/>
              <a:t>  </a:t>
            </a:r>
            <a:r>
              <a:rPr lang="ru-RU" sz="3200" dirty="0" err="1" smtClean="0"/>
              <a:t>Зем.Ділянки</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marL="514350" indent="-514350">
              <a:buAutoNum type="arabicPeriod"/>
            </a:pPr>
            <a:r>
              <a:rPr lang="ru-RU" sz="2000" b="1" dirty="0" err="1" smtClean="0"/>
              <a:t>Дозвіл</a:t>
            </a:r>
            <a:r>
              <a:rPr lang="ru-RU" sz="2000" b="1" dirty="0" smtClean="0"/>
              <a:t> на </a:t>
            </a:r>
            <a:r>
              <a:rPr lang="ru-RU" sz="2000" b="1" dirty="0" err="1" smtClean="0"/>
              <a:t>розроблення</a:t>
            </a:r>
            <a:r>
              <a:rPr lang="ru-RU" sz="2000" b="1" dirty="0" smtClean="0"/>
              <a:t> </a:t>
            </a:r>
            <a:r>
              <a:rPr lang="ru-RU" sz="2000" dirty="0" smtClean="0"/>
              <a:t>проекту </a:t>
            </a:r>
            <a:r>
              <a:rPr lang="ru-RU" sz="2000" dirty="0" err="1" smtClean="0"/>
              <a:t>землеустрою</a:t>
            </a:r>
            <a:r>
              <a:rPr lang="ru-RU" sz="2000" dirty="0" smtClean="0"/>
              <a:t> </a:t>
            </a:r>
            <a:r>
              <a:rPr lang="ru-RU" sz="2000" dirty="0" err="1" smtClean="0"/>
              <a:t>щодо</a:t>
            </a:r>
            <a:r>
              <a:rPr lang="ru-RU" sz="2000" dirty="0" smtClean="0"/>
              <a:t> </a:t>
            </a:r>
            <a:r>
              <a:rPr lang="ru-RU" sz="2000" dirty="0" err="1" smtClean="0"/>
              <a:t>відведення</a:t>
            </a:r>
            <a:r>
              <a:rPr lang="ru-RU" sz="2000" dirty="0" smtClean="0"/>
              <a:t> </a:t>
            </a:r>
            <a:r>
              <a:rPr lang="ru-RU" sz="2000" dirty="0" err="1" smtClean="0"/>
              <a:t>земельної</a:t>
            </a:r>
            <a:r>
              <a:rPr lang="ru-RU" sz="2000" dirty="0" smtClean="0"/>
              <a:t> </a:t>
            </a:r>
            <a:r>
              <a:rPr lang="ru-RU" sz="2000" dirty="0" err="1" smtClean="0"/>
              <a:t>ділянки</a:t>
            </a:r>
            <a:r>
              <a:rPr lang="ru-RU" sz="2000" dirty="0" smtClean="0"/>
              <a:t> – 1 </a:t>
            </a:r>
            <a:r>
              <a:rPr lang="ru-RU" sz="2000" dirty="0" err="1" smtClean="0"/>
              <a:t>місяць</a:t>
            </a:r>
            <a:r>
              <a:rPr lang="ru-RU" sz="2000" dirty="0" smtClean="0"/>
              <a:t>;</a:t>
            </a:r>
          </a:p>
          <a:p>
            <a:pPr marL="514350" indent="-514350">
              <a:buAutoNum type="arabicPeriod"/>
            </a:pPr>
            <a:endParaRPr lang="ru-RU" sz="2000" dirty="0" smtClean="0"/>
          </a:p>
          <a:p>
            <a:pPr marL="514350" indent="-514350">
              <a:buAutoNum type="arabicPeriod"/>
            </a:pPr>
            <a:r>
              <a:rPr lang="ru-RU" sz="2000" b="1" dirty="0" err="1" smtClean="0"/>
              <a:t>Розроблення</a:t>
            </a:r>
            <a:r>
              <a:rPr lang="ru-RU" sz="2000" dirty="0" smtClean="0"/>
              <a:t> проекту </a:t>
            </a:r>
            <a:r>
              <a:rPr lang="ru-RU" sz="2000" dirty="0" err="1" smtClean="0"/>
              <a:t>землеустрою</a:t>
            </a:r>
            <a:r>
              <a:rPr lang="ru-RU" sz="2000" dirty="0" smtClean="0"/>
              <a:t>;</a:t>
            </a:r>
          </a:p>
          <a:p>
            <a:pPr marL="514350" indent="-514350">
              <a:buAutoNum type="arabicPeriod"/>
            </a:pPr>
            <a:endParaRPr lang="ru-RU" sz="2000" dirty="0" smtClean="0"/>
          </a:p>
          <a:p>
            <a:pPr marL="514350" indent="-514350">
              <a:buAutoNum type="arabicPeriod"/>
            </a:pPr>
            <a:r>
              <a:rPr lang="ru-RU" sz="2000" b="1" dirty="0" err="1" smtClean="0"/>
              <a:t>Погодження</a:t>
            </a:r>
            <a:r>
              <a:rPr lang="ru-RU" sz="2000" dirty="0" smtClean="0"/>
              <a:t> проекту </a:t>
            </a:r>
            <a:r>
              <a:rPr lang="ru-RU" sz="2000" dirty="0" err="1" smtClean="0"/>
              <a:t>землеустрою</a:t>
            </a:r>
            <a:r>
              <a:rPr lang="ru-RU" sz="2000" dirty="0" smtClean="0"/>
              <a:t> – 10 </a:t>
            </a:r>
            <a:r>
              <a:rPr lang="ru-RU" sz="2000" dirty="0" err="1" smtClean="0"/>
              <a:t>робочих</a:t>
            </a:r>
            <a:r>
              <a:rPr lang="ru-RU" sz="2000" dirty="0" smtClean="0"/>
              <a:t> </a:t>
            </a:r>
            <a:r>
              <a:rPr lang="ru-RU" sz="2000" dirty="0" err="1" smtClean="0"/>
              <a:t>днів</a:t>
            </a:r>
            <a:r>
              <a:rPr lang="ru-RU" sz="2000" dirty="0" smtClean="0"/>
              <a:t>;</a:t>
            </a:r>
          </a:p>
          <a:p>
            <a:pPr marL="514350" indent="-514350">
              <a:buAutoNum type="arabicPeriod"/>
            </a:pPr>
            <a:endParaRPr lang="ru-RU" sz="2000" dirty="0" smtClean="0"/>
          </a:p>
          <a:p>
            <a:pPr marL="514350" indent="-514350">
              <a:buAutoNum type="arabicPeriod"/>
            </a:pPr>
            <a:r>
              <a:rPr lang="ru-RU" sz="2000" b="1" dirty="0" err="1" smtClean="0"/>
              <a:t>Затвердження</a:t>
            </a:r>
            <a:r>
              <a:rPr lang="ru-RU" sz="2000" b="1" dirty="0" smtClean="0"/>
              <a:t> </a:t>
            </a:r>
            <a:r>
              <a:rPr lang="ru-RU" sz="2000" dirty="0" smtClean="0"/>
              <a:t>проекту </a:t>
            </a:r>
            <a:r>
              <a:rPr lang="ru-RU" sz="2000" dirty="0" err="1" smtClean="0"/>
              <a:t>землеустрою</a:t>
            </a:r>
            <a:r>
              <a:rPr lang="ru-RU" sz="2000" dirty="0" smtClean="0"/>
              <a:t> – 2 </a:t>
            </a:r>
            <a:r>
              <a:rPr lang="ru-RU" sz="2000" dirty="0" err="1" smtClean="0"/>
              <a:t>тижні</a:t>
            </a:r>
            <a:r>
              <a:rPr lang="ru-RU" sz="2000" dirty="0" smtClean="0"/>
              <a:t>;</a:t>
            </a:r>
          </a:p>
          <a:p>
            <a:pPr marL="514350" indent="-514350">
              <a:buAutoNum type="arabicPeriod"/>
            </a:pPr>
            <a:endParaRPr lang="ru-RU" sz="2000" dirty="0" smtClean="0"/>
          </a:p>
          <a:p>
            <a:pPr marL="514350" indent="-514350">
              <a:buAutoNum type="arabicPeriod"/>
            </a:pPr>
            <a:r>
              <a:rPr lang="ru-RU" sz="2000" b="1" dirty="0" err="1" smtClean="0"/>
              <a:t>Отримання</a:t>
            </a:r>
            <a:r>
              <a:rPr lang="ru-RU" sz="2000" b="1" dirty="0" smtClean="0"/>
              <a:t> </a:t>
            </a:r>
            <a:r>
              <a:rPr lang="ru-RU" sz="2000" b="1" dirty="0" err="1" smtClean="0"/>
              <a:t>документів</a:t>
            </a:r>
            <a:r>
              <a:rPr lang="ru-RU" sz="2000" b="1" dirty="0" smtClean="0"/>
              <a:t> </a:t>
            </a:r>
            <a:r>
              <a:rPr lang="ru-RU" sz="2000" dirty="0" smtClean="0"/>
              <a:t>(</a:t>
            </a:r>
            <a:r>
              <a:rPr lang="ru-RU" sz="2000" dirty="0" err="1" smtClean="0"/>
              <a:t>Витяг</a:t>
            </a:r>
            <a:r>
              <a:rPr lang="ru-RU" sz="2000" dirty="0" smtClean="0"/>
              <a:t> з Державного земельного кадастру та </a:t>
            </a:r>
            <a:r>
              <a:rPr lang="ru-RU" sz="2000" dirty="0" err="1" smtClean="0"/>
              <a:t>Свідоцтво</a:t>
            </a:r>
            <a:r>
              <a:rPr lang="ru-RU" sz="2000" dirty="0" smtClean="0"/>
              <a:t> про </a:t>
            </a:r>
            <a:r>
              <a:rPr lang="ru-RU" sz="2000" dirty="0" err="1" smtClean="0"/>
              <a:t>державну</a:t>
            </a:r>
            <a:r>
              <a:rPr lang="ru-RU" sz="2000" dirty="0" smtClean="0"/>
              <a:t> </a:t>
            </a:r>
            <a:r>
              <a:rPr lang="ru-RU" sz="2000" dirty="0" err="1" smtClean="0"/>
              <a:t>реєстрацію</a:t>
            </a:r>
            <a:r>
              <a:rPr lang="ru-RU" sz="2000" dirty="0" smtClean="0"/>
              <a:t> прав на </a:t>
            </a:r>
            <a:r>
              <a:rPr lang="ru-RU" sz="2000" dirty="0" err="1" smtClean="0"/>
              <a:t>нерухоме</a:t>
            </a:r>
            <a:r>
              <a:rPr lang="ru-RU" sz="2000" dirty="0" smtClean="0"/>
              <a:t> </a:t>
            </a:r>
            <a:r>
              <a:rPr lang="ru-RU" sz="2000" dirty="0" err="1" smtClean="0"/>
              <a:t>майно</a:t>
            </a:r>
            <a:r>
              <a:rPr lang="ru-RU" sz="2000" dirty="0" smtClean="0"/>
              <a:t>)</a:t>
            </a:r>
          </a:p>
          <a:p>
            <a:pPr marL="514350" indent="-514350">
              <a:buAutoNum type="arabicPeriod"/>
            </a:pPr>
            <a:endParaRPr lang="ru-RU"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ru-RU" sz="4000" dirty="0">
                <a:latin typeface="Cambria" panose="02040503050406030204" pitchFamily="18" charset="0"/>
                <a:ea typeface="MS Mincho" panose="02020609040205080304" pitchFamily="49" charset="-128"/>
                <a:cs typeface="Times New Roman" panose="02020603050405020304" pitchFamily="18" charset="0"/>
              </a:rPr>
              <a:t>ПРАВО НА ОТРИМАННЯ ЖИТЛА</a:t>
            </a:r>
            <a:r>
              <a:rPr lang="en-US" sz="2800" dirty="0">
                <a:latin typeface="Cambria" panose="02040503050406030204" pitchFamily="18" charset="0"/>
                <a:ea typeface="MS Mincho" panose="02020609040205080304" pitchFamily="49" charset="-128"/>
                <a:cs typeface="Times New Roman" panose="02020603050405020304" pitchFamily="18" charset="0"/>
              </a:rPr>
              <a:t/>
            </a:r>
            <a:br>
              <a:rPr lang="en-US" sz="2800" dirty="0">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77500" lnSpcReduction="20000"/>
          </a:bodyPr>
          <a:lstStyle/>
          <a:p>
            <a:pPr marL="0" indent="0">
              <a:spcAft>
                <a:spcPts val="0"/>
              </a:spcAft>
              <a:buNone/>
            </a:pPr>
            <a:r>
              <a:rPr lang="ru-RU" sz="2900" b="1" dirty="0"/>
              <a:t>РОЗМІР ЖИЛОЇ ПЛОЩІ </a:t>
            </a:r>
            <a:endParaRPr lang="en-US" sz="2900" b="1" dirty="0"/>
          </a:p>
          <a:p>
            <a:pPr algn="ctr">
              <a:spcAft>
                <a:spcPts val="0"/>
              </a:spcAft>
            </a:pPr>
            <a:r>
              <a:rPr lang="ru-RU" sz="2900" dirty="0" err="1" smtClean="0"/>
              <a:t>житло</a:t>
            </a:r>
            <a:r>
              <a:rPr lang="ru-RU" sz="2900" dirty="0" smtClean="0"/>
              <a:t> </a:t>
            </a:r>
            <a:r>
              <a:rPr lang="ru-RU" sz="2900" dirty="0"/>
              <a:t>як минимум 13,65 квадратного метру </a:t>
            </a:r>
            <a:r>
              <a:rPr lang="ru-RU" sz="2900" dirty="0" err="1"/>
              <a:t>жилої</a:t>
            </a:r>
            <a:r>
              <a:rPr lang="ru-RU" sz="2900" dirty="0"/>
              <a:t> </a:t>
            </a:r>
            <a:r>
              <a:rPr lang="ru-RU" sz="2900" dirty="0" err="1"/>
              <a:t>площі</a:t>
            </a:r>
            <a:r>
              <a:rPr lang="ru-RU" sz="2900" dirty="0"/>
              <a:t> на одну особу – члена </a:t>
            </a:r>
            <a:r>
              <a:rPr lang="ru-RU" sz="2900" dirty="0" smtClean="0"/>
              <a:t> </a:t>
            </a:r>
            <a:r>
              <a:rPr lang="ru-RU" sz="2900" dirty="0" err="1" smtClean="0"/>
              <a:t>сім'ї</a:t>
            </a:r>
            <a:endParaRPr lang="uk-UA" sz="2900" dirty="0"/>
          </a:p>
          <a:p>
            <a:pPr marL="0" indent="0" algn="ctr">
              <a:spcAft>
                <a:spcPts val="0"/>
              </a:spcAft>
              <a:buNone/>
            </a:pPr>
            <a:r>
              <a:rPr lang="ru-RU" sz="2900" dirty="0" smtClean="0"/>
              <a:t>(дружина/</a:t>
            </a:r>
            <a:r>
              <a:rPr lang="ru-RU" sz="2900" dirty="0" err="1" smtClean="0"/>
              <a:t>чолов</a:t>
            </a:r>
            <a:r>
              <a:rPr lang="uk-UA" sz="2900" dirty="0" err="1"/>
              <a:t>ік</a:t>
            </a:r>
            <a:r>
              <a:rPr lang="ru-RU" sz="2900" dirty="0"/>
              <a:t>; </a:t>
            </a:r>
            <a:r>
              <a:rPr lang="ru-RU" sz="2900" dirty="0" err="1"/>
              <a:t>неповнолітні</a:t>
            </a:r>
            <a:r>
              <a:rPr lang="ru-RU" sz="2900" dirty="0"/>
              <a:t> </a:t>
            </a:r>
            <a:r>
              <a:rPr lang="ru-RU" sz="2900" dirty="0" err="1"/>
              <a:t>діти</a:t>
            </a:r>
            <a:r>
              <a:rPr lang="ru-RU" sz="2900" dirty="0"/>
              <a:t>; особи, </a:t>
            </a:r>
            <a:r>
              <a:rPr lang="ru-RU" sz="2900" dirty="0" err="1"/>
              <a:t>що</a:t>
            </a:r>
            <a:r>
              <a:rPr lang="ru-RU" sz="2900" dirty="0"/>
              <a:t> </a:t>
            </a:r>
            <a:r>
              <a:rPr lang="ru-RU" sz="2900" dirty="0" err="1" smtClean="0"/>
              <a:t>спільно</a:t>
            </a:r>
            <a:r>
              <a:rPr lang="ru-RU" sz="2900" dirty="0" smtClean="0"/>
              <a:t> </a:t>
            </a:r>
            <a:r>
              <a:rPr lang="ru-RU" sz="2900" dirty="0" err="1"/>
              <a:t>проживають</a:t>
            </a:r>
            <a:r>
              <a:rPr lang="ru-RU" sz="2900" dirty="0"/>
              <a:t> та </a:t>
            </a:r>
            <a:r>
              <a:rPr lang="ru-RU" sz="2900" dirty="0" err="1"/>
              <a:t>мають</a:t>
            </a:r>
            <a:r>
              <a:rPr lang="ru-RU" sz="2900" dirty="0"/>
              <a:t> </a:t>
            </a:r>
            <a:r>
              <a:rPr lang="ru-RU" sz="2900" dirty="0" err="1"/>
              <a:t>спільний</a:t>
            </a:r>
            <a:r>
              <a:rPr lang="ru-RU" sz="2900" dirty="0"/>
              <a:t> </a:t>
            </a:r>
            <a:r>
              <a:rPr lang="ru-RU" sz="2900" dirty="0" err="1"/>
              <a:t>побут</a:t>
            </a:r>
            <a:r>
              <a:rPr lang="ru-RU" sz="2900" dirty="0"/>
              <a:t>).</a:t>
            </a:r>
            <a:endParaRPr lang="en-US" sz="2900" dirty="0"/>
          </a:p>
          <a:p>
            <a:pPr algn="ctr">
              <a:spcAft>
                <a:spcPts val="0"/>
              </a:spcAft>
            </a:pPr>
            <a:r>
              <a:rPr lang="ru-RU" sz="1600" b="1" dirty="0">
                <a:latin typeface="Cambria" panose="02040503050406030204" pitchFamily="18" charset="0"/>
                <a:ea typeface="MS Mincho" panose="02020609040205080304" pitchFamily="49" charset="-128"/>
                <a:cs typeface="Times New Roman" panose="02020603050405020304" pitchFamily="18" charset="0"/>
              </a:rPr>
              <a:t> </a:t>
            </a:r>
            <a:endParaRPr lang="en-US" sz="3200" dirty="0">
              <a:latin typeface="Cambria" panose="02040503050406030204" pitchFamily="18" charset="0"/>
              <a:ea typeface="MS Mincho" panose="02020609040205080304" pitchFamily="49" charset="-128"/>
              <a:cs typeface="Times New Roman" panose="02020603050405020304" pitchFamily="18" charset="0"/>
            </a:endParaRPr>
          </a:p>
          <a:p>
            <a:pPr marL="0" indent="0" algn="ctr">
              <a:spcAft>
                <a:spcPts val="0"/>
              </a:spcAft>
              <a:buNone/>
            </a:pPr>
            <a:endParaRPr lang="ru-RU" sz="2800" dirty="0" smtClean="0">
              <a:latin typeface="Cambria" panose="02040503050406030204" pitchFamily="18" charset="0"/>
              <a:ea typeface="MS Mincho" panose="02020609040205080304" pitchFamily="49" charset="-128"/>
              <a:cs typeface="Times New Roman" panose="02020603050405020304" pitchFamily="18" charset="0"/>
            </a:endParaRPr>
          </a:p>
          <a:p>
            <a:pPr marL="0" indent="0" algn="ctr">
              <a:spcAft>
                <a:spcPts val="0"/>
              </a:spcAft>
              <a:buNone/>
            </a:pPr>
            <a:endParaRPr lang="ru-RU" sz="2800" dirty="0">
              <a:latin typeface="Cambria" panose="02040503050406030204" pitchFamily="18" charset="0"/>
              <a:ea typeface="MS Mincho" panose="02020609040205080304" pitchFamily="49" charset="-128"/>
              <a:cs typeface="Times New Roman" panose="02020603050405020304" pitchFamily="18" charset="0"/>
            </a:endParaRPr>
          </a:p>
          <a:p>
            <a:pPr marL="0" indent="0" algn="ctr">
              <a:spcAft>
                <a:spcPts val="0"/>
              </a:spcAft>
              <a:buNone/>
            </a:pPr>
            <a:endParaRPr lang="ru-RU" sz="2800" dirty="0" smtClean="0">
              <a:latin typeface="Cambria" panose="02040503050406030204" pitchFamily="18" charset="0"/>
              <a:ea typeface="MS Mincho" panose="02020609040205080304" pitchFamily="49" charset="-128"/>
              <a:cs typeface="Times New Roman" panose="02020603050405020304" pitchFamily="18" charset="0"/>
            </a:endParaRPr>
          </a:p>
          <a:p>
            <a:pPr marL="0" indent="0" algn="ctr">
              <a:spcAft>
                <a:spcPts val="0"/>
              </a:spcAft>
              <a:buNone/>
            </a:pPr>
            <a:endParaRPr lang="ru-RU" sz="2800" dirty="0">
              <a:latin typeface="Cambria" panose="02040503050406030204" pitchFamily="18" charset="0"/>
              <a:ea typeface="MS Mincho" panose="02020609040205080304" pitchFamily="49" charset="-128"/>
              <a:cs typeface="Times New Roman" panose="02020603050405020304" pitchFamily="18" charset="0"/>
            </a:endParaRPr>
          </a:p>
          <a:p>
            <a:pPr marL="0" indent="0" algn="ctr">
              <a:spcAft>
                <a:spcPts val="0"/>
              </a:spcAft>
              <a:buNone/>
            </a:pPr>
            <a:endParaRPr lang="ru-RU" sz="2800" dirty="0" smtClean="0">
              <a:latin typeface="Cambria" panose="02040503050406030204" pitchFamily="18" charset="0"/>
              <a:ea typeface="MS Mincho" panose="02020609040205080304" pitchFamily="49" charset="-128"/>
              <a:cs typeface="Times New Roman" panose="02020603050405020304" pitchFamily="18" charset="0"/>
            </a:endParaRPr>
          </a:p>
          <a:p>
            <a:pPr marL="0" indent="0" algn="ctr">
              <a:spcAft>
                <a:spcPts val="0"/>
              </a:spcAft>
              <a:buNone/>
            </a:pPr>
            <a:endParaRPr lang="ru-RU" sz="2800" dirty="0">
              <a:latin typeface="Cambria" panose="02040503050406030204" pitchFamily="18" charset="0"/>
              <a:ea typeface="MS Mincho" panose="02020609040205080304" pitchFamily="49" charset="-128"/>
              <a:cs typeface="Times New Roman" panose="02020603050405020304" pitchFamily="18" charset="0"/>
            </a:endParaRPr>
          </a:p>
          <a:p>
            <a:pPr marL="0" indent="0" algn="ctr">
              <a:spcAft>
                <a:spcPts val="0"/>
              </a:spcAft>
              <a:buNone/>
            </a:pPr>
            <a:endParaRPr lang="ru-RU" sz="2800" dirty="0">
              <a:latin typeface="Cambria" panose="02040503050406030204" pitchFamily="18" charset="0"/>
              <a:ea typeface="MS Mincho" panose="02020609040205080304" pitchFamily="49" charset="-128"/>
              <a:cs typeface="Times New Roman" panose="02020603050405020304" pitchFamily="18" charset="0"/>
            </a:endParaRPr>
          </a:p>
          <a:p>
            <a:pPr marL="0" indent="0" algn="ctr">
              <a:spcAft>
                <a:spcPts val="0"/>
              </a:spcAft>
              <a:buNone/>
            </a:pPr>
            <a:endParaRPr lang="ru-RU" sz="2800" dirty="0" smtClean="0">
              <a:latin typeface="Cambria" panose="02040503050406030204" pitchFamily="18" charset="0"/>
              <a:ea typeface="MS Mincho" panose="02020609040205080304" pitchFamily="49" charset="-128"/>
              <a:cs typeface="Times New Roman" panose="02020603050405020304" pitchFamily="18" charset="0"/>
            </a:endParaRPr>
          </a:p>
          <a:p>
            <a:pPr marL="0" indent="0" algn="ctr">
              <a:spcAft>
                <a:spcPts val="0"/>
              </a:spcAft>
              <a:buNone/>
            </a:pPr>
            <a:r>
              <a:rPr lang="ru-RU" sz="1600" dirty="0" smtClean="0">
                <a:latin typeface="Cambria" panose="02040503050406030204" pitchFamily="18" charset="0"/>
                <a:ea typeface="MS Mincho" panose="02020609040205080304" pitchFamily="49" charset="-128"/>
                <a:cs typeface="Times New Roman" panose="02020603050405020304" pitchFamily="18" charset="0"/>
              </a:rPr>
              <a:t> п. </a:t>
            </a:r>
            <a:r>
              <a:rPr lang="ru-RU" sz="1600" dirty="0">
                <a:latin typeface="Cambria" panose="02040503050406030204" pitchFamily="18" charset="0"/>
                <a:ea typeface="MS Mincho" panose="02020609040205080304" pitchFamily="49" charset="-128"/>
                <a:cs typeface="Times New Roman" panose="02020603050405020304" pitchFamily="18" charset="0"/>
              </a:rPr>
              <a:t>14 </a:t>
            </a:r>
            <a:r>
              <a:rPr lang="ru-RU" sz="1600" dirty="0" smtClean="0">
                <a:latin typeface="Cambria" panose="02040503050406030204" pitchFamily="18" charset="0"/>
                <a:ea typeface="MS Mincho" panose="02020609040205080304" pitchFamily="49" charset="-128"/>
                <a:cs typeface="Times New Roman" panose="02020603050405020304" pitchFamily="18" charset="0"/>
              </a:rPr>
              <a:t>ст. </a:t>
            </a:r>
            <a:r>
              <a:rPr lang="ru-RU" sz="1600" dirty="0">
                <a:latin typeface="Cambria" panose="02040503050406030204" pitchFamily="18" charset="0"/>
                <a:ea typeface="MS Mincho" panose="02020609040205080304" pitchFamily="49" charset="-128"/>
                <a:cs typeface="Times New Roman" panose="02020603050405020304" pitchFamily="18" charset="0"/>
              </a:rPr>
              <a:t>12 Закону </a:t>
            </a:r>
            <a:r>
              <a:rPr lang="ru-RU" sz="1600" dirty="0" err="1">
                <a:latin typeface="Cambria" panose="02040503050406030204" pitchFamily="18" charset="0"/>
                <a:ea typeface="MS Mincho" panose="02020609040205080304" pitchFamily="49" charset="-128"/>
                <a:cs typeface="Times New Roman" panose="02020603050405020304" pitchFamily="18" charset="0"/>
              </a:rPr>
              <a:t>України</a:t>
            </a:r>
            <a:r>
              <a:rPr lang="ru-RU" sz="1600" dirty="0">
                <a:latin typeface="Cambria" panose="02040503050406030204" pitchFamily="18" charset="0"/>
                <a:ea typeface="MS Mincho" panose="02020609040205080304" pitchFamily="49" charset="-128"/>
                <a:cs typeface="Times New Roman" panose="02020603050405020304" pitchFamily="18" charset="0"/>
              </a:rPr>
              <a:t> </a:t>
            </a:r>
            <a:r>
              <a:rPr lang="uk-UA" sz="1600" dirty="0" smtClean="0">
                <a:latin typeface="Cambria" panose="02040503050406030204" pitchFamily="18" charset="0"/>
                <a:ea typeface="MS Mincho" panose="02020609040205080304" pitchFamily="49" charset="-128"/>
                <a:cs typeface="Times New Roman" panose="02020603050405020304" pitchFamily="18" charset="0"/>
              </a:rPr>
              <a:t> </a:t>
            </a:r>
            <a:r>
              <a:rPr lang="ru-RU" sz="1600" dirty="0" smtClean="0">
                <a:latin typeface="Cambria" panose="02040503050406030204" pitchFamily="18" charset="0"/>
                <a:ea typeface="MS Mincho" panose="02020609040205080304" pitchFamily="49" charset="-128"/>
                <a:cs typeface="Times New Roman" panose="02020603050405020304" pitchFamily="18" charset="0"/>
              </a:rPr>
              <a:t>«</a:t>
            </a:r>
            <a:r>
              <a:rPr lang="ru-RU" sz="1600" dirty="0">
                <a:latin typeface="Cambria" panose="02040503050406030204" pitchFamily="18" charset="0"/>
                <a:ea typeface="MS Mincho" panose="02020609040205080304" pitchFamily="49" charset="-128"/>
                <a:cs typeface="Times New Roman" panose="02020603050405020304" pitchFamily="18" charset="0"/>
              </a:rPr>
              <a:t>Про статус </a:t>
            </a:r>
            <a:r>
              <a:rPr lang="ru-RU" sz="1600" dirty="0" err="1">
                <a:latin typeface="Cambria" panose="02040503050406030204" pitchFamily="18" charset="0"/>
                <a:ea typeface="MS Mincho" panose="02020609040205080304" pitchFamily="49" charset="-128"/>
                <a:cs typeface="Times New Roman" panose="02020603050405020304" pitchFamily="18" charset="0"/>
              </a:rPr>
              <a:t>ветеранів</a:t>
            </a:r>
            <a:r>
              <a:rPr lang="ru-RU" sz="1600" dirty="0">
                <a:latin typeface="Cambria" panose="02040503050406030204" pitchFamily="18" charset="0"/>
                <a:ea typeface="MS Mincho" panose="02020609040205080304" pitchFamily="49" charset="-128"/>
                <a:cs typeface="Times New Roman" panose="02020603050405020304" pitchFamily="18" charset="0"/>
              </a:rPr>
              <a:t> </a:t>
            </a:r>
            <a:r>
              <a:rPr lang="ru-RU" sz="1600" dirty="0" err="1">
                <a:latin typeface="Cambria" panose="02040503050406030204" pitchFamily="18" charset="0"/>
                <a:ea typeface="MS Mincho" panose="02020609040205080304" pitchFamily="49" charset="-128"/>
                <a:cs typeface="Times New Roman" panose="02020603050405020304" pitchFamily="18" charset="0"/>
              </a:rPr>
              <a:t>війни</a:t>
            </a:r>
            <a:r>
              <a:rPr lang="ru-RU" sz="1600" dirty="0">
                <a:latin typeface="Cambria" panose="02040503050406030204" pitchFamily="18" charset="0"/>
                <a:ea typeface="MS Mincho" panose="02020609040205080304" pitchFamily="49" charset="-128"/>
                <a:cs typeface="Times New Roman" panose="02020603050405020304" pitchFamily="18" charset="0"/>
              </a:rPr>
              <a:t>, </a:t>
            </a:r>
            <a:r>
              <a:rPr lang="ru-RU" sz="1600" dirty="0" err="1">
                <a:latin typeface="Cambria" panose="02040503050406030204" pitchFamily="18" charset="0"/>
                <a:ea typeface="MS Mincho" panose="02020609040205080304" pitchFamily="49" charset="-128"/>
                <a:cs typeface="Times New Roman" panose="02020603050405020304" pitchFamily="18" charset="0"/>
              </a:rPr>
              <a:t>гарантії</a:t>
            </a:r>
            <a:r>
              <a:rPr lang="ru-RU" sz="1600" dirty="0">
                <a:latin typeface="Cambria" panose="02040503050406030204" pitchFamily="18" charset="0"/>
                <a:ea typeface="MS Mincho" panose="02020609040205080304" pitchFamily="49" charset="-128"/>
                <a:cs typeface="Times New Roman" panose="02020603050405020304" pitchFamily="18" charset="0"/>
              </a:rPr>
              <a:t> </a:t>
            </a:r>
            <a:r>
              <a:rPr lang="ru-RU" sz="1600" dirty="0" err="1">
                <a:latin typeface="Cambria" panose="02040503050406030204" pitchFamily="18" charset="0"/>
                <a:ea typeface="MS Mincho" panose="02020609040205080304" pitchFamily="49" charset="-128"/>
                <a:cs typeface="Times New Roman" panose="02020603050405020304" pitchFamily="18" charset="0"/>
              </a:rPr>
              <a:t>їх</a:t>
            </a:r>
            <a:r>
              <a:rPr lang="ru-RU" sz="1600" dirty="0">
                <a:latin typeface="Cambria" panose="02040503050406030204" pitchFamily="18" charset="0"/>
                <a:ea typeface="MS Mincho" panose="02020609040205080304" pitchFamily="49" charset="-128"/>
                <a:cs typeface="Times New Roman" panose="02020603050405020304" pitchFamily="18" charset="0"/>
              </a:rPr>
              <a:t> </a:t>
            </a:r>
            <a:r>
              <a:rPr lang="ru-RU" sz="1600" dirty="0" err="1">
                <a:latin typeface="Cambria" panose="02040503050406030204" pitchFamily="18" charset="0"/>
                <a:ea typeface="MS Mincho" panose="02020609040205080304" pitchFamily="49" charset="-128"/>
                <a:cs typeface="Times New Roman" panose="02020603050405020304" pitchFamily="18" charset="0"/>
              </a:rPr>
              <a:t>соціального</a:t>
            </a:r>
            <a:r>
              <a:rPr lang="ru-RU" sz="1600" dirty="0">
                <a:latin typeface="Cambria" panose="02040503050406030204" pitchFamily="18" charset="0"/>
                <a:ea typeface="MS Mincho" panose="02020609040205080304" pitchFamily="49" charset="-128"/>
                <a:cs typeface="Times New Roman" panose="02020603050405020304" pitchFamily="18" charset="0"/>
              </a:rPr>
              <a:t> </a:t>
            </a:r>
            <a:r>
              <a:rPr lang="ru-RU" sz="1600" dirty="0" err="1">
                <a:latin typeface="Cambria" panose="02040503050406030204" pitchFamily="18" charset="0"/>
                <a:ea typeface="MS Mincho" panose="02020609040205080304" pitchFamily="49" charset="-128"/>
                <a:cs typeface="Times New Roman" panose="02020603050405020304" pitchFamily="18" charset="0"/>
              </a:rPr>
              <a:t>захисту</a:t>
            </a:r>
            <a:r>
              <a:rPr lang="ru-RU" sz="1600" dirty="0">
                <a:latin typeface="Cambria" panose="02040503050406030204" pitchFamily="18" charset="0"/>
                <a:ea typeface="MS Mincho" panose="02020609040205080304" pitchFamily="49" charset="-128"/>
                <a:cs typeface="Times New Roman" panose="02020603050405020304" pitchFamily="18" charset="0"/>
              </a:rPr>
              <a:t>» </a:t>
            </a:r>
            <a:endParaRPr lang="en-US" sz="1600"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43808" y="3717032"/>
            <a:ext cx="2124075" cy="2152650"/>
          </a:xfrm>
          <a:prstGeom prst="rect">
            <a:avLst/>
          </a:prstGeom>
        </p:spPr>
      </p:pic>
    </p:spTree>
    <p:extLst>
      <p:ext uri="{BB962C8B-B14F-4D97-AF65-F5344CB8AC3E}">
        <p14:creationId xmlns:p14="http://schemas.microsoft.com/office/powerpoint/2010/main" xmlns="" val="4196298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1143000"/>
          </a:xfrm>
        </p:spPr>
        <p:txBody>
          <a:bodyPr/>
          <a:lstStyle/>
          <a:p>
            <a:r>
              <a:rPr lang="uk-UA" dirty="0" smtClean="0"/>
              <a:t>ПІДСТАВИ:</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88330401"/>
              </p:ext>
            </p:extLst>
          </p:nvPr>
        </p:nvGraphicFramePr>
        <p:xfrm>
          <a:off x="251520" y="1345749"/>
          <a:ext cx="7272808" cy="5323611"/>
        </p:xfrm>
        <a:graphic>
          <a:graphicData uri="http://schemas.openxmlformats.org/drawingml/2006/table">
            <a:tbl>
              <a:tblPr firstRow="1" firstCol="1" bandRow="1"/>
              <a:tblGrid>
                <a:gridCol w="504056"/>
                <a:gridCol w="6768752"/>
              </a:tblGrid>
              <a:tr h="687280">
                <a:tc>
                  <a:txBody>
                    <a:bodyPr/>
                    <a:lstStyle/>
                    <a:p>
                      <a:pPr marL="342900" lvl="0" indent="-342900">
                        <a:spcAft>
                          <a:spcPts val="0"/>
                        </a:spcAft>
                        <a:buFont typeface="Wingdings" panose="05000000000000000000" pitchFamily="2" charset="2"/>
                        <a:buChar char=""/>
                      </a:pPr>
                      <a:r>
                        <a:rPr lang="ru-RU" sz="1100" dirty="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692" marR="65692" marT="0" marB="0">
                    <a:lnL>
                      <a:noFill/>
                    </a:lnL>
                    <a:lnR>
                      <a:noFill/>
                    </a:lnR>
                    <a:lnT>
                      <a:noFill/>
                    </a:lnT>
                    <a:lnB>
                      <a:noFill/>
                    </a:lnB>
                  </a:tcPr>
                </a:tc>
                <a:tc>
                  <a:txBody>
                    <a:bodyPr/>
                    <a:lstStyle/>
                    <a:p>
                      <a:pPr algn="just">
                        <a:spcAft>
                          <a:spcPts val="0"/>
                        </a:spcAft>
                      </a:pPr>
                      <a:r>
                        <a:rPr kumimoji="0" lang="ru-RU" sz="1800" kern="1200" baseline="0" dirty="0" err="1" smtClean="0">
                          <a:solidFill>
                            <a:schemeClr val="tx1"/>
                          </a:solidFill>
                          <a:latin typeface="+mn-lt"/>
                          <a:ea typeface="+mn-ea"/>
                          <a:cs typeface="+mn-cs"/>
                        </a:rPr>
                        <a:t>проживає</a:t>
                      </a:r>
                      <a:r>
                        <a:rPr kumimoji="0" lang="ru-RU" sz="1800" kern="1200" baseline="0" dirty="0" smtClean="0">
                          <a:solidFill>
                            <a:schemeClr val="tx1"/>
                          </a:solidFill>
                          <a:latin typeface="+mn-lt"/>
                          <a:ea typeface="+mn-ea"/>
                          <a:cs typeface="+mn-cs"/>
                        </a:rPr>
                        <a:t> </a:t>
                      </a:r>
                      <a:r>
                        <a:rPr kumimoji="0" lang="ru-RU" sz="1800" kern="1200" baseline="0" dirty="0">
                          <a:solidFill>
                            <a:schemeClr val="tx1"/>
                          </a:solidFill>
                          <a:latin typeface="+mn-lt"/>
                          <a:ea typeface="+mn-ea"/>
                          <a:cs typeface="+mn-cs"/>
                        </a:rPr>
                        <a:t>у </a:t>
                      </a:r>
                      <a:r>
                        <a:rPr kumimoji="0" lang="ru-RU" sz="1800" kern="1200" baseline="0" dirty="0" err="1">
                          <a:solidFill>
                            <a:schemeClr val="tx1"/>
                          </a:solidFill>
                          <a:latin typeface="+mn-lt"/>
                          <a:ea typeface="+mn-ea"/>
                          <a:cs typeface="+mn-cs"/>
                        </a:rPr>
                        <a:t>приміщенні</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що</a:t>
                      </a:r>
                      <a:r>
                        <a:rPr kumimoji="0" lang="ru-RU" sz="1800" kern="1200" baseline="0" dirty="0">
                          <a:solidFill>
                            <a:schemeClr val="tx1"/>
                          </a:solidFill>
                          <a:latin typeface="+mn-lt"/>
                          <a:ea typeface="+mn-ea"/>
                          <a:cs typeface="+mn-cs"/>
                        </a:rPr>
                        <a:t> не </a:t>
                      </a:r>
                      <a:r>
                        <a:rPr kumimoji="0" lang="ru-RU" sz="1800" kern="1200" baseline="0" dirty="0" err="1">
                          <a:solidFill>
                            <a:schemeClr val="tx1"/>
                          </a:solidFill>
                          <a:latin typeface="+mn-lt"/>
                          <a:ea typeface="+mn-ea"/>
                          <a:cs typeface="+mn-cs"/>
                        </a:rPr>
                        <a:t>відповідає</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встановленим</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санітарним</a:t>
                      </a:r>
                      <a:r>
                        <a:rPr kumimoji="0" lang="ru-RU" sz="1800" kern="1200" baseline="0" dirty="0">
                          <a:solidFill>
                            <a:schemeClr val="tx1"/>
                          </a:solidFill>
                          <a:latin typeface="+mn-lt"/>
                          <a:ea typeface="+mn-ea"/>
                          <a:cs typeface="+mn-cs"/>
                        </a:rPr>
                        <a:t> і </a:t>
                      </a:r>
                      <a:r>
                        <a:rPr kumimoji="0" lang="ru-RU" sz="1800" kern="1200" baseline="0" dirty="0" err="1">
                          <a:solidFill>
                            <a:schemeClr val="tx1"/>
                          </a:solidFill>
                          <a:latin typeface="+mn-lt"/>
                          <a:ea typeface="+mn-ea"/>
                          <a:cs typeface="+mn-cs"/>
                        </a:rPr>
                        <a:t>технічним</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вимогам</a:t>
                      </a:r>
                      <a:r>
                        <a:rPr kumimoji="0" lang="ru-RU" sz="1800" kern="1200" baseline="0" dirty="0" smtClean="0">
                          <a:solidFill>
                            <a:schemeClr val="tx1"/>
                          </a:solidFill>
                          <a:latin typeface="+mn-lt"/>
                          <a:ea typeface="+mn-ea"/>
                          <a:cs typeface="+mn-cs"/>
                        </a:rPr>
                        <a:t>;</a:t>
                      </a:r>
                      <a:endParaRPr kumimoji="0" lang="en-US" sz="1800" kern="1200" baseline="0" dirty="0">
                        <a:solidFill>
                          <a:schemeClr val="tx1"/>
                        </a:solidFill>
                        <a:latin typeface="+mn-lt"/>
                        <a:ea typeface="+mn-ea"/>
                        <a:cs typeface="+mn-cs"/>
                      </a:endParaRPr>
                    </a:p>
                  </a:txBody>
                  <a:tcPr marL="65692" marR="65692" marT="0" marB="0">
                    <a:lnL>
                      <a:noFill/>
                    </a:lnL>
                    <a:lnR>
                      <a:noFill/>
                    </a:lnR>
                    <a:lnT>
                      <a:noFill/>
                    </a:lnT>
                    <a:lnB>
                      <a:noFill/>
                    </a:lnB>
                  </a:tcPr>
                </a:tc>
              </a:tr>
              <a:tr h="552060">
                <a:tc>
                  <a:txBody>
                    <a:bodyPr/>
                    <a:lstStyle/>
                    <a:p>
                      <a:pPr marL="342900" lvl="0" indent="-342900">
                        <a:spcAft>
                          <a:spcPts val="0"/>
                        </a:spcAft>
                        <a:buFont typeface="Wingdings" panose="05000000000000000000" pitchFamily="2" charset="2"/>
                        <a:buChar char=""/>
                      </a:pPr>
                      <a:r>
                        <a:rPr lang="ru-RU" sz="110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a:effectLst/>
                        <a:latin typeface="Cambria" panose="02040503050406030204" pitchFamily="18" charset="0"/>
                        <a:ea typeface="MS Mincho" panose="02020609040205080304" pitchFamily="49" charset="-128"/>
                        <a:cs typeface="Times New Roman" panose="02020603050405020304" pitchFamily="18" charset="0"/>
                      </a:endParaRPr>
                    </a:p>
                  </a:txBody>
                  <a:tcPr marL="65692" marR="65692" marT="0" marB="0">
                    <a:lnL>
                      <a:noFill/>
                    </a:lnL>
                    <a:lnR>
                      <a:noFill/>
                    </a:lnR>
                    <a:lnT>
                      <a:noFill/>
                    </a:lnT>
                    <a:lnB>
                      <a:noFill/>
                    </a:lnB>
                  </a:tcPr>
                </a:tc>
                <a:tc>
                  <a:txBody>
                    <a:bodyPr/>
                    <a:lstStyle/>
                    <a:p>
                      <a:pPr>
                        <a:spcAft>
                          <a:spcPts val="0"/>
                        </a:spcAft>
                      </a:pPr>
                      <a:r>
                        <a:rPr kumimoji="0" lang="ru-RU" sz="1800" kern="1200" baseline="0" dirty="0" err="1">
                          <a:solidFill>
                            <a:schemeClr val="tx1"/>
                          </a:solidFill>
                          <a:latin typeface="+mn-lt"/>
                          <a:ea typeface="+mn-ea"/>
                          <a:cs typeface="+mn-cs"/>
                        </a:rPr>
                        <a:t>забезпечені</a:t>
                      </a:r>
                      <a:r>
                        <a:rPr kumimoji="0" lang="ru-RU" sz="1800" kern="1200" baseline="0" dirty="0">
                          <a:solidFill>
                            <a:schemeClr val="tx1"/>
                          </a:solidFill>
                          <a:latin typeface="+mn-lt"/>
                          <a:ea typeface="+mn-ea"/>
                          <a:cs typeface="+mn-cs"/>
                        </a:rPr>
                        <a:t> жилою </a:t>
                      </a:r>
                      <a:r>
                        <a:rPr kumimoji="0" lang="ru-RU" sz="1800" kern="1200" baseline="0" dirty="0" err="1">
                          <a:solidFill>
                            <a:schemeClr val="tx1"/>
                          </a:solidFill>
                          <a:latin typeface="+mn-lt"/>
                          <a:ea typeface="+mn-ea"/>
                          <a:cs typeface="+mn-cs"/>
                        </a:rPr>
                        <a:t>площею</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нижче</a:t>
                      </a:r>
                      <a:r>
                        <a:rPr kumimoji="0" lang="ru-RU" sz="1800" kern="1200" baseline="0" dirty="0">
                          <a:solidFill>
                            <a:schemeClr val="tx1"/>
                          </a:solidFill>
                          <a:latin typeface="+mn-lt"/>
                          <a:ea typeface="+mn-ea"/>
                          <a:cs typeface="+mn-cs"/>
                        </a:rPr>
                        <a:t> за </a:t>
                      </a:r>
                      <a:r>
                        <a:rPr kumimoji="0" lang="ru-RU" sz="1800" kern="1200" baseline="0" dirty="0" err="1">
                          <a:solidFill>
                            <a:schemeClr val="tx1"/>
                          </a:solidFill>
                          <a:latin typeface="+mn-lt"/>
                          <a:ea typeface="+mn-ea"/>
                          <a:cs typeface="+mn-cs"/>
                        </a:rPr>
                        <a:t>встановлений</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рівень</a:t>
                      </a:r>
                      <a:r>
                        <a:rPr kumimoji="0" lang="ru-RU" sz="1800" kern="1200" baseline="0" dirty="0" smtClean="0">
                          <a:solidFill>
                            <a:schemeClr val="tx1"/>
                          </a:solidFill>
                          <a:latin typeface="+mn-lt"/>
                          <a:ea typeface="+mn-ea"/>
                          <a:cs typeface="+mn-cs"/>
                        </a:rPr>
                        <a:t>;</a:t>
                      </a:r>
                      <a:endParaRPr kumimoji="0" lang="en-US" sz="1800" kern="1200" baseline="0" dirty="0">
                        <a:solidFill>
                          <a:schemeClr val="tx1"/>
                        </a:solidFill>
                        <a:latin typeface="+mn-lt"/>
                        <a:ea typeface="+mn-ea"/>
                        <a:cs typeface="+mn-cs"/>
                      </a:endParaRPr>
                    </a:p>
                  </a:txBody>
                  <a:tcPr marL="65692" marR="65692" marT="0" marB="0">
                    <a:lnL>
                      <a:noFill/>
                    </a:lnL>
                    <a:lnR>
                      <a:noFill/>
                    </a:lnR>
                    <a:lnT>
                      <a:noFill/>
                    </a:lnT>
                    <a:lnB>
                      <a:noFill/>
                    </a:lnB>
                  </a:tcPr>
                </a:tc>
              </a:tr>
              <a:tr h="408854">
                <a:tc>
                  <a:txBody>
                    <a:bodyPr/>
                    <a:lstStyle/>
                    <a:p>
                      <a:pPr marL="342900" lvl="0" indent="-342900">
                        <a:spcAft>
                          <a:spcPts val="0"/>
                        </a:spcAft>
                        <a:buFont typeface="Wingdings" panose="05000000000000000000" pitchFamily="2" charset="2"/>
                        <a:buChar char=""/>
                      </a:pPr>
                      <a:r>
                        <a:rPr lang="ru-RU" sz="110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a:effectLst/>
                        <a:latin typeface="Cambria" panose="02040503050406030204" pitchFamily="18" charset="0"/>
                        <a:ea typeface="MS Mincho" panose="02020609040205080304" pitchFamily="49" charset="-128"/>
                        <a:cs typeface="Times New Roman" panose="02020603050405020304" pitchFamily="18" charset="0"/>
                      </a:endParaRPr>
                    </a:p>
                  </a:txBody>
                  <a:tcPr marL="65692" marR="65692" marT="0" marB="0">
                    <a:lnL>
                      <a:noFill/>
                    </a:lnL>
                    <a:lnR>
                      <a:noFill/>
                    </a:lnR>
                    <a:lnT>
                      <a:noFill/>
                    </a:lnT>
                    <a:lnB>
                      <a:noFill/>
                    </a:lnB>
                  </a:tcPr>
                </a:tc>
                <a:tc>
                  <a:txBody>
                    <a:bodyPr/>
                    <a:lstStyle/>
                    <a:p>
                      <a:pPr algn="just">
                        <a:spcAft>
                          <a:spcPts val="0"/>
                        </a:spcAft>
                      </a:pPr>
                      <a:r>
                        <a:rPr kumimoji="0" lang="ru-RU" sz="1800" kern="1200" baseline="0" dirty="0" err="1" smtClean="0">
                          <a:solidFill>
                            <a:schemeClr val="tx1"/>
                          </a:solidFill>
                          <a:latin typeface="+mn-lt"/>
                          <a:ea typeface="+mn-ea"/>
                          <a:cs typeface="+mn-cs"/>
                        </a:rPr>
                        <a:t>хворіє</a:t>
                      </a:r>
                      <a:r>
                        <a:rPr kumimoji="0" lang="ru-RU" sz="1800" kern="1200" baseline="0" dirty="0" smtClean="0">
                          <a:solidFill>
                            <a:schemeClr val="tx1"/>
                          </a:solidFill>
                          <a:latin typeface="+mn-lt"/>
                          <a:ea typeface="+mn-ea"/>
                          <a:cs typeface="+mn-cs"/>
                        </a:rPr>
                        <a:t> на </a:t>
                      </a:r>
                      <a:r>
                        <a:rPr kumimoji="0" lang="ru-RU" sz="1800" kern="1200" baseline="0" dirty="0" err="1">
                          <a:solidFill>
                            <a:schemeClr val="tx1"/>
                          </a:solidFill>
                          <a:latin typeface="+mn-lt"/>
                          <a:ea typeface="+mn-ea"/>
                          <a:cs typeface="+mn-cs"/>
                        </a:rPr>
                        <a:t>тяжкі</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форми</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деяких</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хронічних</a:t>
                      </a:r>
                      <a:r>
                        <a:rPr kumimoji="0" lang="ru-RU" sz="1800" kern="1200" baseline="0" dirty="0">
                          <a:solidFill>
                            <a:schemeClr val="tx1"/>
                          </a:solidFill>
                          <a:latin typeface="+mn-lt"/>
                          <a:ea typeface="+mn-ea"/>
                          <a:cs typeface="+mn-cs"/>
                        </a:rPr>
                        <a:t> </a:t>
                      </a:r>
                      <a:r>
                        <a:rPr kumimoji="0" lang="ru-RU" sz="1800" kern="1200" baseline="0" dirty="0" err="1" smtClean="0">
                          <a:solidFill>
                            <a:schemeClr val="tx1"/>
                          </a:solidFill>
                          <a:latin typeface="+mn-lt"/>
                          <a:ea typeface="+mn-ea"/>
                          <a:cs typeface="+mn-cs"/>
                        </a:rPr>
                        <a:t>захворювань</a:t>
                      </a:r>
                      <a:endParaRPr kumimoji="0" lang="en-US" sz="1800" kern="1200" baseline="0" dirty="0">
                        <a:solidFill>
                          <a:schemeClr val="tx1"/>
                        </a:solidFill>
                        <a:latin typeface="+mn-lt"/>
                        <a:ea typeface="+mn-ea"/>
                        <a:cs typeface="+mn-cs"/>
                      </a:endParaRPr>
                    </a:p>
                  </a:txBody>
                  <a:tcPr marL="65692" marR="65692" marT="0" marB="0">
                    <a:lnL>
                      <a:noFill/>
                    </a:lnL>
                    <a:lnR>
                      <a:noFill/>
                    </a:lnR>
                    <a:lnT>
                      <a:noFill/>
                    </a:lnT>
                    <a:lnB>
                      <a:noFill/>
                    </a:lnB>
                  </a:tcPr>
                </a:tc>
              </a:tr>
              <a:tr h="1260143">
                <a:tc>
                  <a:txBody>
                    <a:bodyPr/>
                    <a:lstStyle/>
                    <a:p>
                      <a:pPr marL="342900" lvl="0" indent="-342900">
                        <a:spcAft>
                          <a:spcPts val="0"/>
                        </a:spcAft>
                        <a:buFont typeface="Wingdings" panose="05000000000000000000" pitchFamily="2" charset="2"/>
                        <a:buChar char=""/>
                      </a:pPr>
                      <a:r>
                        <a:rPr lang="ru-RU" sz="1100" dirty="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692" marR="65692" marT="0" marB="0">
                    <a:lnL>
                      <a:noFill/>
                    </a:lnL>
                    <a:lnR>
                      <a:noFill/>
                    </a:lnR>
                    <a:lnT>
                      <a:noFill/>
                    </a:lnT>
                    <a:lnB>
                      <a:noFill/>
                    </a:lnB>
                  </a:tcPr>
                </a:tc>
                <a:tc>
                  <a:txBody>
                    <a:bodyPr/>
                    <a:lstStyle/>
                    <a:p>
                      <a:pPr algn="just">
                        <a:spcAft>
                          <a:spcPts val="0"/>
                        </a:spcAft>
                      </a:pPr>
                      <a:r>
                        <a:rPr kumimoji="0" lang="ru-RU" sz="1800" kern="1200" baseline="0" dirty="0" err="1" smtClean="0">
                          <a:solidFill>
                            <a:schemeClr val="tx1"/>
                          </a:solidFill>
                          <a:latin typeface="+mn-lt"/>
                          <a:ea typeface="+mn-ea"/>
                          <a:cs typeface="+mn-cs"/>
                        </a:rPr>
                        <a:t>проживає</a:t>
                      </a:r>
                      <a:r>
                        <a:rPr kumimoji="0" lang="ru-RU" sz="1800" kern="1200" baseline="0" dirty="0" smtClean="0">
                          <a:solidFill>
                            <a:schemeClr val="tx1"/>
                          </a:solidFill>
                          <a:latin typeface="+mn-lt"/>
                          <a:ea typeface="+mn-ea"/>
                          <a:cs typeface="+mn-cs"/>
                        </a:rPr>
                        <a:t> </a:t>
                      </a:r>
                      <a:r>
                        <a:rPr kumimoji="0" lang="ru-RU" sz="1800" kern="1200" baseline="0" dirty="0">
                          <a:solidFill>
                            <a:schemeClr val="tx1"/>
                          </a:solidFill>
                          <a:latin typeface="+mn-lt"/>
                          <a:ea typeface="+mn-ea"/>
                          <a:cs typeface="+mn-cs"/>
                        </a:rPr>
                        <a:t>за договором </a:t>
                      </a:r>
                      <a:r>
                        <a:rPr kumimoji="0" lang="ru-RU" sz="1800" kern="1200" baseline="0" dirty="0" err="1">
                          <a:solidFill>
                            <a:schemeClr val="tx1"/>
                          </a:solidFill>
                          <a:latin typeface="+mn-lt"/>
                          <a:ea typeface="+mn-ea"/>
                          <a:cs typeface="+mn-cs"/>
                        </a:rPr>
                        <a:t>піднайму</a:t>
                      </a:r>
                      <a:r>
                        <a:rPr kumimoji="0" lang="ru-RU" sz="1800" kern="1200" baseline="0" dirty="0">
                          <a:solidFill>
                            <a:schemeClr val="tx1"/>
                          </a:solidFill>
                          <a:latin typeface="+mn-lt"/>
                          <a:ea typeface="+mn-ea"/>
                          <a:cs typeface="+mn-cs"/>
                        </a:rPr>
                        <a:t> жилого </a:t>
                      </a:r>
                      <a:r>
                        <a:rPr kumimoji="0" lang="ru-RU" sz="1800" kern="1200" baseline="0" dirty="0" err="1">
                          <a:solidFill>
                            <a:schemeClr val="tx1"/>
                          </a:solidFill>
                          <a:latin typeface="+mn-lt"/>
                          <a:ea typeface="+mn-ea"/>
                          <a:cs typeface="+mn-cs"/>
                        </a:rPr>
                        <a:t>приміщення</a:t>
                      </a:r>
                      <a:r>
                        <a:rPr kumimoji="0" lang="ru-RU" sz="1800" kern="1200" baseline="0" dirty="0">
                          <a:solidFill>
                            <a:schemeClr val="tx1"/>
                          </a:solidFill>
                          <a:latin typeface="+mn-lt"/>
                          <a:ea typeface="+mn-ea"/>
                          <a:cs typeface="+mn-cs"/>
                        </a:rPr>
                        <a:t> в </a:t>
                      </a:r>
                      <a:r>
                        <a:rPr kumimoji="0" lang="ru-RU" sz="1800" kern="1200" baseline="0" dirty="0" err="1">
                          <a:solidFill>
                            <a:schemeClr val="tx1"/>
                          </a:solidFill>
                          <a:latin typeface="+mn-lt"/>
                          <a:ea typeface="+mn-ea"/>
                          <a:cs typeface="+mn-cs"/>
                        </a:rPr>
                        <a:t>будинках</a:t>
                      </a:r>
                      <a:r>
                        <a:rPr kumimoji="0" lang="ru-RU" sz="1800" kern="1200" baseline="0" dirty="0">
                          <a:solidFill>
                            <a:schemeClr val="tx1"/>
                          </a:solidFill>
                          <a:latin typeface="+mn-lt"/>
                          <a:ea typeface="+mn-ea"/>
                          <a:cs typeface="+mn-cs"/>
                        </a:rPr>
                        <a:t> державного </a:t>
                      </a:r>
                      <a:r>
                        <a:rPr kumimoji="0" lang="ru-RU" sz="1800" kern="1200" baseline="0" dirty="0" err="1">
                          <a:solidFill>
                            <a:schemeClr val="tx1"/>
                          </a:solidFill>
                          <a:latin typeface="+mn-lt"/>
                          <a:ea typeface="+mn-ea"/>
                          <a:cs typeface="+mn-cs"/>
                        </a:rPr>
                        <a:t>або</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громадського</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житлового</a:t>
                      </a:r>
                      <a:r>
                        <a:rPr kumimoji="0" lang="ru-RU" sz="1800" kern="1200" baseline="0" dirty="0">
                          <a:solidFill>
                            <a:schemeClr val="tx1"/>
                          </a:solidFill>
                          <a:latin typeface="+mn-lt"/>
                          <a:ea typeface="+mn-ea"/>
                          <a:cs typeface="+mn-cs"/>
                        </a:rPr>
                        <a:t> фонду </a:t>
                      </a:r>
                      <a:r>
                        <a:rPr kumimoji="0" lang="ru-RU" sz="1800" kern="1200" baseline="0" dirty="0" err="1">
                          <a:solidFill>
                            <a:schemeClr val="tx1"/>
                          </a:solidFill>
                          <a:latin typeface="+mn-lt"/>
                          <a:ea typeface="+mn-ea"/>
                          <a:cs typeface="+mn-cs"/>
                        </a:rPr>
                        <a:t>чи</a:t>
                      </a:r>
                      <a:r>
                        <a:rPr kumimoji="0" lang="ru-RU" sz="1800" kern="1200" baseline="0" dirty="0">
                          <a:solidFill>
                            <a:schemeClr val="tx1"/>
                          </a:solidFill>
                          <a:latin typeface="+mn-lt"/>
                          <a:ea typeface="+mn-ea"/>
                          <a:cs typeface="+mn-cs"/>
                        </a:rPr>
                        <a:t> за договором найму жилого </a:t>
                      </a:r>
                      <a:r>
                        <a:rPr kumimoji="0" lang="ru-RU" sz="1800" kern="1200" baseline="0" dirty="0" err="1">
                          <a:solidFill>
                            <a:schemeClr val="tx1"/>
                          </a:solidFill>
                          <a:latin typeface="+mn-lt"/>
                          <a:ea typeface="+mn-ea"/>
                          <a:cs typeface="+mn-cs"/>
                        </a:rPr>
                        <a:t>приміщення</a:t>
                      </a:r>
                      <a:r>
                        <a:rPr kumimoji="0" lang="ru-RU" sz="1800" kern="1200" baseline="0" dirty="0">
                          <a:solidFill>
                            <a:schemeClr val="tx1"/>
                          </a:solidFill>
                          <a:latin typeface="+mn-lt"/>
                          <a:ea typeface="+mn-ea"/>
                          <a:cs typeface="+mn-cs"/>
                        </a:rPr>
                        <a:t> в </a:t>
                      </a:r>
                      <a:r>
                        <a:rPr kumimoji="0" lang="ru-RU" sz="1800" kern="1200" baseline="0" dirty="0" err="1">
                          <a:solidFill>
                            <a:schemeClr val="tx1"/>
                          </a:solidFill>
                          <a:latin typeface="+mn-lt"/>
                          <a:ea typeface="+mn-ea"/>
                          <a:cs typeface="+mn-cs"/>
                        </a:rPr>
                        <a:t>будинках</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житлово-будівельних</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кооперативів</a:t>
                      </a:r>
                      <a:r>
                        <a:rPr kumimoji="0" lang="ru-RU" sz="1800" kern="1200" baseline="0" dirty="0">
                          <a:solidFill>
                            <a:schemeClr val="tx1"/>
                          </a:solidFill>
                          <a:latin typeface="+mn-lt"/>
                          <a:ea typeface="+mn-ea"/>
                          <a:cs typeface="+mn-cs"/>
                        </a:rPr>
                        <a:t>;</a:t>
                      </a:r>
                      <a:endParaRPr kumimoji="0" lang="en-US" sz="1800" kern="1200" baseline="0" dirty="0">
                        <a:solidFill>
                          <a:schemeClr val="tx1"/>
                        </a:solidFill>
                        <a:latin typeface="+mn-lt"/>
                        <a:ea typeface="+mn-ea"/>
                        <a:cs typeface="+mn-cs"/>
                      </a:endParaRPr>
                    </a:p>
                  </a:txBody>
                  <a:tcPr marL="65692" marR="65692" marT="0" marB="0">
                    <a:lnL>
                      <a:noFill/>
                    </a:lnL>
                    <a:lnR>
                      <a:noFill/>
                    </a:lnR>
                    <a:lnT>
                      <a:noFill/>
                    </a:lnT>
                    <a:lnB>
                      <a:noFill/>
                    </a:lnB>
                  </a:tcPr>
                </a:tc>
              </a:tr>
              <a:tr h="945107">
                <a:tc>
                  <a:txBody>
                    <a:bodyPr/>
                    <a:lstStyle/>
                    <a:p>
                      <a:pPr marL="342900" lvl="0" indent="-342900">
                        <a:spcAft>
                          <a:spcPts val="0"/>
                        </a:spcAft>
                        <a:buFont typeface="Wingdings" panose="05000000000000000000" pitchFamily="2" charset="2"/>
                        <a:buChar char=""/>
                      </a:pPr>
                      <a:r>
                        <a:rPr lang="ru-RU" sz="110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a:effectLst/>
                        <a:latin typeface="Cambria" panose="02040503050406030204" pitchFamily="18" charset="0"/>
                        <a:ea typeface="MS Mincho" panose="02020609040205080304" pitchFamily="49" charset="-128"/>
                        <a:cs typeface="Times New Roman" panose="02020603050405020304" pitchFamily="18" charset="0"/>
                      </a:endParaRPr>
                    </a:p>
                  </a:txBody>
                  <a:tcPr marL="65692" marR="65692" marT="0" marB="0">
                    <a:lnL>
                      <a:noFill/>
                    </a:lnL>
                    <a:lnR>
                      <a:noFill/>
                    </a:lnR>
                    <a:lnT>
                      <a:noFill/>
                    </a:lnT>
                    <a:lnB>
                      <a:noFill/>
                    </a:lnB>
                  </a:tcPr>
                </a:tc>
                <a:tc>
                  <a:txBody>
                    <a:bodyPr/>
                    <a:lstStyle/>
                    <a:p>
                      <a:pPr algn="just">
                        <a:spcAft>
                          <a:spcPts val="0"/>
                        </a:spcAft>
                      </a:pPr>
                      <a:r>
                        <a:rPr kumimoji="0" lang="ru-RU" sz="1800" kern="1200" baseline="0" dirty="0" err="1" smtClean="0">
                          <a:solidFill>
                            <a:schemeClr val="tx1"/>
                          </a:solidFill>
                          <a:latin typeface="+mn-lt"/>
                          <a:ea typeface="+mn-ea"/>
                          <a:cs typeface="+mn-cs"/>
                        </a:rPr>
                        <a:t>проживає</a:t>
                      </a:r>
                      <a:r>
                        <a:rPr kumimoji="0" lang="ru-RU" sz="1800" kern="1200" baseline="0" dirty="0" smtClean="0">
                          <a:solidFill>
                            <a:schemeClr val="tx1"/>
                          </a:solidFill>
                          <a:latin typeface="+mn-lt"/>
                          <a:ea typeface="+mn-ea"/>
                          <a:cs typeface="+mn-cs"/>
                        </a:rPr>
                        <a:t> </a:t>
                      </a:r>
                      <a:r>
                        <a:rPr kumimoji="0" lang="ru-RU" sz="1800" kern="1200" baseline="0" dirty="0" err="1">
                          <a:solidFill>
                            <a:schemeClr val="tx1"/>
                          </a:solidFill>
                          <a:latin typeface="+mn-lt"/>
                          <a:ea typeface="+mn-ea"/>
                          <a:cs typeface="+mn-cs"/>
                        </a:rPr>
                        <a:t>тривалий</a:t>
                      </a:r>
                      <a:r>
                        <a:rPr kumimoji="0" lang="ru-RU" sz="1800" kern="1200" baseline="0" dirty="0">
                          <a:solidFill>
                            <a:schemeClr val="tx1"/>
                          </a:solidFill>
                          <a:latin typeface="+mn-lt"/>
                          <a:ea typeface="+mn-ea"/>
                          <a:cs typeface="+mn-cs"/>
                        </a:rPr>
                        <a:t> час (не </a:t>
                      </a:r>
                      <a:r>
                        <a:rPr kumimoji="0" lang="ru-RU" sz="1800" kern="1200" baseline="0" dirty="0" err="1">
                          <a:solidFill>
                            <a:schemeClr val="tx1"/>
                          </a:solidFill>
                          <a:latin typeface="+mn-lt"/>
                          <a:ea typeface="+mn-ea"/>
                          <a:cs typeface="+mn-cs"/>
                        </a:rPr>
                        <a:t>менше</a:t>
                      </a:r>
                      <a:r>
                        <a:rPr kumimoji="0" lang="ru-RU" sz="1800" kern="1200" baseline="0" dirty="0">
                          <a:solidFill>
                            <a:schemeClr val="tx1"/>
                          </a:solidFill>
                          <a:latin typeface="+mn-lt"/>
                          <a:ea typeface="+mn-ea"/>
                          <a:cs typeface="+mn-cs"/>
                        </a:rPr>
                        <a:t> 5 </a:t>
                      </a:r>
                      <a:r>
                        <a:rPr kumimoji="0" lang="ru-RU" sz="1800" kern="1200" baseline="0" dirty="0" err="1">
                          <a:solidFill>
                            <a:schemeClr val="tx1"/>
                          </a:solidFill>
                          <a:latin typeface="+mn-lt"/>
                          <a:ea typeface="+mn-ea"/>
                          <a:cs typeface="+mn-cs"/>
                        </a:rPr>
                        <a:t>років</a:t>
                      </a:r>
                      <a:r>
                        <a:rPr kumimoji="0" lang="ru-RU" sz="1800" kern="1200" baseline="0" dirty="0">
                          <a:solidFill>
                            <a:schemeClr val="tx1"/>
                          </a:solidFill>
                          <a:latin typeface="+mn-lt"/>
                          <a:ea typeface="+mn-ea"/>
                          <a:cs typeface="+mn-cs"/>
                        </a:rPr>
                        <a:t>) за договором найму (</a:t>
                      </a:r>
                      <a:r>
                        <a:rPr kumimoji="0" lang="ru-RU" sz="1800" kern="1200" baseline="0" dirty="0" err="1">
                          <a:solidFill>
                            <a:schemeClr val="tx1"/>
                          </a:solidFill>
                          <a:latin typeface="+mn-lt"/>
                          <a:ea typeface="+mn-ea"/>
                          <a:cs typeface="+mn-cs"/>
                        </a:rPr>
                        <a:t>оренди</a:t>
                      </a:r>
                      <a:r>
                        <a:rPr kumimoji="0" lang="ru-RU" sz="1800" kern="1200" baseline="0" dirty="0">
                          <a:solidFill>
                            <a:schemeClr val="tx1"/>
                          </a:solidFill>
                          <a:latin typeface="+mn-lt"/>
                          <a:ea typeface="+mn-ea"/>
                          <a:cs typeface="+mn-cs"/>
                        </a:rPr>
                        <a:t>) в </a:t>
                      </a:r>
                      <a:r>
                        <a:rPr kumimoji="0" lang="ru-RU" sz="1800" kern="1200" baseline="0" dirty="0" err="1">
                          <a:solidFill>
                            <a:schemeClr val="tx1"/>
                          </a:solidFill>
                          <a:latin typeface="+mn-lt"/>
                          <a:ea typeface="+mn-ea"/>
                          <a:cs typeface="+mn-cs"/>
                        </a:rPr>
                        <a:t>будинках</a:t>
                      </a:r>
                      <a:r>
                        <a:rPr kumimoji="0" lang="ru-RU" sz="1800" kern="1200" baseline="0" dirty="0">
                          <a:solidFill>
                            <a:schemeClr val="tx1"/>
                          </a:solidFill>
                          <a:latin typeface="+mn-lt"/>
                          <a:ea typeface="+mn-ea"/>
                          <a:cs typeface="+mn-cs"/>
                        </a:rPr>
                        <a:t> (квартирах), </a:t>
                      </a:r>
                      <a:r>
                        <a:rPr kumimoji="0" lang="ru-RU" sz="1800" kern="1200" baseline="0" dirty="0" err="1">
                          <a:solidFill>
                            <a:schemeClr val="tx1"/>
                          </a:solidFill>
                          <a:latin typeface="+mn-lt"/>
                          <a:ea typeface="+mn-ea"/>
                          <a:cs typeface="+mn-cs"/>
                        </a:rPr>
                        <a:t>що</a:t>
                      </a:r>
                      <a:r>
                        <a:rPr kumimoji="0" lang="ru-RU" sz="1800" kern="1200" baseline="0" dirty="0">
                          <a:solidFill>
                            <a:schemeClr val="tx1"/>
                          </a:solidFill>
                          <a:latin typeface="+mn-lt"/>
                          <a:ea typeface="+mn-ea"/>
                          <a:cs typeface="+mn-cs"/>
                        </a:rPr>
                        <a:t> належать </a:t>
                      </a:r>
                      <a:r>
                        <a:rPr kumimoji="0" lang="ru-RU" sz="1800" kern="1200" baseline="0" dirty="0" err="1">
                          <a:solidFill>
                            <a:schemeClr val="tx1"/>
                          </a:solidFill>
                          <a:latin typeface="+mn-lt"/>
                          <a:ea typeface="+mn-ea"/>
                          <a:cs typeface="+mn-cs"/>
                        </a:rPr>
                        <a:t>громадянам</a:t>
                      </a:r>
                      <a:r>
                        <a:rPr kumimoji="0" lang="ru-RU" sz="1800" kern="1200" baseline="0" dirty="0">
                          <a:solidFill>
                            <a:schemeClr val="tx1"/>
                          </a:solidFill>
                          <a:latin typeface="+mn-lt"/>
                          <a:ea typeface="+mn-ea"/>
                          <a:cs typeface="+mn-cs"/>
                        </a:rPr>
                        <a:t> на </a:t>
                      </a:r>
                      <a:r>
                        <a:rPr kumimoji="0" lang="ru-RU" sz="1800" kern="1200" baseline="0" dirty="0" err="1">
                          <a:solidFill>
                            <a:schemeClr val="tx1"/>
                          </a:solidFill>
                          <a:latin typeface="+mn-lt"/>
                          <a:ea typeface="+mn-ea"/>
                          <a:cs typeface="+mn-cs"/>
                        </a:rPr>
                        <a:t>праві</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приватної</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власності</a:t>
                      </a:r>
                      <a:r>
                        <a:rPr kumimoji="0" lang="ru-RU" sz="1800" kern="1200" baseline="0" dirty="0">
                          <a:solidFill>
                            <a:schemeClr val="tx1"/>
                          </a:solidFill>
                          <a:latin typeface="+mn-lt"/>
                          <a:ea typeface="+mn-ea"/>
                          <a:cs typeface="+mn-cs"/>
                        </a:rPr>
                        <a:t>;</a:t>
                      </a:r>
                      <a:endParaRPr kumimoji="0" lang="en-US" sz="1800" kern="1200" baseline="0" dirty="0">
                        <a:solidFill>
                          <a:schemeClr val="tx1"/>
                        </a:solidFill>
                        <a:latin typeface="+mn-lt"/>
                        <a:ea typeface="+mn-ea"/>
                        <a:cs typeface="+mn-cs"/>
                      </a:endParaRPr>
                    </a:p>
                  </a:txBody>
                  <a:tcPr marL="65692" marR="65692" marT="0" marB="0">
                    <a:lnL>
                      <a:noFill/>
                    </a:lnL>
                    <a:lnR>
                      <a:noFill/>
                    </a:lnR>
                    <a:lnT>
                      <a:noFill/>
                    </a:lnT>
                    <a:lnB>
                      <a:noFill/>
                    </a:lnB>
                  </a:tcPr>
                </a:tc>
              </a:tr>
              <a:tr h="315036">
                <a:tc>
                  <a:txBody>
                    <a:bodyPr/>
                    <a:lstStyle/>
                    <a:p>
                      <a:pPr marL="342900" lvl="0" indent="-342900">
                        <a:spcAft>
                          <a:spcPts val="0"/>
                        </a:spcAft>
                        <a:buFont typeface="Wingdings" panose="05000000000000000000" pitchFamily="2" charset="2"/>
                        <a:buChar char=""/>
                      </a:pPr>
                      <a:r>
                        <a:rPr lang="ru-RU" sz="110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a:effectLst/>
                        <a:latin typeface="Cambria" panose="02040503050406030204" pitchFamily="18" charset="0"/>
                        <a:ea typeface="MS Mincho" panose="02020609040205080304" pitchFamily="49" charset="-128"/>
                        <a:cs typeface="Times New Roman" panose="02020603050405020304" pitchFamily="18" charset="0"/>
                      </a:endParaRPr>
                    </a:p>
                  </a:txBody>
                  <a:tcPr marL="65692" marR="65692" marT="0" marB="0">
                    <a:lnL>
                      <a:noFill/>
                    </a:lnL>
                    <a:lnR>
                      <a:noFill/>
                    </a:lnR>
                    <a:lnT>
                      <a:noFill/>
                    </a:lnT>
                    <a:lnB>
                      <a:noFill/>
                    </a:lnB>
                  </a:tcPr>
                </a:tc>
                <a:tc>
                  <a:txBody>
                    <a:bodyPr/>
                    <a:lstStyle/>
                    <a:p>
                      <a:pPr algn="just">
                        <a:spcAft>
                          <a:spcPts val="0"/>
                        </a:spcAft>
                      </a:pPr>
                      <a:r>
                        <a:rPr kumimoji="0" lang="ru-RU" sz="1800" kern="1200" baseline="0" dirty="0" err="1" smtClean="0">
                          <a:solidFill>
                            <a:schemeClr val="tx1"/>
                          </a:solidFill>
                          <a:latin typeface="+mn-lt"/>
                          <a:ea typeface="+mn-ea"/>
                          <a:cs typeface="+mn-cs"/>
                        </a:rPr>
                        <a:t>проживає</a:t>
                      </a:r>
                      <a:r>
                        <a:rPr kumimoji="0" lang="ru-RU" sz="1800" kern="1200" baseline="0" dirty="0" smtClean="0">
                          <a:solidFill>
                            <a:schemeClr val="tx1"/>
                          </a:solidFill>
                          <a:latin typeface="+mn-lt"/>
                          <a:ea typeface="+mn-ea"/>
                          <a:cs typeface="+mn-cs"/>
                        </a:rPr>
                        <a:t> у </a:t>
                      </a:r>
                      <a:r>
                        <a:rPr kumimoji="0" lang="ru-RU" sz="1800" kern="1200" baseline="0" dirty="0" err="1">
                          <a:solidFill>
                            <a:schemeClr val="tx1"/>
                          </a:solidFill>
                          <a:latin typeface="+mn-lt"/>
                          <a:ea typeface="+mn-ea"/>
                          <a:cs typeface="+mn-cs"/>
                        </a:rPr>
                        <a:t>гуртожитку</a:t>
                      </a:r>
                      <a:r>
                        <a:rPr kumimoji="0" lang="ru-RU" sz="1800" kern="1200" baseline="0" dirty="0">
                          <a:solidFill>
                            <a:schemeClr val="tx1"/>
                          </a:solidFill>
                          <a:latin typeface="+mn-lt"/>
                          <a:ea typeface="+mn-ea"/>
                          <a:cs typeface="+mn-cs"/>
                        </a:rPr>
                        <a:t>;</a:t>
                      </a:r>
                      <a:endParaRPr kumimoji="0" lang="en-US" sz="1800" kern="1200" baseline="0" dirty="0">
                        <a:solidFill>
                          <a:schemeClr val="tx1"/>
                        </a:solidFill>
                        <a:latin typeface="+mn-lt"/>
                        <a:ea typeface="+mn-ea"/>
                        <a:cs typeface="+mn-cs"/>
                      </a:endParaRPr>
                    </a:p>
                  </a:txBody>
                  <a:tcPr marL="65692" marR="65692" marT="0" marB="0">
                    <a:lnL>
                      <a:noFill/>
                    </a:lnL>
                    <a:lnR>
                      <a:noFill/>
                    </a:lnR>
                    <a:lnT>
                      <a:noFill/>
                    </a:lnT>
                    <a:lnB>
                      <a:noFill/>
                    </a:lnB>
                  </a:tcPr>
                </a:tc>
              </a:tr>
              <a:tr h="1155131">
                <a:tc>
                  <a:txBody>
                    <a:bodyPr/>
                    <a:lstStyle/>
                    <a:p>
                      <a:pPr marL="342900" lvl="0" indent="-342900">
                        <a:spcAft>
                          <a:spcPts val="0"/>
                        </a:spcAft>
                        <a:buFont typeface="Wingdings" panose="05000000000000000000" pitchFamily="2" charset="2"/>
                        <a:buChar char=""/>
                      </a:pPr>
                      <a:r>
                        <a:rPr lang="ru-RU" sz="1100" b="1">
                          <a:effectLst/>
                          <a:latin typeface="Cambria" panose="02040503050406030204" pitchFamily="18" charset="0"/>
                          <a:ea typeface="MS Mincho" panose="02020609040205080304" pitchFamily="49" charset="-128"/>
                          <a:cs typeface="Times New Roman" panose="02020603050405020304" pitchFamily="18" charset="0"/>
                        </a:rPr>
                        <a:t> </a:t>
                      </a:r>
                      <a:endParaRPr lang="en-US" sz="1100">
                        <a:effectLst/>
                        <a:latin typeface="Cambria" panose="02040503050406030204" pitchFamily="18" charset="0"/>
                        <a:ea typeface="MS Mincho" panose="02020609040205080304" pitchFamily="49" charset="-128"/>
                        <a:cs typeface="Times New Roman" panose="02020603050405020304" pitchFamily="18" charset="0"/>
                      </a:endParaRPr>
                    </a:p>
                  </a:txBody>
                  <a:tcPr marL="65692" marR="65692" marT="0" marB="0">
                    <a:lnL>
                      <a:noFill/>
                    </a:lnL>
                    <a:lnR>
                      <a:noFill/>
                    </a:lnR>
                    <a:lnT>
                      <a:noFill/>
                    </a:lnT>
                    <a:lnB>
                      <a:noFill/>
                    </a:lnB>
                  </a:tcPr>
                </a:tc>
                <a:tc>
                  <a:txBody>
                    <a:bodyPr/>
                    <a:lstStyle/>
                    <a:p>
                      <a:pPr>
                        <a:spcAft>
                          <a:spcPts val="0"/>
                        </a:spcAft>
                      </a:pPr>
                      <a:r>
                        <a:rPr kumimoji="0" lang="ru-RU" sz="1800" kern="1200" baseline="0" dirty="0" err="1" smtClean="0">
                          <a:solidFill>
                            <a:schemeClr val="tx1"/>
                          </a:solidFill>
                          <a:latin typeface="+mn-lt"/>
                          <a:ea typeface="+mn-ea"/>
                          <a:cs typeface="+mn-cs"/>
                        </a:rPr>
                        <a:t>проживає</a:t>
                      </a:r>
                      <a:r>
                        <a:rPr kumimoji="0" lang="ru-RU" sz="1800" kern="1200" baseline="0" dirty="0" smtClean="0">
                          <a:solidFill>
                            <a:schemeClr val="tx1"/>
                          </a:solidFill>
                          <a:latin typeface="+mn-lt"/>
                          <a:ea typeface="+mn-ea"/>
                          <a:cs typeface="+mn-cs"/>
                        </a:rPr>
                        <a:t> в </a:t>
                      </a:r>
                      <a:r>
                        <a:rPr kumimoji="0" lang="ru-RU" sz="1800" kern="1200" baseline="0" dirty="0" err="1">
                          <a:solidFill>
                            <a:schemeClr val="tx1"/>
                          </a:solidFill>
                          <a:latin typeface="+mn-lt"/>
                          <a:ea typeface="+mn-ea"/>
                          <a:cs typeface="+mn-cs"/>
                        </a:rPr>
                        <a:t>одній</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кімнаті</a:t>
                      </a:r>
                      <a:r>
                        <a:rPr kumimoji="0" lang="ru-RU" sz="1800" kern="1200" baseline="0" dirty="0">
                          <a:solidFill>
                            <a:schemeClr val="tx1"/>
                          </a:solidFill>
                          <a:latin typeface="+mn-lt"/>
                          <a:ea typeface="+mn-ea"/>
                          <a:cs typeface="+mn-cs"/>
                        </a:rPr>
                        <a:t> по </a:t>
                      </a:r>
                      <a:r>
                        <a:rPr kumimoji="0" lang="ru-RU" sz="1800" kern="1200" baseline="0" dirty="0" err="1">
                          <a:solidFill>
                            <a:schemeClr val="tx1"/>
                          </a:solidFill>
                          <a:latin typeface="+mn-lt"/>
                          <a:ea typeface="+mn-ea"/>
                          <a:cs typeface="+mn-cs"/>
                        </a:rPr>
                        <a:t>дві</a:t>
                      </a:r>
                      <a:r>
                        <a:rPr kumimoji="0" lang="ru-RU" sz="1800" kern="1200" baseline="0" dirty="0">
                          <a:solidFill>
                            <a:schemeClr val="tx1"/>
                          </a:solidFill>
                          <a:latin typeface="+mn-lt"/>
                          <a:ea typeface="+mn-ea"/>
                          <a:cs typeface="+mn-cs"/>
                        </a:rPr>
                        <a:t> і </a:t>
                      </a:r>
                      <a:r>
                        <a:rPr kumimoji="0" lang="ru-RU" sz="1800" kern="1200" baseline="0" dirty="0" err="1">
                          <a:solidFill>
                            <a:schemeClr val="tx1"/>
                          </a:solidFill>
                          <a:latin typeface="+mn-lt"/>
                          <a:ea typeface="+mn-ea"/>
                          <a:cs typeface="+mn-cs"/>
                        </a:rPr>
                        <a:t>більше</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сім'ї</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незалежно</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від</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родинних</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відносин</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або</a:t>
                      </a:r>
                      <a:r>
                        <a:rPr kumimoji="0" lang="ru-RU" sz="1800" kern="1200" baseline="0" dirty="0">
                          <a:solidFill>
                            <a:schemeClr val="tx1"/>
                          </a:solidFill>
                          <a:latin typeface="+mn-lt"/>
                          <a:ea typeface="+mn-ea"/>
                          <a:cs typeface="+mn-cs"/>
                        </a:rPr>
                        <a:t> особи </a:t>
                      </a:r>
                      <a:r>
                        <a:rPr kumimoji="0" lang="ru-RU" sz="1800" kern="1200" baseline="0" dirty="0" err="1">
                          <a:solidFill>
                            <a:schemeClr val="tx1"/>
                          </a:solidFill>
                          <a:latin typeface="+mn-lt"/>
                          <a:ea typeface="+mn-ea"/>
                          <a:cs typeface="+mn-cs"/>
                        </a:rPr>
                        <a:t>різної</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статі</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старші</a:t>
                      </a:r>
                      <a:r>
                        <a:rPr kumimoji="0" lang="ru-RU" sz="1800" kern="1200" baseline="0" dirty="0">
                          <a:solidFill>
                            <a:schemeClr val="tx1"/>
                          </a:solidFill>
                          <a:latin typeface="+mn-lt"/>
                          <a:ea typeface="+mn-ea"/>
                          <a:cs typeface="+mn-cs"/>
                        </a:rPr>
                        <a:t> за 9 </a:t>
                      </a:r>
                      <a:r>
                        <a:rPr kumimoji="0" lang="ru-RU" sz="1800" kern="1200" baseline="0" dirty="0" err="1">
                          <a:solidFill>
                            <a:schemeClr val="tx1"/>
                          </a:solidFill>
                          <a:latin typeface="+mn-lt"/>
                          <a:ea typeface="+mn-ea"/>
                          <a:cs typeface="+mn-cs"/>
                        </a:rPr>
                        <a:t>років</a:t>
                      </a:r>
                      <a:r>
                        <a:rPr kumimoji="0" lang="ru-RU" sz="1800" kern="1200" baseline="0" dirty="0">
                          <a:solidFill>
                            <a:schemeClr val="tx1"/>
                          </a:solidFill>
                          <a:latin typeface="+mn-lt"/>
                          <a:ea typeface="+mn-ea"/>
                          <a:cs typeface="+mn-cs"/>
                        </a:rPr>
                        <a:t>, </a:t>
                      </a:r>
                      <a:r>
                        <a:rPr kumimoji="0" lang="ru-RU" sz="1800" kern="1200" baseline="0" dirty="0" err="1">
                          <a:solidFill>
                            <a:schemeClr val="tx1"/>
                          </a:solidFill>
                          <a:latin typeface="+mn-lt"/>
                          <a:ea typeface="+mn-ea"/>
                          <a:cs typeface="+mn-cs"/>
                        </a:rPr>
                        <a:t>крім</a:t>
                      </a:r>
                      <a:r>
                        <a:rPr kumimoji="0" lang="ru-RU" sz="1800" kern="1200" baseline="0" dirty="0">
                          <a:solidFill>
                            <a:schemeClr val="tx1"/>
                          </a:solidFill>
                          <a:latin typeface="+mn-lt"/>
                          <a:ea typeface="+mn-ea"/>
                          <a:cs typeface="+mn-cs"/>
                        </a:rPr>
                        <a:t> </a:t>
                      </a:r>
                      <a:r>
                        <a:rPr kumimoji="0" lang="ru-RU" sz="1800" kern="1200" baseline="0" dirty="0" err="1" smtClean="0">
                          <a:solidFill>
                            <a:schemeClr val="tx1"/>
                          </a:solidFill>
                          <a:latin typeface="+mn-lt"/>
                          <a:ea typeface="+mn-ea"/>
                          <a:cs typeface="+mn-cs"/>
                        </a:rPr>
                        <a:t>подружжя</a:t>
                      </a:r>
                      <a:endParaRPr kumimoji="0" lang="en-US" sz="1800" kern="1200" baseline="0" dirty="0">
                        <a:solidFill>
                          <a:schemeClr val="tx1"/>
                        </a:solidFill>
                        <a:latin typeface="+mn-lt"/>
                        <a:ea typeface="+mn-ea"/>
                        <a:cs typeface="+mn-cs"/>
                      </a:endParaRPr>
                    </a:p>
                  </a:txBody>
                  <a:tcPr marL="65692" marR="65692" marT="0" marB="0">
                    <a:lnL>
                      <a:noFill/>
                    </a:lnL>
                    <a:lnR>
                      <a:noFill/>
                    </a:lnR>
                    <a:lnT>
                      <a:noFill/>
                    </a:lnT>
                    <a:lnB>
                      <a:noFill/>
                    </a:lnB>
                  </a:tcPr>
                </a:tc>
              </a:tr>
            </a:tbl>
          </a:graphicData>
        </a:graphic>
      </p:graphicFrame>
    </p:spTree>
    <p:extLst>
      <p:ext uri="{BB962C8B-B14F-4D97-AF65-F5344CB8AC3E}">
        <p14:creationId xmlns:p14="http://schemas.microsoft.com/office/powerpoint/2010/main" xmlns="" val="1907916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КУДИ ЗВЕТАТИСЯ</a:t>
            </a:r>
            <a:endParaRPr lang="en-US" dirty="0"/>
          </a:p>
        </p:txBody>
      </p:sp>
      <p:sp>
        <p:nvSpPr>
          <p:cNvPr id="3" name="Content Placeholder 2"/>
          <p:cNvSpPr>
            <a:spLocks noGrp="1"/>
          </p:cNvSpPr>
          <p:nvPr>
            <p:ph idx="1"/>
          </p:nvPr>
        </p:nvSpPr>
        <p:spPr/>
        <p:txBody>
          <a:bodyPr>
            <a:normAutofit fontScale="62500" lnSpcReduction="20000"/>
          </a:bodyPr>
          <a:lstStyle/>
          <a:p>
            <a:pPr marL="0" indent="0" algn="ctr">
              <a:spcAft>
                <a:spcPts val="0"/>
              </a:spcAft>
              <a:buNone/>
            </a:pPr>
            <a:endParaRPr lang="en-US" sz="3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ru-RU" sz="2900" b="1" dirty="0" err="1"/>
              <a:t>Віськовослужбовці</a:t>
            </a:r>
            <a:r>
              <a:rPr lang="ru-RU" sz="2900" b="1" dirty="0"/>
              <a:t> </a:t>
            </a:r>
            <a:r>
              <a:rPr lang="ru-RU" sz="2900" b="1" dirty="0" err="1"/>
              <a:t>строкової</a:t>
            </a:r>
            <a:r>
              <a:rPr lang="ru-RU" sz="2900" b="1" dirty="0"/>
              <a:t> </a:t>
            </a:r>
            <a:r>
              <a:rPr lang="ru-RU" sz="2900" b="1" dirty="0" err="1"/>
              <a:t>військової</a:t>
            </a:r>
            <a:r>
              <a:rPr lang="ru-RU" sz="2900" b="1" dirty="0"/>
              <a:t> </a:t>
            </a:r>
            <a:r>
              <a:rPr lang="ru-RU" sz="2900" b="1" dirty="0" err="1"/>
              <a:t>служби</a:t>
            </a:r>
            <a:r>
              <a:rPr lang="ru-RU" sz="2900" b="1" dirty="0"/>
              <a:t>, </a:t>
            </a:r>
            <a:r>
              <a:rPr lang="ru-RU" sz="2900" b="1" dirty="0" err="1"/>
              <a:t>мобілізовані</a:t>
            </a:r>
            <a:r>
              <a:rPr lang="ru-RU" sz="2900" b="1" dirty="0"/>
              <a:t> </a:t>
            </a:r>
            <a:r>
              <a:rPr lang="ru-RU" sz="2900" b="1" dirty="0" err="1"/>
              <a:t>військовослужбовці</a:t>
            </a:r>
            <a:r>
              <a:rPr lang="ru-RU" sz="2900" b="1" dirty="0"/>
              <a:t>:</a:t>
            </a:r>
            <a:endParaRPr lang="en-US" sz="2900" b="1" dirty="0"/>
          </a:p>
          <a:p>
            <a:pPr marL="342900" lvl="0" indent="-342900" algn="just">
              <a:spcAft>
                <a:spcPts val="0"/>
              </a:spcAft>
              <a:buFont typeface="Wingdings" panose="05000000000000000000" pitchFamily="2" charset="2"/>
              <a:buChar char=""/>
            </a:pPr>
            <a:r>
              <a:rPr lang="ru-RU" sz="2900" dirty="0"/>
              <a:t>за </a:t>
            </a:r>
            <a:r>
              <a:rPr lang="ru-RU" sz="2900" dirty="0" err="1"/>
              <a:t>місцем</a:t>
            </a:r>
            <a:r>
              <a:rPr lang="ru-RU" sz="2900" dirty="0"/>
              <a:t> </a:t>
            </a:r>
            <a:r>
              <a:rPr lang="ru-RU" sz="2900" dirty="0" err="1"/>
              <a:t>проживання</a:t>
            </a:r>
            <a:r>
              <a:rPr lang="ru-RU" sz="2900" dirty="0"/>
              <a:t> – до </a:t>
            </a:r>
            <a:r>
              <a:rPr lang="ru-RU" sz="2900" dirty="0" err="1"/>
              <a:t>виконавчого</a:t>
            </a:r>
            <a:r>
              <a:rPr lang="ru-RU" sz="2900" dirty="0"/>
              <a:t> </a:t>
            </a:r>
            <a:r>
              <a:rPr lang="ru-RU" sz="2900" dirty="0" err="1"/>
              <a:t>комітету</a:t>
            </a:r>
            <a:r>
              <a:rPr lang="ru-RU" sz="2900" dirty="0"/>
              <a:t> </a:t>
            </a:r>
            <a:r>
              <a:rPr lang="ru-RU" sz="2900" dirty="0" err="1"/>
              <a:t>районної</a:t>
            </a:r>
            <a:r>
              <a:rPr lang="ru-RU" sz="2900" dirty="0"/>
              <a:t>, </a:t>
            </a:r>
            <a:r>
              <a:rPr lang="ru-RU" sz="2900" dirty="0" err="1"/>
              <a:t>міської</a:t>
            </a:r>
            <a:r>
              <a:rPr lang="ru-RU" sz="2900" dirty="0"/>
              <a:t>, </a:t>
            </a:r>
            <a:r>
              <a:rPr lang="ru-RU" sz="2900" dirty="0" err="1"/>
              <a:t>районної</a:t>
            </a:r>
            <a:r>
              <a:rPr lang="ru-RU" sz="2900" dirty="0"/>
              <a:t> в </a:t>
            </a:r>
            <a:r>
              <a:rPr lang="ru-RU" sz="2900" dirty="0" err="1"/>
              <a:t>місті</a:t>
            </a:r>
            <a:r>
              <a:rPr lang="ru-RU" sz="2900" dirty="0"/>
              <a:t>, </a:t>
            </a:r>
            <a:r>
              <a:rPr lang="ru-RU" sz="2900" dirty="0" err="1"/>
              <a:t>селищної</a:t>
            </a:r>
            <a:r>
              <a:rPr lang="ru-RU" sz="2900" dirty="0"/>
              <a:t>, </a:t>
            </a:r>
            <a:r>
              <a:rPr lang="ru-RU" sz="2900" dirty="0" err="1"/>
              <a:t>сільської</a:t>
            </a:r>
            <a:r>
              <a:rPr lang="ru-RU" sz="2900" dirty="0"/>
              <a:t> Ради </a:t>
            </a:r>
            <a:r>
              <a:rPr lang="ru-RU" sz="2900" dirty="0" err="1"/>
              <a:t>народних</a:t>
            </a:r>
            <a:r>
              <a:rPr lang="ru-RU" sz="2900" dirty="0"/>
              <a:t> </a:t>
            </a:r>
            <a:r>
              <a:rPr lang="ru-RU" sz="2900" dirty="0" err="1"/>
              <a:t>депутатів</a:t>
            </a:r>
            <a:r>
              <a:rPr lang="ru-RU" sz="2900" dirty="0"/>
              <a:t>;</a:t>
            </a:r>
            <a:endParaRPr lang="en-US" sz="2900" dirty="0"/>
          </a:p>
          <a:p>
            <a:pPr marL="342900" lvl="0" indent="-342900" algn="just">
              <a:spcAft>
                <a:spcPts val="0"/>
              </a:spcAft>
              <a:buFont typeface="Wingdings" panose="05000000000000000000" pitchFamily="2" charset="2"/>
              <a:buChar char=""/>
            </a:pPr>
            <a:r>
              <a:rPr lang="ru-RU" sz="2900" dirty="0"/>
              <a:t>за </a:t>
            </a:r>
            <a:r>
              <a:rPr lang="ru-RU" sz="2900" dirty="0" err="1"/>
              <a:t>місцем</a:t>
            </a:r>
            <a:r>
              <a:rPr lang="ru-RU" sz="2900" dirty="0"/>
              <a:t> </a:t>
            </a:r>
            <a:r>
              <a:rPr lang="ru-RU" sz="2900" dirty="0" err="1"/>
              <a:t>роботи</a:t>
            </a:r>
            <a:r>
              <a:rPr lang="ru-RU" sz="2900" dirty="0"/>
              <a:t> – до </a:t>
            </a:r>
            <a:r>
              <a:rPr lang="ru-RU" sz="2900" dirty="0" err="1"/>
              <a:t>підприємств</a:t>
            </a:r>
            <a:r>
              <a:rPr lang="ru-RU" sz="2900" dirty="0"/>
              <a:t>, </a:t>
            </a:r>
            <a:r>
              <a:rPr lang="ru-RU" sz="2900" dirty="0" err="1"/>
              <a:t>установ</a:t>
            </a:r>
            <a:r>
              <a:rPr lang="ru-RU" sz="2900" dirty="0"/>
              <a:t>, </a:t>
            </a:r>
            <a:r>
              <a:rPr lang="ru-RU" sz="2900" dirty="0" err="1"/>
              <a:t>організацій</a:t>
            </a:r>
            <a:r>
              <a:rPr lang="ru-RU" sz="2900" dirty="0"/>
              <a:t>, в </a:t>
            </a:r>
            <a:r>
              <a:rPr lang="ru-RU" sz="2900" dirty="0" err="1"/>
              <a:t>яких</a:t>
            </a:r>
            <a:r>
              <a:rPr lang="ru-RU" sz="2900" dirty="0"/>
              <a:t> Ви </a:t>
            </a:r>
            <a:r>
              <a:rPr lang="ru-RU" sz="2900" dirty="0" err="1"/>
              <a:t>працюєте</a:t>
            </a:r>
            <a:r>
              <a:rPr lang="ru-RU" sz="2900" dirty="0"/>
              <a:t>, </a:t>
            </a:r>
            <a:r>
              <a:rPr lang="ru-RU" sz="2900" dirty="0" err="1"/>
              <a:t>що</a:t>
            </a:r>
            <a:r>
              <a:rPr lang="ru-RU" sz="2900" dirty="0"/>
              <a:t> </a:t>
            </a:r>
            <a:r>
              <a:rPr lang="ru-RU" sz="2900" dirty="0" err="1"/>
              <a:t>мають</a:t>
            </a:r>
            <a:r>
              <a:rPr lang="ru-RU" sz="2900" dirty="0"/>
              <a:t> </a:t>
            </a:r>
            <a:r>
              <a:rPr lang="ru-RU" sz="2900" dirty="0" err="1"/>
              <a:t>житловий</a:t>
            </a:r>
            <a:r>
              <a:rPr lang="ru-RU" sz="2900" dirty="0"/>
              <a:t> фонд і </a:t>
            </a:r>
            <a:r>
              <a:rPr lang="ru-RU" sz="2900" dirty="0" err="1"/>
              <a:t>ведуть</a:t>
            </a:r>
            <a:r>
              <a:rPr lang="ru-RU" sz="2900" dirty="0"/>
              <a:t> </a:t>
            </a:r>
            <a:r>
              <a:rPr lang="ru-RU" sz="2900" dirty="0" err="1"/>
              <a:t>житлове</a:t>
            </a:r>
            <a:r>
              <a:rPr lang="ru-RU" sz="2900" dirty="0"/>
              <a:t> </a:t>
            </a:r>
            <a:r>
              <a:rPr lang="ru-RU" sz="2900" dirty="0" err="1"/>
              <a:t>будівництво</a:t>
            </a:r>
            <a:r>
              <a:rPr lang="ru-RU" sz="2900" dirty="0"/>
              <a:t> </a:t>
            </a:r>
            <a:r>
              <a:rPr lang="ru-RU" sz="2900" dirty="0" err="1"/>
              <a:t>або</a:t>
            </a:r>
            <a:r>
              <a:rPr lang="ru-RU" sz="2900" dirty="0"/>
              <a:t> </a:t>
            </a:r>
            <a:r>
              <a:rPr lang="ru-RU" sz="2900" dirty="0" err="1"/>
              <a:t>беруть</a:t>
            </a:r>
            <a:r>
              <a:rPr lang="ru-RU" sz="2900" dirty="0"/>
              <a:t> </a:t>
            </a:r>
            <a:r>
              <a:rPr lang="ru-RU" sz="2900" dirty="0" err="1"/>
              <a:t>пайову</a:t>
            </a:r>
            <a:r>
              <a:rPr lang="ru-RU" sz="2900" dirty="0"/>
              <a:t> участь у </a:t>
            </a:r>
            <a:r>
              <a:rPr lang="ru-RU" sz="2900" dirty="0" err="1"/>
              <a:t>житловому</a:t>
            </a:r>
            <a:r>
              <a:rPr lang="ru-RU" sz="2900" dirty="0"/>
              <a:t> </a:t>
            </a:r>
            <a:r>
              <a:rPr lang="ru-RU" sz="2900" dirty="0" err="1"/>
              <a:t>будівництві</a:t>
            </a:r>
            <a:r>
              <a:rPr lang="ru-RU" sz="2900" dirty="0"/>
              <a:t>.</a:t>
            </a:r>
            <a:endParaRPr lang="en-US" sz="2900" dirty="0"/>
          </a:p>
          <a:p>
            <a:pPr algn="just">
              <a:spcAft>
                <a:spcPts val="0"/>
              </a:spcAft>
            </a:pPr>
            <a:r>
              <a:rPr lang="ru-RU" sz="2900" b="1" dirty="0" err="1"/>
              <a:t>Віськовослужбовці</a:t>
            </a:r>
            <a:r>
              <a:rPr lang="ru-RU" sz="2900" b="1" dirty="0"/>
              <a:t> </a:t>
            </a:r>
            <a:r>
              <a:rPr lang="ru-RU" sz="2900" b="1" dirty="0" err="1"/>
              <a:t>Зброєних</a:t>
            </a:r>
            <a:r>
              <a:rPr lang="ru-RU" sz="2900" b="1" dirty="0"/>
              <a:t> Сил </a:t>
            </a:r>
            <a:r>
              <a:rPr lang="ru-RU" sz="2900" b="1" dirty="0" err="1"/>
              <a:t>України</a:t>
            </a:r>
            <a:r>
              <a:rPr lang="ru-RU" sz="2900" b="1" dirty="0"/>
              <a:t>, особи, </a:t>
            </a:r>
            <a:r>
              <a:rPr lang="ru-RU" sz="2900" b="1" dirty="0" err="1"/>
              <a:t>звільнені</a:t>
            </a:r>
            <a:r>
              <a:rPr lang="ru-RU" sz="2900" b="1" dirty="0"/>
              <a:t> з </a:t>
            </a:r>
            <a:r>
              <a:rPr lang="ru-RU" sz="2900" b="1" dirty="0" err="1"/>
              <a:t>військової</a:t>
            </a:r>
            <a:r>
              <a:rPr lang="ru-RU" sz="2900" b="1" dirty="0"/>
              <a:t> </a:t>
            </a:r>
            <a:r>
              <a:rPr lang="ru-RU" sz="2900" b="1" dirty="0" err="1"/>
              <a:t>служби</a:t>
            </a:r>
            <a:r>
              <a:rPr lang="ru-RU" sz="2900" b="1" dirty="0"/>
              <a:t>, члени </a:t>
            </a:r>
            <a:r>
              <a:rPr lang="ru-RU" sz="2900" b="1" dirty="0" err="1"/>
              <a:t>їх</a:t>
            </a:r>
            <a:r>
              <a:rPr lang="ru-RU" sz="2900" b="1" dirty="0"/>
              <a:t> </a:t>
            </a:r>
            <a:r>
              <a:rPr lang="ru-RU" sz="2900" b="1" dirty="0" err="1"/>
              <a:t>сімей</a:t>
            </a:r>
            <a:r>
              <a:rPr lang="ru-RU" sz="2900" b="1" dirty="0"/>
              <a:t> (в тому </a:t>
            </a:r>
            <a:r>
              <a:rPr lang="ru-RU" sz="2900" b="1" dirty="0" err="1"/>
              <a:t>числі</a:t>
            </a:r>
            <a:r>
              <a:rPr lang="ru-RU" sz="2900" b="1" dirty="0"/>
              <a:t> тих, </a:t>
            </a:r>
            <a:r>
              <a:rPr lang="ru-RU" sz="2900" b="1" dirty="0" err="1"/>
              <a:t>що</a:t>
            </a:r>
            <a:r>
              <a:rPr lang="ru-RU" sz="2900" b="1" dirty="0"/>
              <a:t> </a:t>
            </a:r>
            <a:r>
              <a:rPr lang="ru-RU" sz="2900" b="1" dirty="0" err="1"/>
              <a:t>загинули</a:t>
            </a:r>
            <a:r>
              <a:rPr lang="ru-RU" sz="2900" b="1" dirty="0"/>
              <a:t>, пропали </a:t>
            </a:r>
            <a:r>
              <a:rPr lang="ru-RU" sz="2900" b="1" dirty="0" err="1"/>
              <a:t>безвісти</a:t>
            </a:r>
            <a:r>
              <a:rPr lang="ru-RU" sz="2900" b="1" dirty="0"/>
              <a:t> </a:t>
            </a:r>
            <a:r>
              <a:rPr lang="ru-RU" sz="2900" b="1" dirty="0" err="1"/>
              <a:t>під</a:t>
            </a:r>
            <a:r>
              <a:rPr lang="ru-RU" sz="2900" b="1" dirty="0"/>
              <a:t> час </a:t>
            </a:r>
            <a:r>
              <a:rPr lang="ru-RU" sz="2900" b="1" dirty="0" err="1"/>
              <a:t>несення</a:t>
            </a:r>
            <a:r>
              <a:rPr lang="ru-RU" sz="2900" b="1" dirty="0"/>
              <a:t> </a:t>
            </a:r>
            <a:r>
              <a:rPr lang="ru-RU" sz="2900" b="1" dirty="0" err="1"/>
              <a:t>військової</a:t>
            </a:r>
            <a:r>
              <a:rPr lang="ru-RU" sz="2900" b="1" dirty="0"/>
              <a:t> </a:t>
            </a:r>
            <a:r>
              <a:rPr lang="ru-RU" sz="2900" b="1" dirty="0" err="1"/>
              <a:t>служби</a:t>
            </a:r>
            <a:r>
              <a:rPr lang="ru-RU" sz="2900" b="1" dirty="0"/>
              <a:t>):</a:t>
            </a:r>
            <a:endParaRPr lang="en-US" sz="2900" b="1" dirty="0"/>
          </a:p>
          <a:p>
            <a:pPr marL="342900" lvl="0" indent="-342900" algn="just">
              <a:spcAft>
                <a:spcPts val="0"/>
              </a:spcAft>
              <a:buFont typeface="Wingdings" panose="05000000000000000000" pitchFamily="2" charset="2"/>
              <a:buChar char=""/>
            </a:pPr>
            <a:r>
              <a:rPr lang="ru-RU" sz="2900" dirty="0"/>
              <a:t>до </a:t>
            </a:r>
            <a:r>
              <a:rPr lang="ru-RU" sz="2900" dirty="0" err="1"/>
              <a:t>житлової</a:t>
            </a:r>
            <a:r>
              <a:rPr lang="ru-RU" sz="2900" dirty="0"/>
              <a:t> </a:t>
            </a:r>
            <a:r>
              <a:rPr lang="ru-RU" sz="2900" dirty="0" err="1"/>
              <a:t>комісії</a:t>
            </a:r>
            <a:r>
              <a:rPr lang="ru-RU" sz="2900" dirty="0"/>
              <a:t> </a:t>
            </a:r>
            <a:r>
              <a:rPr lang="ru-RU" sz="2900" dirty="0" err="1"/>
              <a:t>Вашої</a:t>
            </a:r>
            <a:r>
              <a:rPr lang="ru-RU" sz="2900" dirty="0"/>
              <a:t> </a:t>
            </a:r>
            <a:r>
              <a:rPr lang="uk-UA" sz="2900" dirty="0" err="1"/>
              <a:t>ві</a:t>
            </a:r>
            <a:r>
              <a:rPr lang="ru-RU" sz="2900" dirty="0" err="1"/>
              <a:t>йськової</a:t>
            </a:r>
            <a:r>
              <a:rPr lang="ru-RU" sz="2900" dirty="0"/>
              <a:t> </a:t>
            </a:r>
            <a:r>
              <a:rPr lang="ru-RU" sz="2900" dirty="0" err="1"/>
              <a:t>частини</a:t>
            </a:r>
            <a:r>
              <a:rPr lang="ru-RU" sz="2900" dirty="0"/>
              <a:t>, шляхом </a:t>
            </a:r>
            <a:r>
              <a:rPr lang="ru-RU" sz="2900" dirty="0" err="1"/>
              <a:t>подання</a:t>
            </a:r>
            <a:r>
              <a:rPr lang="ru-RU" sz="2900" dirty="0"/>
              <a:t> через </a:t>
            </a:r>
            <a:r>
              <a:rPr lang="ru-RU" sz="2900" dirty="0" err="1"/>
              <a:t>нетаємне</a:t>
            </a:r>
            <a:r>
              <a:rPr lang="ru-RU" sz="2900" dirty="0"/>
              <a:t> </a:t>
            </a:r>
            <a:r>
              <a:rPr lang="ru-RU" sz="2900" dirty="0" err="1"/>
              <a:t>діловодство</a:t>
            </a:r>
            <a:r>
              <a:rPr lang="ru-RU" sz="2900" dirty="0"/>
              <a:t> на </a:t>
            </a:r>
            <a:r>
              <a:rPr lang="ru-RU" sz="2900" dirty="0" err="1"/>
              <a:t>ім'я</a:t>
            </a:r>
            <a:r>
              <a:rPr lang="ru-RU" sz="2900" dirty="0"/>
              <a:t> командира </a:t>
            </a:r>
            <a:r>
              <a:rPr lang="ru-RU" sz="2900" dirty="0" err="1"/>
              <a:t>військової</a:t>
            </a:r>
            <a:r>
              <a:rPr lang="ru-RU" sz="2900" dirty="0"/>
              <a:t> </a:t>
            </a:r>
            <a:r>
              <a:rPr lang="ru-RU" sz="2900" dirty="0" err="1"/>
              <a:t>частини</a:t>
            </a:r>
            <a:r>
              <a:rPr lang="ru-RU" sz="2900" dirty="0"/>
              <a:t> рапорта.</a:t>
            </a:r>
            <a:endParaRPr lang="en-US" sz="2900" dirty="0"/>
          </a:p>
          <a:p>
            <a:pPr>
              <a:spcAft>
                <a:spcPts val="0"/>
              </a:spcAft>
            </a:pPr>
            <a:r>
              <a:rPr lang="ru-RU" sz="2900" dirty="0"/>
              <a:t> </a:t>
            </a:r>
            <a:endParaRPr lang="en-US" sz="2900" dirty="0"/>
          </a:p>
          <a:p>
            <a:endParaRPr lang="en-US" dirty="0"/>
          </a:p>
        </p:txBody>
      </p:sp>
    </p:spTree>
    <p:extLst>
      <p:ext uri="{BB962C8B-B14F-4D97-AF65-F5344CB8AC3E}">
        <p14:creationId xmlns:p14="http://schemas.microsoft.com/office/powerpoint/2010/main" xmlns="" val="3897496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uk-UA" dirty="0" smtClean="0"/>
              <a:t>ПОРЯДОК ОТРИМАННЯ ЖИТЛА</a:t>
            </a:r>
            <a:endParaRPr lang="en-US" dirty="0"/>
          </a:p>
        </p:txBody>
      </p:sp>
      <p:sp>
        <p:nvSpPr>
          <p:cNvPr id="3" name="Content Placeholder 2"/>
          <p:cNvSpPr>
            <a:spLocks noGrp="1"/>
          </p:cNvSpPr>
          <p:nvPr>
            <p:ph idx="1"/>
          </p:nvPr>
        </p:nvSpPr>
        <p:spPr/>
        <p:txBody>
          <a:bodyPr>
            <a:normAutofit fontScale="47500" lnSpcReduction="20000"/>
          </a:bodyPr>
          <a:lstStyle/>
          <a:p>
            <a:pPr marL="0" indent="0" algn="ctr">
              <a:spcAft>
                <a:spcPts val="0"/>
              </a:spcAft>
              <a:buNone/>
            </a:pPr>
            <a:endParaRPr lang="en-US" sz="3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ru-RU" sz="3300" b="1" dirty="0" err="1"/>
              <a:t>Крок</a:t>
            </a:r>
            <a:r>
              <a:rPr lang="ru-RU" sz="3300" b="1" dirty="0"/>
              <a:t> 1. </a:t>
            </a:r>
            <a:r>
              <a:rPr lang="ru-RU" sz="3300" dirty="0" err="1"/>
              <a:t>Звернутися</a:t>
            </a:r>
            <a:r>
              <a:rPr lang="ru-RU" sz="3300" dirty="0"/>
              <a:t> до </a:t>
            </a:r>
            <a:r>
              <a:rPr lang="ru-RU" sz="3300" dirty="0" err="1"/>
              <a:t>відповідного</a:t>
            </a:r>
            <a:r>
              <a:rPr lang="ru-RU" sz="3300" dirty="0"/>
              <a:t> </a:t>
            </a:r>
            <a:r>
              <a:rPr lang="ru-RU" sz="3300" dirty="0" err="1"/>
              <a:t>відділу</a:t>
            </a:r>
            <a:r>
              <a:rPr lang="ru-RU" sz="3300" dirty="0"/>
              <a:t>, </a:t>
            </a:r>
            <a:r>
              <a:rPr lang="ru-RU" sz="3300" dirty="0" err="1"/>
              <a:t>що</a:t>
            </a:r>
            <a:r>
              <a:rPr lang="ru-RU" sz="3300" dirty="0"/>
              <a:t> </a:t>
            </a:r>
            <a:r>
              <a:rPr lang="ru-RU" sz="3300" dirty="0" err="1"/>
              <a:t>здійснює</a:t>
            </a:r>
            <a:r>
              <a:rPr lang="ru-RU" sz="3300" dirty="0"/>
              <a:t> </a:t>
            </a:r>
            <a:r>
              <a:rPr lang="ru-RU" sz="3300" dirty="0" err="1"/>
              <a:t>зарахування</a:t>
            </a:r>
            <a:r>
              <a:rPr lang="ru-RU" sz="3300" dirty="0"/>
              <a:t> на </a:t>
            </a:r>
            <a:r>
              <a:rPr lang="ru-RU" sz="3300" dirty="0" err="1"/>
              <a:t>квартирний</a:t>
            </a:r>
            <a:r>
              <a:rPr lang="ru-RU" sz="3300" dirty="0"/>
              <a:t> </a:t>
            </a:r>
            <a:r>
              <a:rPr lang="ru-RU" sz="3300" dirty="0" err="1"/>
              <a:t>облік</a:t>
            </a:r>
            <a:r>
              <a:rPr lang="ru-RU" sz="3300" dirty="0"/>
              <a:t> </a:t>
            </a:r>
            <a:r>
              <a:rPr lang="ru-RU" sz="3300" dirty="0" err="1"/>
              <a:t>виконавчого</a:t>
            </a:r>
            <a:r>
              <a:rPr lang="ru-RU" sz="3300" dirty="0"/>
              <a:t> </a:t>
            </a:r>
            <a:r>
              <a:rPr lang="ru-RU" sz="3300" dirty="0" err="1"/>
              <a:t>комітету</a:t>
            </a:r>
            <a:r>
              <a:rPr lang="ru-RU" sz="3300" dirty="0"/>
              <a:t> </a:t>
            </a:r>
            <a:r>
              <a:rPr lang="ru-RU" sz="3300" dirty="0" err="1"/>
              <a:t>районної</a:t>
            </a:r>
            <a:r>
              <a:rPr lang="ru-RU" sz="3300" dirty="0"/>
              <a:t>, </a:t>
            </a:r>
            <a:r>
              <a:rPr lang="ru-RU" sz="3300" dirty="0" err="1"/>
              <a:t>міської</a:t>
            </a:r>
            <a:r>
              <a:rPr lang="ru-RU" sz="3300" dirty="0"/>
              <a:t>, </a:t>
            </a:r>
            <a:r>
              <a:rPr lang="ru-RU" sz="3300" dirty="0" err="1"/>
              <a:t>районної</a:t>
            </a:r>
            <a:r>
              <a:rPr lang="ru-RU" sz="3300" dirty="0"/>
              <a:t> в </a:t>
            </a:r>
            <a:r>
              <a:rPr lang="ru-RU" sz="3300" dirty="0" err="1"/>
              <a:t>місті</a:t>
            </a:r>
            <a:r>
              <a:rPr lang="ru-RU" sz="3300" dirty="0"/>
              <a:t>, </a:t>
            </a:r>
            <a:r>
              <a:rPr lang="ru-RU" sz="3300" dirty="0" err="1"/>
              <a:t>селищної</a:t>
            </a:r>
            <a:r>
              <a:rPr lang="ru-RU" sz="3300" dirty="0"/>
              <a:t>, </a:t>
            </a:r>
            <a:r>
              <a:rPr lang="ru-RU" sz="3300" dirty="0" err="1"/>
              <a:t>сільської</a:t>
            </a:r>
            <a:r>
              <a:rPr lang="ru-RU" sz="3300" dirty="0"/>
              <a:t> Ради </a:t>
            </a:r>
            <a:r>
              <a:rPr lang="ru-RU" sz="3300" dirty="0" err="1"/>
              <a:t>народних</a:t>
            </a:r>
            <a:r>
              <a:rPr lang="ru-RU" sz="3300" dirty="0"/>
              <a:t> </a:t>
            </a:r>
            <a:r>
              <a:rPr lang="ru-RU" sz="3300" dirty="0" err="1"/>
              <a:t>депутатів</a:t>
            </a:r>
            <a:r>
              <a:rPr lang="ru-RU" sz="3300" dirty="0"/>
              <a:t> </a:t>
            </a:r>
            <a:r>
              <a:rPr lang="ru-RU" sz="3300" dirty="0" err="1"/>
              <a:t>або</a:t>
            </a:r>
            <a:r>
              <a:rPr lang="ru-RU" sz="3300" dirty="0"/>
              <a:t> до </a:t>
            </a:r>
            <a:r>
              <a:rPr lang="ru-RU" sz="3300" dirty="0" err="1"/>
              <a:t>адміністрації</a:t>
            </a:r>
            <a:r>
              <a:rPr lang="ru-RU" sz="3300" dirty="0"/>
              <a:t> </a:t>
            </a:r>
            <a:r>
              <a:rPr lang="ru-RU" sz="3300" dirty="0" err="1"/>
              <a:t>підприємства</a:t>
            </a:r>
            <a:r>
              <a:rPr lang="ru-RU" sz="3300" dirty="0"/>
              <a:t>, установи, </a:t>
            </a:r>
            <a:r>
              <a:rPr lang="ru-RU" sz="3300" dirty="0" err="1"/>
              <a:t>організації</a:t>
            </a:r>
            <a:r>
              <a:rPr lang="ru-RU" sz="3300" dirty="0"/>
              <a:t>, де </a:t>
            </a:r>
            <a:r>
              <a:rPr lang="ru-RU" sz="3300" dirty="0" err="1"/>
              <a:t>ви</a:t>
            </a:r>
            <a:r>
              <a:rPr lang="ru-RU" sz="3300" dirty="0"/>
              <a:t> </a:t>
            </a:r>
            <a:r>
              <a:rPr lang="ru-RU" sz="3300" dirty="0" err="1"/>
              <a:t>працюєте</a:t>
            </a:r>
            <a:r>
              <a:rPr lang="ru-RU" sz="3300" dirty="0"/>
              <a:t> (за </a:t>
            </a:r>
            <a:r>
              <a:rPr lang="ru-RU" sz="3300" dirty="0" err="1"/>
              <a:t>наявності</a:t>
            </a:r>
            <a:r>
              <a:rPr lang="ru-RU" sz="3300" dirty="0"/>
              <a:t> </a:t>
            </a:r>
            <a:r>
              <a:rPr lang="ru-RU" sz="3300" dirty="0" err="1"/>
              <a:t>житлового</a:t>
            </a:r>
            <a:r>
              <a:rPr lang="ru-RU" sz="3300" dirty="0"/>
              <a:t> фонду) </a:t>
            </a:r>
            <a:r>
              <a:rPr lang="ru-RU" sz="3300" dirty="0" err="1"/>
              <a:t>або</a:t>
            </a:r>
            <a:r>
              <a:rPr lang="ru-RU" sz="3300" dirty="0"/>
              <a:t> до </a:t>
            </a:r>
            <a:r>
              <a:rPr lang="ru-RU" sz="3300" dirty="0" err="1" smtClean="0"/>
              <a:t>житлової</a:t>
            </a:r>
            <a:r>
              <a:rPr lang="ru-RU" sz="3300" dirty="0" smtClean="0"/>
              <a:t> </a:t>
            </a:r>
            <a:r>
              <a:rPr lang="ru-RU" sz="3300" dirty="0" err="1"/>
              <a:t>комісії</a:t>
            </a:r>
            <a:r>
              <a:rPr lang="ru-RU" sz="3300" dirty="0"/>
              <a:t> </a:t>
            </a:r>
            <a:r>
              <a:rPr lang="ru-RU" sz="3300" dirty="0" err="1"/>
              <a:t>військової</a:t>
            </a:r>
            <a:r>
              <a:rPr lang="ru-RU" sz="3300" dirty="0"/>
              <a:t> </a:t>
            </a:r>
            <a:r>
              <a:rPr lang="ru-RU" sz="3300" dirty="0" err="1"/>
              <a:t>частини</a:t>
            </a:r>
            <a:r>
              <a:rPr lang="ru-RU" sz="3300" dirty="0"/>
              <a:t> та </a:t>
            </a:r>
            <a:r>
              <a:rPr lang="ru-RU" sz="3300" dirty="0" err="1"/>
              <a:t>отримати</a:t>
            </a:r>
            <a:r>
              <a:rPr lang="ru-RU" sz="3300" dirty="0"/>
              <a:t> бланк заяви/рапорту та </a:t>
            </a:r>
            <a:r>
              <a:rPr lang="ru-RU" sz="3300" dirty="0" err="1"/>
              <a:t>попередні</a:t>
            </a:r>
            <a:r>
              <a:rPr lang="ru-RU" sz="3300" dirty="0"/>
              <a:t> </a:t>
            </a:r>
            <a:r>
              <a:rPr lang="ru-RU" sz="3300" dirty="0" err="1"/>
              <a:t>консультації</a:t>
            </a:r>
            <a:r>
              <a:rPr lang="ru-RU" sz="3300" b="1" dirty="0"/>
              <a:t>.</a:t>
            </a:r>
            <a:endParaRPr lang="en-US" sz="3300" b="1" dirty="0"/>
          </a:p>
          <a:p>
            <a:pPr algn="just">
              <a:spcAft>
                <a:spcPts val="0"/>
              </a:spcAft>
            </a:pPr>
            <a:r>
              <a:rPr lang="ru-RU" sz="3300" b="1" dirty="0" err="1"/>
              <a:t>Крок</a:t>
            </a:r>
            <a:r>
              <a:rPr lang="ru-RU" sz="3300" b="1" dirty="0"/>
              <a:t> 2. </a:t>
            </a:r>
            <a:r>
              <a:rPr lang="ru-RU" sz="3300" dirty="0" err="1"/>
              <a:t>Зібрати</a:t>
            </a:r>
            <a:r>
              <a:rPr lang="ru-RU" sz="3300" dirty="0"/>
              <a:t> </a:t>
            </a:r>
            <a:r>
              <a:rPr lang="ru-RU" sz="3300" dirty="0" err="1"/>
              <a:t>необхідні</a:t>
            </a:r>
            <a:r>
              <a:rPr lang="ru-RU" sz="3300" dirty="0"/>
              <a:t> </a:t>
            </a:r>
            <a:r>
              <a:rPr lang="ru-RU" sz="3300" dirty="0" err="1"/>
              <a:t>документи</a:t>
            </a:r>
            <a:r>
              <a:rPr lang="ru-RU" sz="3300" dirty="0"/>
              <a:t> та подати до </a:t>
            </a:r>
            <a:r>
              <a:rPr lang="ru-RU" sz="3300" dirty="0" err="1"/>
              <a:t>відділу</a:t>
            </a:r>
            <a:r>
              <a:rPr lang="ru-RU" sz="3300" dirty="0"/>
              <a:t>, </a:t>
            </a:r>
            <a:r>
              <a:rPr lang="ru-RU" sz="3300" dirty="0" err="1"/>
              <a:t>що</a:t>
            </a:r>
            <a:r>
              <a:rPr lang="ru-RU" sz="3300" dirty="0"/>
              <a:t> </a:t>
            </a:r>
            <a:r>
              <a:rPr lang="ru-RU" sz="3300" dirty="0" err="1"/>
              <a:t>здійснює</a:t>
            </a:r>
            <a:r>
              <a:rPr lang="ru-RU" sz="3300" dirty="0"/>
              <a:t> </a:t>
            </a:r>
            <a:r>
              <a:rPr lang="ru-RU" sz="3300" dirty="0" err="1"/>
              <a:t>зарахування</a:t>
            </a:r>
            <a:r>
              <a:rPr lang="ru-RU" sz="3300" dirty="0"/>
              <a:t> на </a:t>
            </a:r>
            <a:r>
              <a:rPr lang="ru-RU" sz="3300" dirty="0" err="1"/>
              <a:t>квартирний</a:t>
            </a:r>
            <a:r>
              <a:rPr lang="ru-RU" sz="3300" dirty="0"/>
              <a:t> </a:t>
            </a:r>
            <a:r>
              <a:rPr lang="ru-RU" sz="3300" dirty="0" err="1"/>
              <a:t>облік</a:t>
            </a:r>
            <a:r>
              <a:rPr lang="ru-RU" sz="3300" dirty="0"/>
              <a:t>.</a:t>
            </a:r>
            <a:endParaRPr lang="en-US" sz="3300" dirty="0"/>
          </a:p>
          <a:p>
            <a:pPr algn="just">
              <a:spcAft>
                <a:spcPts val="0"/>
              </a:spcAft>
            </a:pPr>
            <a:r>
              <a:rPr lang="ru-RU" sz="3300" b="1" dirty="0" err="1"/>
              <a:t>Крок</a:t>
            </a:r>
            <a:r>
              <a:rPr lang="ru-RU" sz="3300" b="1" dirty="0"/>
              <a:t> 3. </a:t>
            </a:r>
            <a:r>
              <a:rPr lang="ru-RU" sz="3300" dirty="0" err="1"/>
              <a:t>Прийняття</a:t>
            </a:r>
            <a:r>
              <a:rPr lang="ru-RU" sz="3300" dirty="0"/>
              <a:t> </a:t>
            </a:r>
            <a:r>
              <a:rPr lang="ru-RU" sz="3300" dirty="0" err="1"/>
              <a:t>відповідним</a:t>
            </a:r>
            <a:r>
              <a:rPr lang="ru-RU" sz="3300" dirty="0"/>
              <a:t> </a:t>
            </a:r>
            <a:r>
              <a:rPr lang="ru-RU" sz="3300" dirty="0" err="1"/>
              <a:t>виконавчим</a:t>
            </a:r>
            <a:r>
              <a:rPr lang="ru-RU" sz="3300" dirty="0"/>
              <a:t> </a:t>
            </a:r>
            <a:r>
              <a:rPr lang="ru-RU" sz="3300" dirty="0" err="1"/>
              <a:t>комітетом</a:t>
            </a:r>
            <a:r>
              <a:rPr lang="ru-RU" sz="3300" dirty="0"/>
              <a:t> </a:t>
            </a:r>
            <a:r>
              <a:rPr lang="ru-RU" sz="3300" dirty="0" err="1"/>
              <a:t>місцевої</a:t>
            </a:r>
            <a:r>
              <a:rPr lang="ru-RU" sz="3300" dirty="0"/>
              <a:t> Ради </a:t>
            </a:r>
            <a:r>
              <a:rPr lang="ru-RU" sz="3300" dirty="0" err="1"/>
              <a:t>або</a:t>
            </a:r>
            <a:r>
              <a:rPr lang="ru-RU" sz="3300" dirty="0"/>
              <a:t> </a:t>
            </a:r>
            <a:r>
              <a:rPr lang="ru-RU" sz="3300" dirty="0" err="1"/>
              <a:t>адміністрацією</a:t>
            </a:r>
            <a:r>
              <a:rPr lang="ru-RU" sz="3300" dirty="0"/>
              <a:t> </a:t>
            </a:r>
            <a:r>
              <a:rPr lang="ru-RU" sz="3300" dirty="0" err="1"/>
              <a:t>підприємства</a:t>
            </a:r>
            <a:r>
              <a:rPr lang="ru-RU" sz="3300" dirty="0"/>
              <a:t>, установи, </a:t>
            </a:r>
            <a:r>
              <a:rPr lang="ru-RU" sz="3300" dirty="0" err="1"/>
              <a:t>організації</a:t>
            </a:r>
            <a:r>
              <a:rPr lang="ru-RU" sz="3300" dirty="0"/>
              <a:t> </a:t>
            </a:r>
            <a:r>
              <a:rPr lang="ru-RU" sz="3300" dirty="0" err="1"/>
              <a:t>або</a:t>
            </a:r>
            <a:r>
              <a:rPr lang="ru-RU" sz="3300" dirty="0"/>
              <a:t> </a:t>
            </a:r>
            <a:r>
              <a:rPr lang="ru-RU" sz="3300" dirty="0" err="1"/>
              <a:t>житловю</a:t>
            </a:r>
            <a:r>
              <a:rPr lang="ru-RU" sz="3300" dirty="0"/>
              <a:t> </a:t>
            </a:r>
            <a:r>
              <a:rPr lang="ru-RU" sz="3300" dirty="0" err="1"/>
              <a:t>комісією</a:t>
            </a:r>
            <a:r>
              <a:rPr lang="ru-RU" sz="3300" dirty="0"/>
              <a:t> </a:t>
            </a:r>
            <a:r>
              <a:rPr lang="ru-RU" sz="3300" dirty="0" err="1"/>
              <a:t>військової</a:t>
            </a:r>
            <a:r>
              <a:rPr lang="ru-RU" sz="3300" dirty="0"/>
              <a:t> </a:t>
            </a:r>
            <a:r>
              <a:rPr lang="ru-RU" sz="3300" dirty="0" err="1"/>
              <a:t>частини</a:t>
            </a:r>
            <a:r>
              <a:rPr lang="ru-RU" sz="3300" dirty="0"/>
              <a:t> </a:t>
            </a:r>
            <a:r>
              <a:rPr lang="ru-RU" sz="3300" dirty="0" err="1"/>
              <a:t>рішення</a:t>
            </a:r>
            <a:r>
              <a:rPr lang="ru-RU" sz="3300" dirty="0"/>
              <a:t> про </a:t>
            </a:r>
            <a:r>
              <a:rPr lang="ru-RU" sz="3300" dirty="0" err="1"/>
              <a:t>взяття</a:t>
            </a:r>
            <a:r>
              <a:rPr lang="ru-RU" sz="3300" dirty="0"/>
              <a:t> Вас на </a:t>
            </a:r>
            <a:r>
              <a:rPr lang="ru-RU" sz="3300" dirty="0" err="1"/>
              <a:t>облік</a:t>
            </a:r>
            <a:r>
              <a:rPr lang="ru-RU" sz="3300" dirty="0"/>
              <a:t> в </a:t>
            </a:r>
            <a:r>
              <a:rPr lang="ru-RU" sz="3300" dirty="0" err="1"/>
              <a:t>місячний</a:t>
            </a:r>
            <a:r>
              <a:rPr lang="ru-RU" sz="3300" dirty="0"/>
              <a:t> </a:t>
            </a:r>
            <a:r>
              <a:rPr lang="ru-RU" sz="3300" dirty="0" err="1"/>
              <a:t>термін</a:t>
            </a:r>
            <a:r>
              <a:rPr lang="ru-RU" sz="3300" dirty="0"/>
              <a:t> з дня </a:t>
            </a:r>
            <a:r>
              <a:rPr lang="ru-RU" sz="3300" dirty="0" err="1"/>
              <a:t>подання</a:t>
            </a:r>
            <a:r>
              <a:rPr lang="ru-RU" sz="3300" dirty="0"/>
              <a:t> </a:t>
            </a:r>
            <a:r>
              <a:rPr lang="ru-RU" sz="3300" dirty="0" err="1"/>
              <a:t>всіх</a:t>
            </a:r>
            <a:r>
              <a:rPr lang="ru-RU" sz="3300" dirty="0"/>
              <a:t> </a:t>
            </a:r>
            <a:r>
              <a:rPr lang="ru-RU" sz="3300" dirty="0" err="1"/>
              <a:t>документів</a:t>
            </a:r>
            <a:r>
              <a:rPr lang="ru-RU" sz="3300" dirty="0"/>
              <a:t>.</a:t>
            </a:r>
            <a:endParaRPr lang="en-US" sz="3300" dirty="0"/>
          </a:p>
          <a:p>
            <a:pPr algn="just">
              <a:spcAft>
                <a:spcPts val="0"/>
              </a:spcAft>
            </a:pPr>
            <a:r>
              <a:rPr lang="ru-RU" sz="3300" b="1" dirty="0" err="1"/>
              <a:t>Крок</a:t>
            </a:r>
            <a:r>
              <a:rPr lang="ru-RU" sz="3300" b="1" dirty="0"/>
              <a:t> 4</a:t>
            </a:r>
            <a:r>
              <a:rPr lang="ru-RU" sz="3300" dirty="0"/>
              <a:t>. </a:t>
            </a:r>
            <a:r>
              <a:rPr lang="ru-RU" sz="3300" dirty="0" err="1"/>
              <a:t>Отримати</a:t>
            </a:r>
            <a:r>
              <a:rPr lang="ru-RU" sz="3300" dirty="0"/>
              <a:t> </a:t>
            </a:r>
            <a:r>
              <a:rPr lang="ru-RU" sz="3300" dirty="0" err="1"/>
              <a:t>письмову</a:t>
            </a:r>
            <a:r>
              <a:rPr lang="ru-RU" sz="3300" dirty="0"/>
              <a:t> </a:t>
            </a:r>
            <a:r>
              <a:rPr lang="ru-RU" sz="3300" dirty="0" err="1"/>
              <a:t>відповідь</a:t>
            </a:r>
            <a:r>
              <a:rPr lang="ru-RU" sz="3300" dirty="0"/>
              <a:t> за результатом </a:t>
            </a:r>
            <a:r>
              <a:rPr lang="ru-RU" sz="3300" dirty="0" err="1"/>
              <a:t>прийнятого</a:t>
            </a:r>
            <a:r>
              <a:rPr lang="ru-RU" sz="3300" dirty="0"/>
              <a:t> </a:t>
            </a:r>
            <a:r>
              <a:rPr lang="ru-RU" sz="3300" dirty="0" err="1"/>
              <a:t>рішення</a:t>
            </a:r>
            <a:r>
              <a:rPr lang="ru-RU" sz="3300" dirty="0"/>
              <a:t> про </a:t>
            </a:r>
            <a:r>
              <a:rPr lang="ru-RU" sz="3300" dirty="0" err="1"/>
              <a:t>взяття</a:t>
            </a:r>
            <a:r>
              <a:rPr lang="ru-RU" sz="3300" dirty="0"/>
              <a:t> Вас на </a:t>
            </a:r>
            <a:r>
              <a:rPr lang="ru-RU" sz="3300" dirty="0" err="1"/>
              <a:t>облік</a:t>
            </a:r>
            <a:r>
              <a:rPr lang="ru-RU" sz="3300" dirty="0"/>
              <a:t> з </a:t>
            </a:r>
            <a:r>
              <a:rPr lang="ru-RU" sz="3300" dirty="0" err="1"/>
              <a:t>повідомленням</a:t>
            </a:r>
            <a:r>
              <a:rPr lang="ru-RU" sz="3300" dirty="0"/>
              <a:t> </a:t>
            </a:r>
            <a:r>
              <a:rPr lang="ru-RU" sz="3300" dirty="0" err="1"/>
              <a:t>відповідно</a:t>
            </a:r>
            <a:r>
              <a:rPr lang="ru-RU" sz="3300" dirty="0"/>
              <a:t> </a:t>
            </a:r>
            <a:r>
              <a:rPr lang="ru-RU" sz="3300" dirty="0" err="1"/>
              <a:t>дати</a:t>
            </a:r>
            <a:r>
              <a:rPr lang="ru-RU" sz="3300" dirty="0"/>
              <a:t> </a:t>
            </a:r>
            <a:r>
              <a:rPr lang="ru-RU" sz="3300" dirty="0" err="1"/>
              <a:t>взяття</a:t>
            </a:r>
            <a:r>
              <a:rPr lang="ru-RU" sz="3300" dirty="0"/>
              <a:t> на </a:t>
            </a:r>
            <a:r>
              <a:rPr lang="ru-RU" sz="3300" dirty="0" err="1"/>
              <a:t>облік</a:t>
            </a:r>
            <a:r>
              <a:rPr lang="ru-RU" sz="3300" dirty="0"/>
              <a:t>, виду і номера </a:t>
            </a:r>
            <a:r>
              <a:rPr lang="ru-RU" sz="3300" dirty="0" err="1"/>
              <a:t>черги</a:t>
            </a:r>
            <a:r>
              <a:rPr lang="ru-RU" sz="3300" dirty="0"/>
              <a:t> </a:t>
            </a:r>
            <a:r>
              <a:rPr lang="ru-RU" sz="3300" dirty="0" err="1"/>
              <a:t>або</a:t>
            </a:r>
            <a:r>
              <a:rPr lang="ru-RU" sz="3300" dirty="0"/>
              <a:t> </a:t>
            </a:r>
            <a:r>
              <a:rPr lang="ru-RU" sz="3300" dirty="0" err="1"/>
              <a:t>підстави</a:t>
            </a:r>
            <a:r>
              <a:rPr lang="ru-RU" sz="3300" dirty="0"/>
              <a:t> </a:t>
            </a:r>
            <a:r>
              <a:rPr lang="ru-RU" sz="3300" dirty="0" err="1"/>
              <a:t>відмови</a:t>
            </a:r>
            <a:r>
              <a:rPr lang="ru-RU" sz="3300" dirty="0"/>
              <a:t> у </a:t>
            </a:r>
            <a:r>
              <a:rPr lang="ru-RU" sz="3300" dirty="0" err="1"/>
              <a:t>задоволенні</a:t>
            </a:r>
            <a:r>
              <a:rPr lang="ru-RU" sz="3300" dirty="0"/>
              <a:t> заяви.</a:t>
            </a:r>
            <a:endParaRPr lang="en-US" sz="3300" dirty="0"/>
          </a:p>
          <a:p>
            <a:pPr algn="just">
              <a:spcAft>
                <a:spcPts val="0"/>
              </a:spcAft>
            </a:pPr>
            <a:r>
              <a:rPr lang="ru-RU" sz="3300" b="1" dirty="0" err="1"/>
              <a:t>Крок</a:t>
            </a:r>
            <a:r>
              <a:rPr lang="ru-RU" sz="3300" b="1" dirty="0"/>
              <a:t> 5. </a:t>
            </a:r>
            <a:r>
              <a:rPr lang="ru-RU" sz="3300" dirty="0" err="1"/>
              <a:t>Дочекатися</a:t>
            </a:r>
            <a:r>
              <a:rPr lang="ru-RU" sz="3300" dirty="0"/>
              <a:t> </a:t>
            </a:r>
            <a:r>
              <a:rPr lang="ru-RU" sz="3300" dirty="0" err="1"/>
              <a:t>своєї</a:t>
            </a:r>
            <a:r>
              <a:rPr lang="ru-RU" sz="3300" dirty="0"/>
              <a:t> </a:t>
            </a:r>
            <a:r>
              <a:rPr lang="ru-RU" sz="3300" dirty="0" err="1"/>
              <a:t>череги</a:t>
            </a:r>
            <a:r>
              <a:rPr lang="ru-RU" sz="3300" dirty="0"/>
              <a:t> </a:t>
            </a:r>
            <a:r>
              <a:rPr lang="ru-RU" sz="3300" dirty="0" err="1"/>
              <a:t>серед</a:t>
            </a:r>
            <a:r>
              <a:rPr lang="ru-RU" sz="3300" dirty="0"/>
              <a:t> </a:t>
            </a:r>
            <a:r>
              <a:rPr lang="ru-RU" sz="3300" dirty="0" err="1"/>
              <a:t>осіб</a:t>
            </a:r>
            <a:r>
              <a:rPr lang="ru-RU" sz="3300" dirty="0"/>
              <a:t>, </a:t>
            </a:r>
            <a:r>
              <a:rPr lang="ru-RU" sz="3300" dirty="0" err="1"/>
              <a:t>що</a:t>
            </a:r>
            <a:r>
              <a:rPr lang="ru-RU" sz="3300" dirty="0"/>
              <a:t> </a:t>
            </a:r>
            <a:r>
              <a:rPr lang="ru-RU" sz="3300" dirty="0" err="1"/>
              <a:t>мають</a:t>
            </a:r>
            <a:r>
              <a:rPr lang="ru-RU" sz="3300" dirty="0"/>
              <a:t> право на </a:t>
            </a:r>
            <a:r>
              <a:rPr lang="ru-RU" sz="3300" dirty="0" err="1"/>
              <a:t>першочергове</a:t>
            </a:r>
            <a:r>
              <a:rPr lang="ru-RU" sz="3300" dirty="0"/>
              <a:t> </a:t>
            </a:r>
            <a:r>
              <a:rPr lang="ru-RU" sz="3300" dirty="0" err="1"/>
              <a:t>отримання</a:t>
            </a:r>
            <a:r>
              <a:rPr lang="ru-RU" sz="3300" dirty="0"/>
              <a:t> </a:t>
            </a:r>
            <a:r>
              <a:rPr lang="ru-RU" sz="3300" dirty="0" err="1"/>
              <a:t>житла</a:t>
            </a:r>
            <a:r>
              <a:rPr lang="ru-RU" sz="3300" dirty="0"/>
              <a:t>.</a:t>
            </a:r>
            <a:endParaRPr lang="en-US" sz="3300" dirty="0"/>
          </a:p>
          <a:p>
            <a:pPr algn="just">
              <a:spcAft>
                <a:spcPts val="0"/>
              </a:spcAft>
            </a:pPr>
            <a:r>
              <a:rPr lang="ru-RU" sz="3300" b="1" dirty="0" err="1"/>
              <a:t>Крок</a:t>
            </a:r>
            <a:r>
              <a:rPr lang="ru-RU" sz="3300" b="1" dirty="0"/>
              <a:t> 6</a:t>
            </a:r>
            <a:r>
              <a:rPr lang="ru-RU" sz="3300" dirty="0"/>
              <a:t>. </a:t>
            </a:r>
            <a:r>
              <a:rPr lang="ru-RU" sz="3300" dirty="0" err="1"/>
              <a:t>Отримати</a:t>
            </a:r>
            <a:r>
              <a:rPr lang="ru-RU" sz="3300" dirty="0"/>
              <a:t> ордер на жиле </a:t>
            </a:r>
            <a:r>
              <a:rPr lang="ru-RU" sz="3300" dirty="0" err="1"/>
              <a:t>приміщення</a:t>
            </a:r>
            <a:r>
              <a:rPr lang="ru-RU" sz="3300" dirty="0"/>
              <a:t>.</a:t>
            </a:r>
            <a:endParaRPr lang="en-US" sz="3300" dirty="0"/>
          </a:p>
          <a:p>
            <a:endParaRPr lang="en-US" dirty="0"/>
          </a:p>
        </p:txBody>
      </p:sp>
    </p:spTree>
    <p:extLst>
      <p:ext uri="{BB962C8B-B14F-4D97-AF65-F5344CB8AC3E}">
        <p14:creationId xmlns:p14="http://schemas.microsoft.com/office/powerpoint/2010/main" xmlns="" val="2147605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ДОДАТКОВА ІНФОРМАЦІЯ</a:t>
            </a:r>
            <a:endParaRPr lang="en-US" dirty="0"/>
          </a:p>
        </p:txBody>
      </p:sp>
      <p:sp>
        <p:nvSpPr>
          <p:cNvPr id="3" name="Content Placeholder 2"/>
          <p:cNvSpPr>
            <a:spLocks noGrp="1"/>
          </p:cNvSpPr>
          <p:nvPr>
            <p:ph idx="1"/>
          </p:nvPr>
        </p:nvSpPr>
        <p:spPr/>
        <p:txBody>
          <a:bodyPr>
            <a:normAutofit fontScale="92500" lnSpcReduction="10000"/>
          </a:bodyPr>
          <a:lstStyle/>
          <a:p>
            <a:r>
              <a:rPr lang="ru-RU" sz="2100" dirty="0"/>
              <a:t>Ст. 481 </a:t>
            </a:r>
            <a:r>
              <a:rPr lang="ru-RU" sz="2100" dirty="0" err="1"/>
              <a:t>Житлового</a:t>
            </a:r>
            <a:r>
              <a:rPr lang="ru-RU" sz="2100" dirty="0"/>
              <a:t> кодексу  </a:t>
            </a:r>
            <a:r>
              <a:rPr lang="ru-RU" sz="2100" dirty="0" err="1"/>
              <a:t>передбачає</a:t>
            </a:r>
            <a:r>
              <a:rPr lang="ru-RU" sz="2100" dirty="0"/>
              <a:t> право на </a:t>
            </a:r>
            <a:r>
              <a:rPr lang="ru-RU" sz="2100" dirty="0" err="1"/>
              <a:t>отримання</a:t>
            </a:r>
            <a:r>
              <a:rPr lang="ru-RU" sz="2100" dirty="0"/>
              <a:t> </a:t>
            </a:r>
            <a:r>
              <a:rPr lang="ru-RU" sz="2100" dirty="0" err="1"/>
              <a:t>грошової</a:t>
            </a:r>
            <a:r>
              <a:rPr lang="ru-RU" sz="2100" dirty="0"/>
              <a:t> </a:t>
            </a:r>
            <a:r>
              <a:rPr lang="ru-RU" sz="2100" dirty="0" err="1"/>
              <a:t>компенсації</a:t>
            </a:r>
            <a:r>
              <a:rPr lang="ru-RU" sz="2100" dirty="0"/>
              <a:t> за </a:t>
            </a:r>
            <a:r>
              <a:rPr lang="ru-RU" sz="2100" dirty="0" err="1"/>
              <a:t>належні</a:t>
            </a:r>
            <a:r>
              <a:rPr lang="ru-RU" sz="2100" dirty="0"/>
              <a:t> для </a:t>
            </a:r>
            <a:r>
              <a:rPr lang="ru-RU" sz="2100" dirty="0" err="1"/>
              <a:t>отримання</a:t>
            </a:r>
            <a:r>
              <a:rPr lang="ru-RU" sz="2100" dirty="0"/>
              <a:t> </a:t>
            </a:r>
            <a:r>
              <a:rPr lang="ru-RU" sz="2100" dirty="0" err="1"/>
              <a:t>жилі</a:t>
            </a:r>
            <a:r>
              <a:rPr lang="ru-RU" sz="2100" dirty="0"/>
              <a:t> </a:t>
            </a:r>
            <a:r>
              <a:rPr lang="ru-RU" sz="2100" dirty="0" err="1"/>
              <a:t>приміщення</a:t>
            </a:r>
            <a:r>
              <a:rPr lang="ru-RU" sz="2100" dirty="0"/>
              <a:t>, у </a:t>
            </a:r>
            <a:r>
              <a:rPr lang="ru-RU" sz="2100" dirty="0" err="1"/>
              <a:t>ромірі</a:t>
            </a:r>
            <a:r>
              <a:rPr lang="ru-RU" sz="2100" dirty="0"/>
              <a:t>, </a:t>
            </a:r>
            <a:r>
              <a:rPr lang="ru-RU" sz="2100" dirty="0" err="1"/>
              <a:t>що</a:t>
            </a:r>
            <a:r>
              <a:rPr lang="ru-RU" sz="2100" dirty="0"/>
              <a:t> </a:t>
            </a:r>
            <a:r>
              <a:rPr lang="ru-RU" sz="2100" dirty="0" err="1"/>
              <a:t>встановлюється</a:t>
            </a:r>
            <a:r>
              <a:rPr lang="ru-RU" sz="2100" dirty="0"/>
              <a:t> </a:t>
            </a:r>
            <a:r>
              <a:rPr lang="ru-RU" sz="2100" dirty="0" err="1"/>
              <a:t>Кабінетом</a:t>
            </a:r>
            <a:r>
              <a:rPr lang="ru-RU" sz="2100" dirty="0"/>
              <a:t> </a:t>
            </a:r>
            <a:r>
              <a:rPr lang="ru-RU" sz="2100" dirty="0" err="1"/>
              <a:t>Міністрів</a:t>
            </a:r>
            <a:r>
              <a:rPr lang="ru-RU" sz="2100" dirty="0"/>
              <a:t> </a:t>
            </a:r>
            <a:r>
              <a:rPr lang="ru-RU" sz="2100" dirty="0" err="1"/>
              <a:t>України</a:t>
            </a:r>
            <a:r>
              <a:rPr lang="ru-RU" sz="2100" dirty="0"/>
              <a:t>.</a:t>
            </a:r>
          </a:p>
          <a:p>
            <a:endParaRPr lang="en-US" sz="2100" dirty="0"/>
          </a:p>
          <a:p>
            <a:pPr algn="just"/>
            <a:r>
              <a:rPr lang="ru-RU" sz="2100" dirty="0" err="1"/>
              <a:t>Учасники</a:t>
            </a:r>
            <a:r>
              <a:rPr lang="ru-RU" sz="2100" dirty="0"/>
              <a:t> </a:t>
            </a:r>
            <a:r>
              <a:rPr lang="ru-RU" sz="2100" dirty="0" err="1"/>
              <a:t>бойових</a:t>
            </a:r>
            <a:r>
              <a:rPr lang="ru-RU" sz="2100" dirty="0"/>
              <a:t> </a:t>
            </a:r>
            <a:r>
              <a:rPr lang="ru-RU" sz="2100" dirty="0" err="1"/>
              <a:t>дій</a:t>
            </a:r>
            <a:r>
              <a:rPr lang="ru-RU" sz="2100" dirty="0"/>
              <a:t>, </a:t>
            </a:r>
            <a:r>
              <a:rPr lang="ru-RU" sz="2100" dirty="0" err="1"/>
              <a:t>які</a:t>
            </a:r>
            <a:r>
              <a:rPr lang="ru-RU" sz="2100" dirty="0"/>
              <a:t> </a:t>
            </a:r>
            <a:r>
              <a:rPr lang="ru-RU" sz="2100" dirty="0" err="1"/>
              <a:t>дістали</a:t>
            </a:r>
            <a:r>
              <a:rPr lang="ru-RU" sz="2100" dirty="0"/>
              <a:t> </a:t>
            </a:r>
            <a:r>
              <a:rPr lang="ru-RU" sz="2100" dirty="0" err="1"/>
              <a:t>поранення</a:t>
            </a:r>
            <a:r>
              <a:rPr lang="ru-RU" sz="2100" dirty="0"/>
              <a:t>, </a:t>
            </a:r>
            <a:r>
              <a:rPr lang="ru-RU" sz="2100" dirty="0" err="1"/>
              <a:t>контузію</a:t>
            </a:r>
            <a:r>
              <a:rPr lang="ru-RU" sz="2100" dirty="0"/>
              <a:t> </a:t>
            </a:r>
            <a:r>
              <a:rPr lang="ru-RU" sz="2100" dirty="0" err="1"/>
              <a:t>або</a:t>
            </a:r>
            <a:r>
              <a:rPr lang="ru-RU" sz="2100" dirty="0"/>
              <a:t> </a:t>
            </a:r>
            <a:r>
              <a:rPr lang="ru-RU" sz="2100" dirty="0" err="1"/>
              <a:t>каліцтво</a:t>
            </a:r>
            <a:r>
              <a:rPr lang="ru-RU" sz="2100" dirty="0"/>
              <a:t> </a:t>
            </a:r>
            <a:r>
              <a:rPr lang="ru-RU" sz="2100" dirty="0" err="1"/>
              <a:t>під</a:t>
            </a:r>
            <a:r>
              <a:rPr lang="ru-RU" sz="2100" dirty="0"/>
              <a:t> час </a:t>
            </a:r>
            <a:r>
              <a:rPr lang="ru-RU" sz="2100" dirty="0" err="1"/>
              <a:t>участі</a:t>
            </a:r>
            <a:r>
              <a:rPr lang="ru-RU" sz="2100" dirty="0"/>
              <a:t> в </a:t>
            </a:r>
            <a:r>
              <a:rPr lang="ru-RU" sz="2100" dirty="0" err="1"/>
              <a:t>бойових</a:t>
            </a:r>
            <a:r>
              <a:rPr lang="ru-RU" sz="2100" dirty="0"/>
              <a:t> </a:t>
            </a:r>
            <a:r>
              <a:rPr lang="ru-RU" sz="2100" dirty="0" err="1"/>
              <a:t>діях</a:t>
            </a:r>
            <a:r>
              <a:rPr lang="ru-RU" sz="2100" dirty="0"/>
              <a:t> </a:t>
            </a:r>
            <a:r>
              <a:rPr lang="ru-RU" sz="2100" dirty="0" err="1"/>
              <a:t>чи</a:t>
            </a:r>
            <a:r>
              <a:rPr lang="ru-RU" sz="2100" dirty="0"/>
              <a:t> при </a:t>
            </a:r>
            <a:r>
              <a:rPr lang="ru-RU" sz="2100" dirty="0" err="1"/>
              <a:t>виконанні</a:t>
            </a:r>
            <a:r>
              <a:rPr lang="ru-RU" sz="2100" dirty="0"/>
              <a:t> </a:t>
            </a:r>
            <a:r>
              <a:rPr lang="ru-RU" sz="2100" dirty="0" err="1"/>
              <a:t>обов’язків</a:t>
            </a:r>
            <a:r>
              <a:rPr lang="ru-RU" sz="2100" dirty="0"/>
              <a:t> </a:t>
            </a:r>
            <a:r>
              <a:rPr lang="ru-RU" sz="2100" dirty="0" err="1"/>
              <a:t>військової</a:t>
            </a:r>
            <a:r>
              <a:rPr lang="ru-RU" sz="2100" dirty="0"/>
              <a:t> </a:t>
            </a:r>
            <a:r>
              <a:rPr lang="ru-RU" sz="2100" dirty="0" err="1"/>
              <a:t>служби</a:t>
            </a:r>
            <a:r>
              <a:rPr lang="ru-RU" sz="2100" dirty="0"/>
              <a:t>, </a:t>
            </a:r>
            <a:r>
              <a:rPr lang="ru-RU" sz="2100" dirty="0" err="1"/>
              <a:t>забезпечуються</a:t>
            </a:r>
            <a:r>
              <a:rPr lang="ru-RU" sz="2100" dirty="0"/>
              <a:t> жилою </a:t>
            </a:r>
            <a:r>
              <a:rPr lang="ru-RU" sz="2100" dirty="0" err="1"/>
              <a:t>площею</a:t>
            </a:r>
            <a:r>
              <a:rPr lang="ru-RU" sz="2100" dirty="0"/>
              <a:t> </a:t>
            </a:r>
            <a:r>
              <a:rPr lang="ru-RU" sz="2100" b="1" dirty="0" err="1"/>
              <a:t>протягом</a:t>
            </a:r>
            <a:r>
              <a:rPr lang="ru-RU" sz="2100" b="1" dirty="0"/>
              <a:t> </a:t>
            </a:r>
            <a:r>
              <a:rPr lang="ru-RU" sz="2100" b="1" dirty="0" err="1"/>
              <a:t>двох</a:t>
            </a:r>
            <a:r>
              <a:rPr lang="ru-RU" sz="2100" b="1" dirty="0"/>
              <a:t> </a:t>
            </a:r>
            <a:r>
              <a:rPr lang="ru-RU" sz="2100" b="1" dirty="0" err="1"/>
              <a:t>років</a:t>
            </a:r>
            <a:r>
              <a:rPr lang="ru-RU" sz="2100" dirty="0"/>
              <a:t> з дня </a:t>
            </a:r>
            <a:r>
              <a:rPr lang="ru-RU" sz="2100" dirty="0" err="1"/>
              <a:t>взяття</a:t>
            </a:r>
            <a:r>
              <a:rPr lang="ru-RU" sz="2100" dirty="0"/>
              <a:t> на </a:t>
            </a:r>
            <a:r>
              <a:rPr lang="ru-RU" sz="2100" dirty="0" err="1"/>
              <a:t>квартирний</a:t>
            </a:r>
            <a:r>
              <a:rPr lang="ru-RU" sz="2100" dirty="0"/>
              <a:t> </a:t>
            </a:r>
            <a:r>
              <a:rPr lang="ru-RU" sz="2100" dirty="0" err="1"/>
              <a:t>облік</a:t>
            </a:r>
            <a:endParaRPr lang="en-US" sz="2100" dirty="0"/>
          </a:p>
          <a:p>
            <a:pPr algn="just"/>
            <a:r>
              <a:rPr lang="ru-RU" sz="2100" dirty="0"/>
              <a:t>При </a:t>
            </a:r>
            <a:r>
              <a:rPr lang="ru-RU" sz="2100" dirty="0" err="1"/>
              <a:t>визнанні</a:t>
            </a:r>
            <a:r>
              <a:rPr lang="ru-RU" sz="2100" dirty="0"/>
              <a:t> </a:t>
            </a:r>
            <a:r>
              <a:rPr lang="ru-RU" sz="2100" dirty="0" err="1"/>
              <a:t>військовослужбовця</a:t>
            </a:r>
            <a:r>
              <a:rPr lang="ru-RU" sz="2100" dirty="0"/>
              <a:t> </a:t>
            </a:r>
            <a:r>
              <a:rPr lang="ru-RU" sz="2100" dirty="0" err="1"/>
              <a:t>інвалідом</a:t>
            </a:r>
            <a:r>
              <a:rPr lang="ru-RU" sz="2100" dirty="0"/>
              <a:t> </a:t>
            </a:r>
            <a:r>
              <a:rPr lang="ru-RU" sz="2100" dirty="0" err="1"/>
              <a:t>внаслідок</a:t>
            </a:r>
            <a:r>
              <a:rPr lang="ru-RU" sz="2100" dirty="0"/>
              <a:t> </a:t>
            </a:r>
            <a:r>
              <a:rPr lang="ru-RU" sz="2100" dirty="0" err="1"/>
              <a:t>поранення</a:t>
            </a:r>
            <a:r>
              <a:rPr lang="ru-RU" sz="2100" dirty="0"/>
              <a:t>, </a:t>
            </a:r>
            <a:r>
              <a:rPr lang="ru-RU" sz="2100" dirty="0" err="1"/>
              <a:t>контузії</a:t>
            </a:r>
            <a:r>
              <a:rPr lang="ru-RU" sz="2100" dirty="0"/>
              <a:t>, </a:t>
            </a:r>
            <a:r>
              <a:rPr lang="ru-RU" sz="2100" dirty="0" err="1"/>
              <a:t>каліцтва</a:t>
            </a:r>
            <a:r>
              <a:rPr lang="ru-RU" sz="2100" dirty="0"/>
              <a:t>, </a:t>
            </a:r>
            <a:r>
              <a:rPr lang="ru-RU" sz="2100" dirty="0" err="1"/>
              <a:t>одержаних</a:t>
            </a:r>
            <a:r>
              <a:rPr lang="ru-RU" sz="2100" dirty="0"/>
              <a:t> </a:t>
            </a:r>
            <a:r>
              <a:rPr lang="ru-RU" sz="2100" dirty="0" err="1"/>
              <a:t>під</a:t>
            </a:r>
            <a:r>
              <a:rPr lang="ru-RU" sz="2100" dirty="0"/>
              <a:t> час </a:t>
            </a:r>
            <a:r>
              <a:rPr lang="ru-RU" sz="2100" dirty="0" err="1"/>
              <a:t>виконання</a:t>
            </a:r>
            <a:r>
              <a:rPr lang="ru-RU" sz="2100" dirty="0"/>
              <a:t> </a:t>
            </a:r>
            <a:r>
              <a:rPr lang="ru-RU" sz="2100" dirty="0" err="1"/>
              <a:t>обов'язків</a:t>
            </a:r>
            <a:r>
              <a:rPr lang="ru-RU" sz="2100" dirty="0"/>
              <a:t> </a:t>
            </a:r>
            <a:r>
              <a:rPr lang="ru-RU" sz="2100" dirty="0" err="1"/>
              <a:t>військової</a:t>
            </a:r>
            <a:r>
              <a:rPr lang="ru-RU" sz="2100" dirty="0"/>
              <a:t> </a:t>
            </a:r>
            <a:r>
              <a:rPr lang="ru-RU" sz="2100" dirty="0" err="1"/>
              <a:t>служби</a:t>
            </a:r>
            <a:r>
              <a:rPr lang="ru-RU" sz="2100" dirty="0"/>
              <a:t>, </a:t>
            </a:r>
            <a:r>
              <a:rPr lang="ru-RU" sz="2100" dirty="0" err="1"/>
              <a:t>або</a:t>
            </a:r>
            <a:r>
              <a:rPr lang="ru-RU" sz="2100" dirty="0"/>
              <a:t> </a:t>
            </a:r>
            <a:r>
              <a:rPr lang="ru-RU" sz="2100" dirty="0" err="1"/>
              <a:t>захворювання</a:t>
            </a:r>
            <a:r>
              <a:rPr lang="ru-RU" sz="2100" dirty="0"/>
              <a:t>, </a:t>
            </a:r>
            <a:r>
              <a:rPr lang="ru-RU" sz="2100" dirty="0" err="1"/>
              <a:t>одержаного</a:t>
            </a:r>
            <a:r>
              <a:rPr lang="ru-RU" sz="2100" dirty="0"/>
              <a:t> </a:t>
            </a:r>
            <a:r>
              <a:rPr lang="ru-RU" sz="2100" dirty="0" err="1"/>
              <a:t>під</a:t>
            </a:r>
            <a:r>
              <a:rPr lang="ru-RU" sz="2100" dirty="0"/>
              <a:t> час </a:t>
            </a:r>
            <a:r>
              <a:rPr lang="ru-RU" sz="2100" dirty="0" err="1"/>
              <a:t>проходження</a:t>
            </a:r>
            <a:r>
              <a:rPr lang="ru-RU" sz="2100" dirty="0"/>
              <a:t> </a:t>
            </a:r>
            <a:r>
              <a:rPr lang="ru-RU" sz="2100" dirty="0" err="1"/>
              <a:t>військової</a:t>
            </a:r>
            <a:r>
              <a:rPr lang="ru-RU" sz="2100" dirty="0"/>
              <a:t> </a:t>
            </a:r>
            <a:r>
              <a:rPr lang="ru-RU" sz="2100" dirty="0" err="1"/>
              <a:t>служби</a:t>
            </a:r>
            <a:r>
              <a:rPr lang="ru-RU" sz="2100" dirty="0"/>
              <a:t>, </a:t>
            </a:r>
            <a:r>
              <a:rPr lang="ru-RU" sz="2100" dirty="0" err="1"/>
              <a:t>жилі</a:t>
            </a:r>
            <a:r>
              <a:rPr lang="ru-RU" sz="2100" dirty="0"/>
              <a:t> </a:t>
            </a:r>
            <a:r>
              <a:rPr lang="ru-RU" sz="2100" dirty="0" err="1"/>
              <a:t>приміщення</a:t>
            </a:r>
            <a:r>
              <a:rPr lang="ru-RU" sz="2100" dirty="0"/>
              <a:t> в </a:t>
            </a:r>
            <a:r>
              <a:rPr lang="ru-RU" sz="2100" dirty="0" err="1"/>
              <a:t>населених</a:t>
            </a:r>
            <a:r>
              <a:rPr lang="ru-RU" sz="2100" dirty="0"/>
              <a:t> пунктах, </a:t>
            </a:r>
            <a:r>
              <a:rPr lang="ru-RU" sz="2100" dirty="0" err="1"/>
              <a:t>обраних</a:t>
            </a:r>
            <a:r>
              <a:rPr lang="ru-RU" sz="2100" dirty="0"/>
              <a:t> для </a:t>
            </a:r>
            <a:r>
              <a:rPr lang="ru-RU" sz="2100" dirty="0" err="1"/>
              <a:t>проживання</a:t>
            </a:r>
            <a:r>
              <a:rPr lang="ru-RU" sz="2100" dirty="0"/>
              <a:t> з </a:t>
            </a:r>
            <a:r>
              <a:rPr lang="ru-RU" sz="2100" dirty="0" err="1"/>
              <a:t>урахуванням</a:t>
            </a:r>
            <a:r>
              <a:rPr lang="ru-RU" sz="2100" dirty="0"/>
              <a:t> </a:t>
            </a:r>
            <a:r>
              <a:rPr lang="ru-RU" sz="2100" dirty="0" err="1"/>
              <a:t>встановленого</a:t>
            </a:r>
            <a:r>
              <a:rPr lang="ru-RU" sz="2100" dirty="0"/>
              <a:t> порядку, </a:t>
            </a:r>
            <a:r>
              <a:rPr lang="ru-RU" sz="2100" dirty="0" err="1"/>
              <a:t>надаються</a:t>
            </a:r>
            <a:r>
              <a:rPr lang="ru-RU" sz="2100" dirty="0"/>
              <a:t> </a:t>
            </a:r>
            <a:r>
              <a:rPr lang="ru-RU" sz="2100" b="1" dirty="0" err="1"/>
              <a:t>позачергово</a:t>
            </a:r>
            <a:r>
              <a:rPr lang="ru-RU" sz="2100" b="1" dirty="0"/>
              <a:t>.</a:t>
            </a:r>
            <a:endParaRPr lang="en-US" sz="2100" b="1" dirty="0"/>
          </a:p>
          <a:p>
            <a:endParaRPr lang="en-US" dirty="0"/>
          </a:p>
        </p:txBody>
      </p:sp>
      <p:sp>
        <p:nvSpPr>
          <p:cNvPr id="4" name="Rectangle 3"/>
          <p:cNvSpPr/>
          <p:nvPr/>
        </p:nvSpPr>
        <p:spPr>
          <a:xfrm>
            <a:off x="2286000" y="2913475"/>
            <a:ext cx="4572000" cy="169277"/>
          </a:xfrm>
          <a:prstGeom prst="rect">
            <a:avLst/>
          </a:prstGeom>
        </p:spPr>
        <p:txBody>
          <a:bodyPr>
            <a:spAutoFit/>
          </a:bodyPr>
          <a:lstStyle/>
          <a:p>
            <a:pPr algn="just">
              <a:spcAft>
                <a:spcPts val="0"/>
              </a:spcAft>
            </a:pPr>
            <a:r>
              <a:rPr lang="ru-RU" sz="500"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xmlns="" val="3910222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Додаткова Інформація:</a:t>
            </a:r>
            <a:endParaRPr lang="en-US" dirty="0"/>
          </a:p>
        </p:txBody>
      </p:sp>
      <p:sp>
        <p:nvSpPr>
          <p:cNvPr id="3" name="Content Placeholder 2"/>
          <p:cNvSpPr>
            <a:spLocks noGrp="1"/>
          </p:cNvSpPr>
          <p:nvPr>
            <p:ph idx="1"/>
          </p:nvPr>
        </p:nvSpPr>
        <p:spPr/>
        <p:txBody>
          <a:bodyPr/>
          <a:lstStyle/>
          <a:p>
            <a:r>
              <a:rPr lang="uk-UA" dirty="0" smtClean="0"/>
              <a:t>Позачерговий безкоштовний капітальний ремонт власних жилих будинків і першочерговий поточний ремонт</a:t>
            </a:r>
          </a:p>
          <a:p>
            <a:endParaRPr lang="uk-UA" dirty="0" smtClean="0"/>
          </a:p>
          <a:p>
            <a:r>
              <a:rPr lang="uk-UA" dirty="0" smtClean="0"/>
              <a:t>Першочергове право на вступ до житлово-будівельних (житлових)кооперативів, садівницьких товариств</a:t>
            </a:r>
          </a:p>
          <a:p>
            <a:pPr marL="0" indent="0">
              <a:buNone/>
            </a:pPr>
            <a:endParaRPr lang="en-US" dirty="0"/>
          </a:p>
        </p:txBody>
      </p:sp>
    </p:spTree>
    <p:extLst>
      <p:ext uri="{BB962C8B-B14F-4D97-AF65-F5344CB8AC3E}">
        <p14:creationId xmlns:p14="http://schemas.microsoft.com/office/powerpoint/2010/main" xmlns="" val="3772252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7239000" cy="1224136"/>
          </a:xfrm>
        </p:spPr>
        <p:txBody>
          <a:bodyPr>
            <a:normAutofit/>
          </a:bodyPr>
          <a:lstStyle/>
          <a:p>
            <a:r>
              <a:rPr lang="uk-UA" dirty="0" smtClean="0"/>
              <a:t/>
            </a:r>
            <a:br>
              <a:rPr lang="uk-UA" dirty="0" smtClean="0"/>
            </a:br>
            <a:endParaRPr lang="ru-RU" dirty="0"/>
          </a:p>
        </p:txBody>
      </p:sp>
      <p:sp>
        <p:nvSpPr>
          <p:cNvPr id="3" name="Содержимое 2"/>
          <p:cNvSpPr>
            <a:spLocks noGrp="1"/>
          </p:cNvSpPr>
          <p:nvPr>
            <p:ph idx="1"/>
          </p:nvPr>
        </p:nvSpPr>
        <p:spPr>
          <a:xfrm>
            <a:off x="457200" y="1609416"/>
            <a:ext cx="7787208" cy="4846320"/>
          </a:xfrm>
        </p:spPr>
        <p:txBody>
          <a:bodyPr/>
          <a:lstStyle/>
          <a:p>
            <a:r>
              <a:rPr lang="uk-UA" dirty="0" smtClean="0"/>
              <a:t>Види соціальних гарантій</a:t>
            </a:r>
          </a:p>
          <a:p>
            <a:pPr marL="0" indent="0">
              <a:buNone/>
            </a:pPr>
            <a:endParaRPr lang="uk-UA" dirty="0" smtClean="0"/>
          </a:p>
          <a:p>
            <a:r>
              <a:rPr lang="uk-UA" dirty="0" smtClean="0"/>
              <a:t>Отримання одноразової грошової допомоги;</a:t>
            </a:r>
          </a:p>
          <a:p>
            <a:pPr marL="0" indent="0">
              <a:buNone/>
            </a:pPr>
            <a:endParaRPr lang="uk-UA" dirty="0" smtClean="0"/>
          </a:p>
          <a:p>
            <a:r>
              <a:rPr lang="uk-UA" dirty="0" smtClean="0"/>
              <a:t> </a:t>
            </a:r>
            <a:r>
              <a:rPr lang="uk-UA" dirty="0"/>
              <a:t>О</a:t>
            </a:r>
            <a:r>
              <a:rPr lang="uk-UA" dirty="0" smtClean="0"/>
              <a:t>тримання земельної ділянки;</a:t>
            </a:r>
          </a:p>
          <a:p>
            <a:pPr marL="0" indent="0">
              <a:buNone/>
            </a:pPr>
            <a:endParaRPr lang="uk-UA" dirty="0" smtClean="0"/>
          </a:p>
          <a:p>
            <a:r>
              <a:rPr lang="uk-UA" dirty="0" smtClean="0"/>
              <a:t> Отримання житла;</a:t>
            </a:r>
          </a:p>
          <a:p>
            <a:pPr marL="0" indent="0">
              <a:buNone/>
            </a:pPr>
            <a:endParaRPr lang="uk-UA" dirty="0" smtClean="0"/>
          </a:p>
          <a:p>
            <a:r>
              <a:rPr lang="ru-RU" dirty="0" err="1"/>
              <a:t>З</a:t>
            </a:r>
            <a:r>
              <a:rPr lang="ru-RU" dirty="0" err="1" smtClean="0"/>
              <a:t>вільнення</a:t>
            </a:r>
            <a:r>
              <a:rPr lang="ru-RU" dirty="0" smtClean="0"/>
              <a:t> </a:t>
            </a:r>
            <a:r>
              <a:rPr lang="ru-RU" dirty="0" err="1" smtClean="0"/>
              <a:t>від</a:t>
            </a:r>
            <a:r>
              <a:rPr lang="ru-RU" dirty="0" smtClean="0"/>
              <a:t> </a:t>
            </a:r>
            <a:r>
              <a:rPr lang="ru-RU" dirty="0" err="1" smtClean="0"/>
              <a:t>нарахування</a:t>
            </a:r>
            <a:r>
              <a:rPr lang="ru-RU" dirty="0" smtClean="0"/>
              <a:t> </a:t>
            </a:r>
            <a:r>
              <a:rPr lang="ru-RU" dirty="0" err="1" smtClean="0"/>
              <a:t>штрафів</a:t>
            </a:r>
            <a:r>
              <a:rPr lang="ru-RU" dirty="0" smtClean="0"/>
              <a:t>, </a:t>
            </a:r>
            <a:r>
              <a:rPr lang="ru-RU" dirty="0" err="1" smtClean="0"/>
              <a:t>пені</a:t>
            </a:r>
            <a:r>
              <a:rPr lang="ru-RU" dirty="0" smtClean="0"/>
              <a:t> та </a:t>
            </a:r>
            <a:r>
              <a:rPr lang="ru-RU" dirty="0" err="1" smtClean="0"/>
              <a:t>процентів</a:t>
            </a:r>
            <a:r>
              <a:rPr lang="ru-RU" dirty="0" smtClean="0"/>
              <a:t> за </a:t>
            </a:r>
            <a:r>
              <a:rPr lang="ru-RU" dirty="0" err="1" smtClean="0"/>
              <a:t>користування</a:t>
            </a:r>
            <a:r>
              <a:rPr lang="ru-RU" dirty="0" smtClean="0"/>
              <a:t> кредитом;</a:t>
            </a:r>
          </a:p>
          <a:p>
            <a:pPr marL="0" indent="0">
              <a:buNone/>
            </a:pPr>
            <a:endParaRPr lang="ru-RU" dirty="0" smtClean="0"/>
          </a:p>
          <a:p>
            <a:pPr marL="0" indent="0">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596792"/>
          </a:xfrm>
        </p:spPr>
        <p:txBody>
          <a:bodyPr>
            <a:noAutofit/>
          </a:bodyPr>
          <a:lstStyle/>
          <a:p>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dirty="0"/>
              <a:t/>
            </a:r>
            <a:br>
              <a:rPr lang="ru-RU" sz="2200" dirty="0"/>
            </a:br>
            <a:r>
              <a:rPr lang="ru-RU" sz="2200" dirty="0"/>
              <a:t/>
            </a:r>
            <a:br>
              <a:rPr lang="ru-RU" sz="2200" dirty="0"/>
            </a:br>
            <a:r>
              <a:rPr lang="ru-RU" sz="2200" dirty="0" err="1"/>
              <a:t>звільнення</a:t>
            </a:r>
            <a:r>
              <a:rPr lang="ru-RU" sz="2200" dirty="0"/>
              <a:t> </a:t>
            </a:r>
            <a:r>
              <a:rPr lang="ru-RU" sz="2200" dirty="0" err="1"/>
              <a:t>від</a:t>
            </a:r>
            <a:r>
              <a:rPr lang="ru-RU" sz="2200" dirty="0"/>
              <a:t> </a:t>
            </a:r>
            <a:r>
              <a:rPr lang="ru-RU" sz="2200" dirty="0" err="1"/>
              <a:t>нарахування</a:t>
            </a:r>
            <a:r>
              <a:rPr lang="ru-RU" sz="2200" dirty="0"/>
              <a:t> </a:t>
            </a:r>
            <a:r>
              <a:rPr lang="ru-RU" sz="2200" dirty="0" err="1"/>
              <a:t>штрафів</a:t>
            </a:r>
            <a:r>
              <a:rPr lang="ru-RU" sz="2200" dirty="0"/>
              <a:t>, </a:t>
            </a:r>
            <a:r>
              <a:rPr lang="ru-RU" sz="2200" dirty="0" err="1"/>
              <a:t>пені</a:t>
            </a:r>
            <a:r>
              <a:rPr lang="ru-RU" sz="2200" dirty="0"/>
              <a:t> та </a:t>
            </a:r>
            <a:r>
              <a:rPr lang="ru-RU" sz="2200" dirty="0" err="1"/>
              <a:t>процентів</a:t>
            </a:r>
            <a:r>
              <a:rPr lang="ru-RU" sz="2200" dirty="0"/>
              <a:t> за </a:t>
            </a:r>
            <a:r>
              <a:rPr lang="ru-RU" sz="2200" dirty="0" err="1"/>
              <a:t>користування</a:t>
            </a:r>
            <a:r>
              <a:rPr lang="ru-RU" sz="2200" dirty="0"/>
              <a:t> </a:t>
            </a:r>
            <a:r>
              <a:rPr lang="ru-RU" sz="2200" dirty="0" smtClean="0"/>
              <a:t>кредитом</a:t>
            </a:r>
            <a:r>
              <a:rPr lang="ru-RU" sz="2200" dirty="0"/>
              <a:t/>
            </a:r>
            <a:br>
              <a:rPr lang="ru-RU" sz="2200" dirty="0"/>
            </a:br>
            <a:r>
              <a:rPr lang="ru-RU" sz="2200" dirty="0" smtClean="0"/>
              <a:t/>
            </a:r>
            <a:br>
              <a:rPr lang="ru-RU" sz="2200" dirty="0" smtClean="0"/>
            </a:br>
            <a:r>
              <a:rPr lang="ru-RU" sz="1400" dirty="0" smtClean="0">
                <a:solidFill>
                  <a:schemeClr val="tx1"/>
                </a:solidFill>
              </a:rPr>
              <a:t>Лист </a:t>
            </a:r>
            <a:r>
              <a:rPr lang="ru-RU" sz="1400" dirty="0" err="1">
                <a:solidFill>
                  <a:schemeClr val="tx1"/>
                </a:solidFill>
              </a:rPr>
              <a:t>Національного</a:t>
            </a:r>
            <a:r>
              <a:rPr lang="ru-RU" sz="1400" dirty="0">
                <a:solidFill>
                  <a:schemeClr val="tx1"/>
                </a:solidFill>
              </a:rPr>
              <a:t> Банку </a:t>
            </a:r>
            <a:r>
              <a:rPr lang="ru-RU" sz="1400" dirty="0" err="1">
                <a:solidFill>
                  <a:schemeClr val="tx1"/>
                </a:solidFill>
              </a:rPr>
              <a:t>України</a:t>
            </a:r>
            <a:r>
              <a:rPr lang="ru-RU" sz="1400" dirty="0">
                <a:solidFill>
                  <a:schemeClr val="tx1"/>
                </a:solidFill>
              </a:rPr>
              <a:t> </a:t>
            </a:r>
            <a:r>
              <a:rPr lang="ru-RU" sz="1400" dirty="0" err="1">
                <a:solidFill>
                  <a:schemeClr val="tx1"/>
                </a:solidFill>
              </a:rPr>
              <a:t>від</a:t>
            </a:r>
            <a:r>
              <a:rPr lang="ru-RU" sz="1400" dirty="0">
                <a:solidFill>
                  <a:schemeClr val="tx1"/>
                </a:solidFill>
              </a:rPr>
              <a:t> 02.09.2014 р.  </a:t>
            </a:r>
            <a:r>
              <a:rPr lang="en-US" sz="1400" dirty="0">
                <a:solidFill>
                  <a:schemeClr val="tx1"/>
                </a:solidFill>
              </a:rPr>
              <a:t>No18112/48620</a:t>
            </a:r>
            <a:r>
              <a:rPr lang="ru-RU" sz="2400" dirty="0"/>
              <a:t/>
            </a:r>
            <a:br>
              <a:rPr lang="ru-RU" sz="2400" dirty="0"/>
            </a:br>
            <a:endParaRPr lang="ru-RU" sz="2200" dirty="0"/>
          </a:p>
        </p:txBody>
      </p:sp>
      <p:sp>
        <p:nvSpPr>
          <p:cNvPr id="3" name="Содержимое 2"/>
          <p:cNvSpPr>
            <a:spLocks noGrp="1"/>
          </p:cNvSpPr>
          <p:nvPr>
            <p:ph idx="1"/>
          </p:nvPr>
        </p:nvSpPr>
        <p:spPr/>
        <p:txBody>
          <a:bodyPr>
            <a:norm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sz="2000" dirty="0" smtClean="0"/>
          </a:p>
          <a:p>
            <a:endParaRPr lang="ru-RU" sz="2000" dirty="0"/>
          </a:p>
        </p:txBody>
      </p:sp>
      <p:graphicFrame>
        <p:nvGraphicFramePr>
          <p:cNvPr id="6" name="Table 5"/>
          <p:cNvGraphicFramePr>
            <a:graphicFrameLocks noGrp="1"/>
          </p:cNvGraphicFramePr>
          <p:nvPr>
            <p:extLst>
              <p:ext uri="{D42A27DB-BD31-4B8C-83A1-F6EECF244321}">
                <p14:modId xmlns:p14="http://schemas.microsoft.com/office/powerpoint/2010/main" xmlns="" val="1860760657"/>
              </p:ext>
            </p:extLst>
          </p:nvPr>
        </p:nvGraphicFramePr>
        <p:xfrm>
          <a:off x="251520" y="2090441"/>
          <a:ext cx="7920879" cy="4578918"/>
        </p:xfrm>
        <a:graphic>
          <a:graphicData uri="http://schemas.openxmlformats.org/drawingml/2006/table">
            <a:tbl>
              <a:tblPr firstRow="1" bandRow="1">
                <a:tableStyleId>{5C22544A-7EE6-4342-B048-85BDC9FD1C3A}</a:tableStyleId>
              </a:tblPr>
              <a:tblGrid>
                <a:gridCol w="2640293"/>
                <a:gridCol w="2640293"/>
                <a:gridCol w="2640293"/>
              </a:tblGrid>
              <a:tr h="431090">
                <a:tc>
                  <a:txBody>
                    <a:bodyPr/>
                    <a:lstStyle/>
                    <a:p>
                      <a:r>
                        <a:rPr lang="uk-UA" dirty="0" smtClean="0"/>
                        <a:t>Вид платежу </a:t>
                      </a:r>
                      <a:endParaRPr lang="en-US" dirty="0"/>
                    </a:p>
                  </a:txBody>
                  <a:tcPr/>
                </a:tc>
                <a:tc>
                  <a:txBody>
                    <a:bodyPr/>
                    <a:lstStyle/>
                    <a:p>
                      <a:r>
                        <a:rPr lang="uk-UA" dirty="0" smtClean="0"/>
                        <a:t>Пільга</a:t>
                      </a:r>
                      <a:endParaRPr lang="en-US" dirty="0"/>
                    </a:p>
                  </a:txBody>
                  <a:tcPr/>
                </a:tc>
                <a:tc>
                  <a:txBody>
                    <a:bodyPr/>
                    <a:lstStyle/>
                    <a:p>
                      <a:r>
                        <a:rPr lang="uk-UA" dirty="0" smtClean="0"/>
                        <a:t>Порядок отримання</a:t>
                      </a:r>
                      <a:endParaRPr lang="en-US" dirty="0"/>
                    </a:p>
                  </a:txBody>
                  <a:tcPr/>
                </a:tc>
              </a:tr>
              <a:tr h="2401374">
                <a:tc>
                  <a:txBody>
                    <a:bodyPr/>
                    <a:lstStyle/>
                    <a:p>
                      <a:r>
                        <a:rPr lang="uk-UA" dirty="0" smtClean="0"/>
                        <a:t>Тіло</a:t>
                      </a:r>
                      <a:r>
                        <a:rPr lang="uk-UA" baseline="0" dirty="0" smtClean="0"/>
                        <a:t> кредиту</a:t>
                      </a:r>
                      <a:endParaRPr lang="en-US" dirty="0"/>
                    </a:p>
                  </a:txBody>
                  <a:tcPr/>
                </a:tc>
                <a:tc>
                  <a:txBody>
                    <a:bodyPr/>
                    <a:lstStyle/>
                    <a:p>
                      <a:r>
                        <a:rPr lang="uk-UA" dirty="0" smtClean="0"/>
                        <a:t> Не</a:t>
                      </a:r>
                      <a:r>
                        <a:rPr lang="uk-UA" baseline="0" dirty="0" smtClean="0"/>
                        <a:t> передбачено</a:t>
                      </a:r>
                      <a:endParaRPr lang="en-US" dirty="0"/>
                    </a:p>
                  </a:txBody>
                  <a:tcPr/>
                </a:tc>
                <a:tc>
                  <a:txBody>
                    <a:bodyPr/>
                    <a:lstStyle/>
                    <a:p>
                      <a:r>
                        <a:rPr lang="uk-UA" dirty="0" smtClean="0"/>
                        <a:t>За згодою банка можливо провести реструктуризацію . Звернутися до банку із заявою з</a:t>
                      </a:r>
                      <a:r>
                        <a:rPr lang="uk-UA" baseline="0" dirty="0" smtClean="0"/>
                        <a:t> копією відповідних документів</a:t>
                      </a:r>
                      <a:r>
                        <a:rPr lang="uk-UA" dirty="0" smtClean="0"/>
                        <a:t> </a:t>
                      </a:r>
                      <a:endParaRPr lang="en-US" dirty="0"/>
                    </a:p>
                  </a:txBody>
                  <a:tcPr/>
                </a:tc>
              </a:tr>
              <a:tr h="1746454">
                <a:tc>
                  <a:txBody>
                    <a:bodyPr/>
                    <a:lstStyle/>
                    <a:p>
                      <a:r>
                        <a:rPr lang="uk-UA" dirty="0" smtClean="0"/>
                        <a:t>Відсотки за користування кредитом</a:t>
                      </a:r>
                      <a:endParaRPr lang="en-US" dirty="0"/>
                    </a:p>
                  </a:txBody>
                  <a:tcPr/>
                </a:tc>
                <a:tc>
                  <a:txBody>
                    <a:bodyPr/>
                    <a:lstStyle/>
                    <a:p>
                      <a:r>
                        <a:rPr lang="uk-UA" dirty="0" smtClean="0"/>
                        <a:t>Звільнення від сплати</a:t>
                      </a:r>
                      <a:endParaRPr lang="en-US" dirty="0"/>
                    </a:p>
                  </a:txBody>
                  <a:tcPr/>
                </a:tc>
                <a:tc>
                  <a:txBody>
                    <a:bodyPr/>
                    <a:lstStyle/>
                    <a:p>
                      <a:r>
                        <a:rPr lang="uk-UA" dirty="0" smtClean="0"/>
                        <a:t>Письмово повідомити банк про проходження військової</a:t>
                      </a:r>
                      <a:r>
                        <a:rPr lang="uk-UA" baseline="0" dirty="0" smtClean="0"/>
                        <a:t> служби +копії підтверджуючих документів</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en-US" sz="2400" dirty="0" smtClean="0"/>
              <a:t/>
            </a:r>
            <a:br>
              <a:rPr lang="en-US" sz="2400" dirty="0" smtClean="0"/>
            </a:br>
            <a:r>
              <a:rPr lang="ru-RU" sz="2400" dirty="0" err="1"/>
              <a:t>звільнення</a:t>
            </a:r>
            <a:r>
              <a:rPr lang="ru-RU" sz="2400" dirty="0"/>
              <a:t> </a:t>
            </a:r>
            <a:r>
              <a:rPr lang="ru-RU" sz="2400" dirty="0" err="1"/>
              <a:t>від</a:t>
            </a:r>
            <a:r>
              <a:rPr lang="ru-RU" sz="2400" dirty="0"/>
              <a:t> </a:t>
            </a:r>
            <a:r>
              <a:rPr lang="ru-RU" sz="2400" dirty="0" err="1"/>
              <a:t>нарахування</a:t>
            </a:r>
            <a:r>
              <a:rPr lang="ru-RU" sz="2400" dirty="0"/>
              <a:t> </a:t>
            </a:r>
            <a:r>
              <a:rPr lang="ru-RU" sz="2400" dirty="0" err="1"/>
              <a:t>штрафів</a:t>
            </a:r>
            <a:r>
              <a:rPr lang="ru-RU" sz="2400" dirty="0"/>
              <a:t>, </a:t>
            </a:r>
            <a:r>
              <a:rPr lang="ru-RU" sz="2400" dirty="0" err="1"/>
              <a:t>пені</a:t>
            </a:r>
            <a:r>
              <a:rPr lang="ru-RU" sz="2400" dirty="0"/>
              <a:t> та </a:t>
            </a:r>
            <a:r>
              <a:rPr lang="ru-RU" sz="2400" dirty="0" err="1"/>
              <a:t>процентів</a:t>
            </a:r>
            <a:r>
              <a:rPr lang="ru-RU" sz="2400" dirty="0"/>
              <a:t> за </a:t>
            </a:r>
            <a:r>
              <a:rPr lang="ru-RU" sz="2400" dirty="0" err="1"/>
              <a:t>користування</a:t>
            </a:r>
            <a:r>
              <a:rPr lang="ru-RU" sz="2400" dirty="0"/>
              <a:t> кредитом</a:t>
            </a:r>
            <a:br>
              <a:rPr lang="ru-RU" sz="2400" dirty="0"/>
            </a:b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4993605"/>
              </p:ext>
            </p:extLst>
          </p:nvPr>
        </p:nvGraphicFramePr>
        <p:xfrm>
          <a:off x="107505" y="1609724"/>
          <a:ext cx="7992888" cy="4339555"/>
        </p:xfrm>
        <a:graphic>
          <a:graphicData uri="http://schemas.openxmlformats.org/drawingml/2006/table">
            <a:tbl>
              <a:tblPr firstRow="1" bandRow="1">
                <a:tableStyleId>{5C22544A-7EE6-4342-B048-85BDC9FD1C3A}</a:tableStyleId>
              </a:tblPr>
              <a:tblGrid>
                <a:gridCol w="2664296"/>
                <a:gridCol w="2664296"/>
                <a:gridCol w="2664296"/>
              </a:tblGrid>
              <a:tr h="450622">
                <a:tc>
                  <a:txBody>
                    <a:bodyPr/>
                    <a:lstStyle/>
                    <a:p>
                      <a:r>
                        <a:rPr lang="uk-UA" dirty="0" smtClean="0"/>
                        <a:t>Вид платежу</a:t>
                      </a:r>
                      <a:endParaRPr lang="en-US" dirty="0"/>
                    </a:p>
                  </a:txBody>
                  <a:tcPr/>
                </a:tc>
                <a:tc>
                  <a:txBody>
                    <a:bodyPr/>
                    <a:lstStyle/>
                    <a:p>
                      <a:r>
                        <a:rPr lang="uk-UA" dirty="0" smtClean="0"/>
                        <a:t>Пільга</a:t>
                      </a:r>
                      <a:endParaRPr lang="en-US" dirty="0"/>
                    </a:p>
                  </a:txBody>
                  <a:tcPr/>
                </a:tc>
                <a:tc>
                  <a:txBody>
                    <a:bodyPr/>
                    <a:lstStyle/>
                    <a:p>
                      <a:r>
                        <a:rPr lang="uk-UA" dirty="0" smtClean="0"/>
                        <a:t>Порядок</a:t>
                      </a:r>
                      <a:r>
                        <a:rPr lang="uk-UA" baseline="0" dirty="0" smtClean="0"/>
                        <a:t> отримання</a:t>
                      </a:r>
                      <a:endParaRPr lang="en-US" dirty="0"/>
                    </a:p>
                  </a:txBody>
                  <a:tcPr/>
                </a:tc>
              </a:tr>
              <a:tr h="2111135">
                <a:tc>
                  <a:txBody>
                    <a:bodyPr/>
                    <a:lstStyle/>
                    <a:p>
                      <a:r>
                        <a:rPr lang="uk-UA" dirty="0" smtClean="0"/>
                        <a:t>Штраф/пеня за несвоєчасну сплату платежів по кредиту</a:t>
                      </a:r>
                      <a:endParaRPr lang="en-US" dirty="0"/>
                    </a:p>
                  </a:txBody>
                  <a:tcPr/>
                </a:tc>
                <a:tc>
                  <a:txBody>
                    <a:bodyPr/>
                    <a:lstStyle/>
                    <a:p>
                      <a:r>
                        <a:rPr lang="uk-UA" dirty="0" smtClean="0"/>
                        <a:t>Звільнення від сплати</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Письмово повідомити банк про проходження військової</a:t>
                      </a:r>
                      <a:r>
                        <a:rPr lang="uk-UA" baseline="0" dirty="0" smtClean="0"/>
                        <a:t> служби +копії підтверджуючих документів</a:t>
                      </a:r>
                      <a:endParaRPr lang="en-US" dirty="0" smtClean="0"/>
                    </a:p>
                    <a:p>
                      <a:endParaRPr lang="en-US" dirty="0"/>
                    </a:p>
                  </a:txBody>
                  <a:tcPr/>
                </a:tc>
              </a:tr>
              <a:tr h="1777798">
                <a:tc>
                  <a:txBody>
                    <a:bodyPr/>
                    <a:lstStyle/>
                    <a:p>
                      <a:r>
                        <a:rPr lang="uk-UA" dirty="0" smtClean="0"/>
                        <a:t>Комісія по кредиту</a:t>
                      </a:r>
                      <a:endParaRPr lang="en-US" dirty="0"/>
                    </a:p>
                  </a:txBody>
                  <a:tcPr/>
                </a:tc>
                <a:tc>
                  <a:txBody>
                    <a:bodyPr/>
                    <a:lstStyle/>
                    <a:p>
                      <a:r>
                        <a:rPr lang="uk-UA" dirty="0" smtClean="0"/>
                        <a:t>Не передбачена</a:t>
                      </a:r>
                      <a:endParaRPr lang="en-US" dirty="0"/>
                    </a:p>
                  </a:txBody>
                  <a:tcPr/>
                </a:tc>
                <a:tc>
                  <a:txBody>
                    <a:bodyPr/>
                    <a:lstStyle/>
                    <a:p>
                      <a:r>
                        <a:rPr lang="uk-UA" dirty="0" smtClean="0"/>
                        <a:t>Письмова заява до банку про</a:t>
                      </a:r>
                      <a:r>
                        <a:rPr lang="uk-UA" baseline="0" dirty="0" smtClean="0"/>
                        <a:t> реструктуризацію (або відстрочку) сплати комісії по кредиту.</a:t>
                      </a:r>
                      <a:endParaRPr lang="en-US" dirty="0"/>
                    </a:p>
                  </a:txBody>
                  <a:tcPr/>
                </a:tc>
              </a:tr>
            </a:tbl>
          </a:graphicData>
        </a:graphic>
      </p:graphicFrame>
    </p:spTree>
    <p:extLst>
      <p:ext uri="{BB962C8B-B14F-4D97-AF65-F5344CB8AC3E}">
        <p14:creationId xmlns:p14="http://schemas.microsoft.com/office/powerpoint/2010/main" xmlns="" val="673131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П</a:t>
            </a:r>
            <a:r>
              <a:rPr lang="uk-UA" dirty="0" smtClean="0"/>
              <a:t>РОПОЗИЦІЇ</a:t>
            </a:r>
            <a:r>
              <a:rPr lang="ru-RU" dirty="0" smtClean="0"/>
              <a:t> </a:t>
            </a:r>
            <a:endParaRPr lang="ru-RU" dirty="0"/>
          </a:p>
        </p:txBody>
      </p:sp>
      <p:sp>
        <p:nvSpPr>
          <p:cNvPr id="3" name="Содержимое 2"/>
          <p:cNvSpPr>
            <a:spLocks noGrp="1"/>
          </p:cNvSpPr>
          <p:nvPr>
            <p:ph idx="1"/>
          </p:nvPr>
        </p:nvSpPr>
        <p:spPr/>
        <p:txBody>
          <a:bodyPr>
            <a:normAutofit/>
          </a:bodyPr>
          <a:lstStyle/>
          <a:p>
            <a:r>
              <a:rPr lang="ru-RU" dirty="0" smtClean="0"/>
              <a:t>- </a:t>
            </a:r>
            <a:r>
              <a:rPr lang="ru-RU" dirty="0" err="1" smtClean="0"/>
              <a:t>інформування</a:t>
            </a:r>
            <a:r>
              <a:rPr lang="ru-RU" dirty="0" smtClean="0"/>
              <a:t> про </a:t>
            </a:r>
            <a:r>
              <a:rPr lang="ru-RU" dirty="0" err="1" smtClean="0"/>
              <a:t>перелік</a:t>
            </a:r>
            <a:r>
              <a:rPr lang="ru-RU" dirty="0" smtClean="0"/>
              <a:t> </a:t>
            </a:r>
            <a:r>
              <a:rPr lang="ru-RU" dirty="0" err="1" smtClean="0"/>
              <a:t>пільг</a:t>
            </a:r>
            <a:endParaRPr lang="ru-RU" dirty="0"/>
          </a:p>
          <a:p>
            <a:pPr marL="0" indent="0">
              <a:buNone/>
            </a:pPr>
            <a:endParaRPr lang="ru-RU" dirty="0" smtClean="0"/>
          </a:p>
          <a:p>
            <a:r>
              <a:rPr lang="ru-RU" dirty="0"/>
              <a:t>-</a:t>
            </a:r>
            <a:r>
              <a:rPr lang="ru-RU" dirty="0" err="1" smtClean="0"/>
              <a:t>спрощення</a:t>
            </a:r>
            <a:r>
              <a:rPr lang="ru-RU" dirty="0" smtClean="0"/>
              <a:t> </a:t>
            </a:r>
            <a:r>
              <a:rPr lang="ru-RU" dirty="0" err="1" smtClean="0"/>
              <a:t>системи</a:t>
            </a:r>
            <a:r>
              <a:rPr lang="ru-RU" dirty="0" smtClean="0"/>
              <a:t> </a:t>
            </a:r>
            <a:r>
              <a:rPr lang="ru-RU" dirty="0" err="1" smtClean="0"/>
              <a:t>подачі</a:t>
            </a:r>
            <a:r>
              <a:rPr lang="ru-RU" dirty="0" smtClean="0"/>
              <a:t> </a:t>
            </a:r>
            <a:r>
              <a:rPr lang="ru-RU" dirty="0" err="1" smtClean="0"/>
              <a:t>документів</a:t>
            </a:r>
            <a:r>
              <a:rPr lang="ru-RU" dirty="0" smtClean="0"/>
              <a:t> на </a:t>
            </a:r>
            <a:r>
              <a:rPr lang="ru-RU" dirty="0" err="1" smtClean="0"/>
              <a:t>отримання</a:t>
            </a:r>
            <a:r>
              <a:rPr lang="ru-RU" dirty="0" smtClean="0"/>
              <a:t> </a:t>
            </a:r>
            <a:r>
              <a:rPr lang="ru-RU" dirty="0" err="1" smtClean="0"/>
              <a:t>відповідних</a:t>
            </a:r>
            <a:r>
              <a:rPr lang="ru-RU" dirty="0" smtClean="0"/>
              <a:t> </a:t>
            </a:r>
            <a:r>
              <a:rPr lang="ru-RU" dirty="0" err="1" smtClean="0"/>
              <a:t>пільг</a:t>
            </a:r>
            <a:r>
              <a:rPr lang="ru-RU" dirty="0" smtClean="0"/>
              <a:t>;</a:t>
            </a:r>
          </a:p>
          <a:p>
            <a:endParaRPr lang="ru-RU" dirty="0" smtClean="0"/>
          </a:p>
          <a:p>
            <a:r>
              <a:rPr lang="ru-RU" dirty="0" smtClean="0"/>
              <a:t>-</a:t>
            </a:r>
            <a:r>
              <a:rPr lang="ru-RU" dirty="0" err="1" smtClean="0"/>
              <a:t>створення</a:t>
            </a:r>
            <a:r>
              <a:rPr lang="ru-RU" dirty="0" smtClean="0"/>
              <a:t> </a:t>
            </a:r>
            <a:r>
              <a:rPr lang="ru-RU" dirty="0" err="1" smtClean="0"/>
              <a:t>ефективних</a:t>
            </a:r>
            <a:r>
              <a:rPr lang="ru-RU" dirty="0" smtClean="0"/>
              <a:t> </a:t>
            </a:r>
            <a:r>
              <a:rPr lang="ru-RU" dirty="0" err="1" smtClean="0"/>
              <a:t>економічних</a:t>
            </a:r>
            <a:r>
              <a:rPr lang="ru-RU" dirty="0" smtClean="0"/>
              <a:t> </a:t>
            </a:r>
            <a:r>
              <a:rPr lang="ru-RU" dirty="0" err="1" smtClean="0"/>
              <a:t>механізмів</a:t>
            </a:r>
            <a:r>
              <a:rPr lang="ru-RU" dirty="0" smtClean="0"/>
              <a:t> </a:t>
            </a:r>
            <a:r>
              <a:rPr lang="ru-RU" dirty="0" err="1" smtClean="0"/>
              <a:t>реалізації</a:t>
            </a:r>
            <a:r>
              <a:rPr lang="ru-RU" dirty="0" smtClean="0"/>
              <a:t> </a:t>
            </a:r>
            <a:r>
              <a:rPr lang="ru-RU" dirty="0" err="1" smtClean="0"/>
              <a:t>фінансування</a:t>
            </a:r>
            <a:r>
              <a:rPr lang="ru-RU" dirty="0" smtClean="0"/>
              <a:t> </a:t>
            </a:r>
            <a:r>
              <a:rPr lang="ru-RU" dirty="0" err="1" smtClean="0"/>
              <a:t>пільг</a:t>
            </a:r>
            <a:r>
              <a:rPr lang="ru-RU" dirty="0" smtClean="0"/>
              <a:t>;</a:t>
            </a:r>
          </a:p>
          <a:p>
            <a:endParaRPr lang="ru-RU" dirty="0" smtClean="0"/>
          </a:p>
          <a:p>
            <a:r>
              <a:rPr lang="ru-RU" dirty="0" smtClean="0"/>
              <a:t>-</a:t>
            </a:r>
            <a:r>
              <a:rPr lang="ru-RU" dirty="0" err="1" smtClean="0"/>
              <a:t>вивчення</a:t>
            </a:r>
            <a:r>
              <a:rPr lang="ru-RU" dirty="0" smtClean="0"/>
              <a:t> </a:t>
            </a:r>
            <a:r>
              <a:rPr lang="ru-RU" dirty="0" err="1" smtClean="0"/>
              <a:t>досвіду</a:t>
            </a:r>
            <a:r>
              <a:rPr lang="ru-RU" dirty="0" smtClean="0"/>
              <a:t> </a:t>
            </a:r>
            <a:r>
              <a:rPr lang="ru-RU" dirty="0" err="1" smtClean="0"/>
              <a:t>інших</a:t>
            </a:r>
            <a:r>
              <a:rPr lang="ru-RU" dirty="0" smtClean="0"/>
              <a:t> </a:t>
            </a:r>
            <a:r>
              <a:rPr lang="ru-RU" dirty="0" err="1" smtClean="0"/>
              <a:t>країн</a:t>
            </a:r>
            <a:r>
              <a:rPr lang="ru-RU" dirty="0" smtClean="0"/>
              <a:t>.</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descr="information_items_417354.jpg"/>
          <p:cNvPicPr>
            <a:picLocks noChangeAspect="1"/>
          </p:cNvPicPr>
          <p:nvPr/>
        </p:nvPicPr>
        <p:blipFill>
          <a:blip r:embed="rId3" cstate="print"/>
          <a:stretch>
            <a:fillRect/>
          </a:stretch>
        </p:blipFill>
        <p:spPr>
          <a:xfrm>
            <a:off x="611560" y="1772816"/>
            <a:ext cx="2304288" cy="1920240"/>
          </a:xfrm>
          <a:prstGeom prst="rect">
            <a:avLst/>
          </a:prstGeom>
        </p:spPr>
      </p:pic>
      <p:sp>
        <p:nvSpPr>
          <p:cNvPr id="2" name="Заголовок 1"/>
          <p:cNvSpPr>
            <a:spLocks noGrp="1"/>
          </p:cNvSpPr>
          <p:nvPr>
            <p:ph type="title"/>
          </p:nvPr>
        </p:nvSpPr>
        <p:spPr/>
        <p:txBody>
          <a:bodyPr>
            <a:normAutofit fontScale="90000"/>
          </a:bodyPr>
          <a:lstStyle/>
          <a:p>
            <a:r>
              <a:rPr lang="uk-UA" dirty="0" smtClean="0"/>
              <a:t>Встановлення інвалідності</a:t>
            </a:r>
            <a:endParaRPr lang="ru-RU" dirty="0"/>
          </a:p>
        </p:txBody>
      </p:sp>
      <p:sp>
        <p:nvSpPr>
          <p:cNvPr id="3" name="Содержимое 2"/>
          <p:cNvSpPr>
            <a:spLocks noGrp="1"/>
          </p:cNvSpPr>
          <p:nvPr>
            <p:ph idx="1"/>
          </p:nvPr>
        </p:nvSpPr>
        <p:spPr/>
        <p:txBody>
          <a:bodyPr>
            <a:normAutofit fontScale="70000" lnSpcReduction="20000"/>
          </a:bodyPr>
          <a:lstStyle/>
          <a:p>
            <a:pPr algn="just">
              <a:buNone/>
            </a:pPr>
            <a:r>
              <a:rPr lang="ru-RU" dirty="0" smtClean="0"/>
              <a:t>                                               НПА: </a:t>
            </a:r>
          </a:p>
          <a:p>
            <a:pPr algn="just">
              <a:buNone/>
            </a:pPr>
            <a:r>
              <a:rPr lang="ru-RU" dirty="0" smtClean="0"/>
              <a:t>                                                1. “</a:t>
            </a:r>
            <a:r>
              <a:rPr lang="ru-RU" dirty="0" err="1" smtClean="0"/>
              <a:t>Положення</a:t>
            </a:r>
            <a:r>
              <a:rPr lang="ru-RU" dirty="0" smtClean="0"/>
              <a:t> про</a:t>
            </a:r>
          </a:p>
          <a:p>
            <a:pPr algn="just">
              <a:buNone/>
            </a:pPr>
            <a:r>
              <a:rPr lang="ru-RU" dirty="0" smtClean="0"/>
              <a:t>                                                 </a:t>
            </a:r>
            <a:r>
              <a:rPr lang="ru-RU" dirty="0" err="1" smtClean="0"/>
              <a:t>медико-соціальну</a:t>
            </a:r>
            <a:r>
              <a:rPr lang="ru-RU" dirty="0" smtClean="0"/>
              <a:t> </a:t>
            </a:r>
            <a:r>
              <a:rPr lang="ru-RU" dirty="0" err="1" smtClean="0"/>
              <a:t>експертизу</a:t>
            </a:r>
            <a:r>
              <a:rPr lang="ru-RU" dirty="0" smtClean="0"/>
              <a:t>”,</a:t>
            </a:r>
          </a:p>
          <a:p>
            <a:pPr algn="just">
              <a:buNone/>
            </a:pPr>
            <a:r>
              <a:rPr lang="ru-RU" dirty="0" smtClean="0"/>
              <a:t>                                                2. “</a:t>
            </a:r>
            <a:r>
              <a:rPr lang="ru-RU" dirty="0" err="1" smtClean="0"/>
              <a:t>Положення</a:t>
            </a:r>
            <a:r>
              <a:rPr lang="ru-RU" dirty="0" smtClean="0"/>
              <a:t> про порядок,</a:t>
            </a:r>
          </a:p>
          <a:p>
            <a:pPr algn="just">
              <a:buNone/>
            </a:pPr>
            <a:r>
              <a:rPr lang="ru-RU" dirty="0" smtClean="0"/>
              <a:t>                                                 </a:t>
            </a:r>
            <a:r>
              <a:rPr lang="ru-RU" dirty="0" err="1" smtClean="0"/>
              <a:t>умови</a:t>
            </a:r>
            <a:r>
              <a:rPr lang="ru-RU" dirty="0" smtClean="0"/>
              <a:t> та </a:t>
            </a:r>
            <a:r>
              <a:rPr lang="ru-RU" dirty="0" err="1" smtClean="0"/>
              <a:t>критерії</a:t>
            </a:r>
            <a:r>
              <a:rPr lang="ru-RU" dirty="0" smtClean="0"/>
              <a:t> </a:t>
            </a:r>
            <a:r>
              <a:rPr lang="ru-RU" dirty="0" err="1" smtClean="0"/>
              <a:t>встановлення</a:t>
            </a:r>
            <a:endParaRPr lang="ru-RU" dirty="0" smtClean="0"/>
          </a:p>
          <a:p>
            <a:pPr algn="just">
              <a:buNone/>
            </a:pPr>
            <a:r>
              <a:rPr lang="ru-RU" dirty="0" smtClean="0"/>
              <a:t>                                                </a:t>
            </a:r>
            <a:r>
              <a:rPr lang="ru-RU" dirty="0" err="1" smtClean="0"/>
              <a:t>інвалідності</a:t>
            </a:r>
            <a:r>
              <a:rPr lang="ru-RU" dirty="0" smtClean="0"/>
              <a:t>” </a:t>
            </a:r>
            <a:r>
              <a:rPr lang="ru-RU" dirty="0" err="1" smtClean="0"/>
              <a:t>затверджені</a:t>
            </a:r>
            <a:endParaRPr lang="ru-RU" dirty="0" smtClean="0"/>
          </a:p>
          <a:p>
            <a:pPr algn="just">
              <a:buNone/>
            </a:pPr>
            <a:endParaRPr lang="ru-RU" dirty="0" smtClean="0"/>
          </a:p>
          <a:p>
            <a:pPr algn="just">
              <a:buNone/>
            </a:pPr>
            <a:r>
              <a:rPr lang="ru-RU" dirty="0" smtClean="0"/>
              <a:t>   </a:t>
            </a:r>
            <a:r>
              <a:rPr lang="ru-RU" dirty="0" err="1" smtClean="0"/>
              <a:t>Постановою</a:t>
            </a:r>
            <a:r>
              <a:rPr lang="ru-RU" dirty="0" smtClean="0"/>
              <a:t> </a:t>
            </a:r>
            <a:r>
              <a:rPr lang="ru-RU" dirty="0" err="1" smtClean="0"/>
              <a:t>Кабінету</a:t>
            </a:r>
            <a:r>
              <a:rPr lang="ru-RU" dirty="0" smtClean="0"/>
              <a:t> </a:t>
            </a:r>
            <a:r>
              <a:rPr lang="ru-RU" dirty="0" err="1" smtClean="0"/>
              <a:t>Міністрів</a:t>
            </a:r>
            <a:r>
              <a:rPr lang="ru-RU" dirty="0" smtClean="0"/>
              <a:t> </a:t>
            </a:r>
            <a:r>
              <a:rPr lang="ru-RU" dirty="0" err="1" smtClean="0"/>
              <a:t>України</a:t>
            </a:r>
            <a:r>
              <a:rPr lang="ru-RU" dirty="0" smtClean="0"/>
              <a:t> </a:t>
            </a:r>
            <a:r>
              <a:rPr lang="ru-RU" dirty="0" err="1" smtClean="0"/>
              <a:t>від</a:t>
            </a:r>
            <a:r>
              <a:rPr lang="ru-RU" dirty="0" smtClean="0"/>
              <a:t> 3 </a:t>
            </a:r>
            <a:r>
              <a:rPr lang="ru-RU" dirty="0" err="1" smtClean="0"/>
              <a:t>грудня</a:t>
            </a:r>
            <a:r>
              <a:rPr lang="ru-RU" dirty="0" smtClean="0"/>
              <a:t> 2009 року. № 1317;</a:t>
            </a:r>
          </a:p>
          <a:p>
            <a:pPr algn="just">
              <a:buNone/>
            </a:pPr>
            <a:r>
              <a:rPr lang="ru-RU" dirty="0" smtClean="0"/>
              <a:t>3. “</a:t>
            </a:r>
            <a:r>
              <a:rPr lang="ru-RU" dirty="0" err="1" smtClean="0"/>
              <a:t>Інструкція</a:t>
            </a:r>
            <a:r>
              <a:rPr lang="ru-RU" dirty="0" smtClean="0"/>
              <a:t> про </a:t>
            </a:r>
            <a:r>
              <a:rPr lang="ru-RU" dirty="0" err="1" smtClean="0"/>
              <a:t>встановлення</a:t>
            </a:r>
            <a:r>
              <a:rPr lang="ru-RU" dirty="0" smtClean="0"/>
              <a:t> </a:t>
            </a:r>
            <a:r>
              <a:rPr lang="ru-RU" dirty="0" err="1" smtClean="0"/>
              <a:t>груп</a:t>
            </a:r>
            <a:r>
              <a:rPr lang="ru-RU" dirty="0" smtClean="0"/>
              <a:t> </a:t>
            </a:r>
            <a:r>
              <a:rPr lang="ru-RU" dirty="0" err="1" smtClean="0"/>
              <a:t>інвалідності</a:t>
            </a:r>
            <a:r>
              <a:rPr lang="ru-RU" dirty="0" smtClean="0"/>
              <a:t>” </a:t>
            </a:r>
            <a:r>
              <a:rPr lang="ru-RU" dirty="0" err="1" smtClean="0"/>
              <a:t>затверджена</a:t>
            </a:r>
            <a:r>
              <a:rPr lang="ru-RU" dirty="0" smtClean="0"/>
              <a:t> Наказом </a:t>
            </a:r>
            <a:r>
              <a:rPr lang="ru-RU" dirty="0" err="1" smtClean="0"/>
              <a:t>Міністерства</a:t>
            </a:r>
            <a:r>
              <a:rPr lang="ru-RU" dirty="0" smtClean="0"/>
              <a:t> </a:t>
            </a:r>
            <a:r>
              <a:rPr lang="ru-RU" dirty="0" err="1" smtClean="0"/>
              <a:t>охорони</a:t>
            </a:r>
            <a:r>
              <a:rPr lang="ru-RU" dirty="0" smtClean="0"/>
              <a:t> </a:t>
            </a:r>
            <a:r>
              <a:rPr lang="ru-RU" dirty="0" err="1" smtClean="0"/>
              <a:t>здоров'я</a:t>
            </a:r>
            <a:r>
              <a:rPr lang="ru-RU" dirty="0" smtClean="0"/>
              <a:t> </a:t>
            </a:r>
            <a:r>
              <a:rPr lang="ru-RU" dirty="0" err="1" smtClean="0"/>
              <a:t>України</a:t>
            </a:r>
            <a:r>
              <a:rPr lang="ru-RU" dirty="0" smtClean="0"/>
              <a:t> </a:t>
            </a:r>
            <a:r>
              <a:rPr lang="ru-RU" dirty="0" err="1" smtClean="0"/>
              <a:t>від</a:t>
            </a:r>
            <a:r>
              <a:rPr lang="ru-RU" dirty="0" smtClean="0"/>
              <a:t> 05.09.2011 року </a:t>
            </a:r>
            <a:r>
              <a:rPr lang="en-US" dirty="0" smtClean="0"/>
              <a:t>N 561</a:t>
            </a:r>
            <a:r>
              <a:rPr lang="uk-UA" dirty="0" smtClean="0"/>
              <a:t>;</a:t>
            </a:r>
          </a:p>
          <a:p>
            <a:pPr algn="just">
              <a:buNone/>
            </a:pPr>
            <a:r>
              <a:rPr lang="uk-UA" dirty="0" smtClean="0"/>
              <a:t>4. </a:t>
            </a:r>
            <a:r>
              <a:rPr lang="en-US" dirty="0" smtClean="0"/>
              <a:t> </a:t>
            </a:r>
            <a:r>
              <a:rPr lang="ru-RU" dirty="0" smtClean="0"/>
              <a:t>Закону </a:t>
            </a:r>
            <a:r>
              <a:rPr lang="ru-RU" dirty="0" err="1" smtClean="0"/>
              <a:t>України</a:t>
            </a:r>
            <a:r>
              <a:rPr lang="ru-RU" dirty="0" smtClean="0"/>
              <a:t> “Про </a:t>
            </a:r>
            <a:r>
              <a:rPr lang="ru-RU" dirty="0" err="1" smtClean="0"/>
              <a:t>реабілітацію</a:t>
            </a:r>
            <a:r>
              <a:rPr lang="ru-RU" dirty="0" smtClean="0"/>
              <a:t> </a:t>
            </a:r>
            <a:r>
              <a:rPr lang="ru-RU" dirty="0" err="1" smtClean="0"/>
              <a:t>інвалідів</a:t>
            </a:r>
            <a:r>
              <a:rPr lang="ru-RU" dirty="0" smtClean="0"/>
              <a:t> в </a:t>
            </a:r>
            <a:r>
              <a:rPr lang="ru-RU" dirty="0" err="1" smtClean="0"/>
              <a:t>Україні</a:t>
            </a:r>
            <a:r>
              <a:rPr lang="ru-RU" dirty="0" smtClean="0"/>
              <a:t>”;</a:t>
            </a:r>
          </a:p>
          <a:p>
            <a:pPr algn="just">
              <a:buNone/>
            </a:pPr>
            <a:r>
              <a:rPr lang="ru-RU" dirty="0" smtClean="0"/>
              <a:t>5. Постанова КМУ “Про </a:t>
            </a:r>
            <a:r>
              <a:rPr lang="ru-RU" dirty="0" err="1" smtClean="0"/>
              <a:t>затвердження</a:t>
            </a:r>
            <a:r>
              <a:rPr lang="ru-RU" dirty="0" smtClean="0"/>
              <a:t> </a:t>
            </a:r>
            <a:r>
              <a:rPr lang="ru-RU" dirty="0" err="1" smtClean="0"/>
              <a:t>Державної</a:t>
            </a:r>
            <a:r>
              <a:rPr lang="ru-RU" dirty="0" smtClean="0"/>
              <a:t> </a:t>
            </a:r>
            <a:r>
              <a:rPr lang="ru-RU" dirty="0" err="1" smtClean="0"/>
              <a:t>типової</a:t>
            </a:r>
            <a:r>
              <a:rPr lang="ru-RU" dirty="0" smtClean="0"/>
              <a:t> </a:t>
            </a:r>
            <a:r>
              <a:rPr lang="ru-RU" dirty="0" err="1" smtClean="0"/>
              <a:t>програми</a:t>
            </a:r>
            <a:r>
              <a:rPr lang="ru-RU" dirty="0" smtClean="0"/>
              <a:t> </a:t>
            </a:r>
            <a:r>
              <a:rPr lang="ru-RU" dirty="0" err="1" smtClean="0"/>
              <a:t>реабілітації</a:t>
            </a:r>
            <a:r>
              <a:rPr lang="ru-RU" dirty="0" smtClean="0"/>
              <a:t> </a:t>
            </a:r>
            <a:r>
              <a:rPr lang="ru-RU" dirty="0" err="1" smtClean="0"/>
              <a:t>інвалідів</a:t>
            </a:r>
            <a:r>
              <a:rPr lang="ru-RU" dirty="0" smtClean="0"/>
              <a:t>” </a:t>
            </a:r>
            <a:r>
              <a:rPr lang="ru-RU" dirty="0" err="1" smtClean="0"/>
              <a:t>від</a:t>
            </a:r>
            <a:r>
              <a:rPr lang="ru-RU" dirty="0" smtClean="0"/>
              <a:t> 8 </a:t>
            </a:r>
            <a:r>
              <a:rPr lang="ru-RU" dirty="0" err="1" smtClean="0"/>
              <a:t>грудня</a:t>
            </a:r>
            <a:r>
              <a:rPr lang="ru-RU" dirty="0" smtClean="0"/>
              <a:t> 2006 р. </a:t>
            </a:r>
            <a:r>
              <a:rPr lang="uk-UA" dirty="0" smtClean="0"/>
              <a:t>№</a:t>
            </a:r>
            <a:r>
              <a:rPr lang="en-US" dirty="0" smtClean="0"/>
              <a:t>1686.</a:t>
            </a:r>
            <a:endParaRPr lang="ru-RU" dirty="0"/>
          </a:p>
        </p:txBody>
      </p:sp>
    </p:spTree>
    <p:extLst>
      <p:ext uri="{BB962C8B-B14F-4D97-AF65-F5344CB8AC3E}">
        <p14:creationId xmlns:p14="http://schemas.microsoft.com/office/powerpoint/2010/main" xmlns="" val="1687169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000" dirty="0" smtClean="0"/>
              <a:t>Отримання статусу інваліда та відповідних соціальних пільг</a:t>
            </a:r>
            <a:endParaRPr lang="ru-RU" sz="3000" dirty="0"/>
          </a:p>
        </p:txBody>
      </p:sp>
      <p:sp>
        <p:nvSpPr>
          <p:cNvPr id="3" name="Содержимое 2"/>
          <p:cNvSpPr>
            <a:spLocks noGrp="1"/>
          </p:cNvSpPr>
          <p:nvPr>
            <p:ph idx="1"/>
          </p:nvPr>
        </p:nvSpPr>
        <p:spPr/>
        <p:txBody>
          <a:bodyPr>
            <a:normAutofit fontScale="92500" lnSpcReduction="10000"/>
          </a:bodyPr>
          <a:lstStyle/>
          <a:p>
            <a:pPr algn="just">
              <a:buNone/>
            </a:pPr>
            <a:r>
              <a:rPr lang="uk-UA" sz="2000" dirty="0" smtClean="0">
                <a:latin typeface="Times New Roman" pitchFamily="18" charset="0"/>
                <a:cs typeface="Times New Roman" pitchFamily="18" charset="0"/>
              </a:rPr>
              <a:t>     10 серпня 2014 року внесено зміни  до статті 4 Закону України «Про реабілітацію інвалідів в Україні» від 06.10.2005 р.</a:t>
            </a:r>
          </a:p>
          <a:p>
            <a:pPr algn="just">
              <a:buNone/>
            </a:pPr>
            <a:r>
              <a:rPr lang="uk-UA" sz="2000" dirty="0" smtClean="0">
                <a:latin typeface="Times New Roman" pitchFamily="18" charset="0"/>
                <a:cs typeface="Times New Roman" pitchFamily="18" charset="0"/>
              </a:rPr>
              <a:t>     Таким чином, дія вказаного Закону у частині забезпечення виробами медичного призначення, технічними засобами  реабілітації, санаторно-курортним оздоровленням поширюється в тому числі, на:</a:t>
            </a:r>
          </a:p>
          <a:p>
            <a:pPr algn="just">
              <a:buNone/>
            </a:pPr>
            <a:r>
              <a:rPr lang="uk-UA" sz="2000" dirty="0" smtClean="0">
                <a:latin typeface="Times New Roman" pitchFamily="18" charset="0"/>
                <a:cs typeface="Times New Roman" pitchFamily="18" charset="0"/>
              </a:rPr>
              <a:t>   </a:t>
            </a:r>
          </a:p>
          <a:p>
            <a:pPr algn="just">
              <a:buNone/>
            </a:pPr>
            <a:r>
              <a:rPr lang="uk-UA" sz="2000" dirty="0" smtClean="0">
                <a:latin typeface="Times New Roman" pitchFamily="18" charset="0"/>
                <a:cs typeface="Times New Roman" pitchFamily="18" charset="0"/>
              </a:rPr>
              <a:t>     </a:t>
            </a:r>
            <a:r>
              <a:rPr lang="uk-UA" sz="2000" dirty="0" smtClean="0"/>
              <a:t>військо­вослужбовців (резервістів, військовозобов’язаних) і працівників Збройних Сил України, Націо­нальної гвардії, Служби безпеки, Служби зовнішньої розвідки, Державної прикордонної служби, осіб рядового, начальницького складу, військовослужбовців, працівників Міністерства внутрішніх справ, Управління державної охорони України, Державної служби спеціального зв’язку та захисту інформації, інших утворених відповідно до закону військових формувань, які брали участь в антитерористичній операції,.</a:t>
            </a:r>
            <a:endParaRPr lang="uk-UA" sz="2000" dirty="0" smtClean="0">
              <a:latin typeface="Times New Roman" pitchFamily="18" charset="0"/>
              <a:cs typeface="Times New Roman" pitchFamily="18" charset="0"/>
            </a:endParaRPr>
          </a:p>
          <a:p>
            <a:pPr algn="just">
              <a:buNone/>
            </a:pPr>
            <a:endParaRPr lang="uk-UA"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8097686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Отримання інвалідності</a:t>
            </a:r>
            <a:endParaRPr lang="ru-RU" dirty="0"/>
          </a:p>
        </p:txBody>
      </p:sp>
      <p:sp>
        <p:nvSpPr>
          <p:cNvPr id="3" name="Содержимое 2"/>
          <p:cNvSpPr>
            <a:spLocks noGrp="1"/>
          </p:cNvSpPr>
          <p:nvPr>
            <p:ph idx="1"/>
          </p:nvPr>
        </p:nvSpPr>
        <p:spPr>
          <a:xfrm>
            <a:off x="457200" y="1609416"/>
            <a:ext cx="7571184" cy="4846320"/>
          </a:xfrm>
        </p:spPr>
        <p:txBody>
          <a:bodyPr>
            <a:normAutofit/>
          </a:bodyPr>
          <a:lstStyle/>
          <a:p>
            <a:pPr marL="0" indent="0">
              <a:buNone/>
            </a:pPr>
            <a:r>
              <a:rPr lang="ru-RU" b="1" dirty="0" err="1" smtClean="0"/>
              <a:t>Групи</a:t>
            </a:r>
            <a:r>
              <a:rPr lang="ru-RU" b="1" dirty="0" smtClean="0"/>
              <a:t> </a:t>
            </a:r>
            <a:r>
              <a:rPr lang="ru-RU" b="1" dirty="0" err="1" smtClean="0"/>
              <a:t>інвалідності</a:t>
            </a:r>
            <a:r>
              <a:rPr lang="ru-RU" b="1" dirty="0"/>
              <a:t> </a:t>
            </a:r>
            <a:r>
              <a:rPr lang="ru-RU" b="1" dirty="0" smtClean="0"/>
              <a:t>*:</a:t>
            </a:r>
          </a:p>
          <a:p>
            <a:r>
              <a:rPr lang="en-US" dirty="0"/>
              <a:t>I </a:t>
            </a:r>
            <a:r>
              <a:rPr lang="ru-RU" dirty="0" err="1"/>
              <a:t>група</a:t>
            </a:r>
            <a:r>
              <a:rPr lang="ru-RU" dirty="0"/>
              <a:t> </a:t>
            </a:r>
          </a:p>
          <a:p>
            <a:r>
              <a:rPr lang="ru-RU" dirty="0" smtClean="0"/>
              <a:t>ІІ </a:t>
            </a:r>
            <a:r>
              <a:rPr lang="ru-RU" dirty="0" err="1"/>
              <a:t>група</a:t>
            </a:r>
            <a:r>
              <a:rPr lang="ru-RU" dirty="0"/>
              <a:t> </a:t>
            </a:r>
          </a:p>
          <a:p>
            <a:r>
              <a:rPr lang="ru-RU" dirty="0" smtClean="0"/>
              <a:t>ІІІ </a:t>
            </a:r>
            <a:r>
              <a:rPr lang="ru-RU" dirty="0" err="1"/>
              <a:t>група</a:t>
            </a:r>
            <a:endParaRPr lang="ru-RU" dirty="0" smtClean="0"/>
          </a:p>
          <a:p>
            <a:pPr marL="0" indent="0">
              <a:buNone/>
            </a:pPr>
            <a:r>
              <a:rPr lang="ru-RU" dirty="0" smtClean="0"/>
              <a:t>* </a:t>
            </a:r>
            <a:r>
              <a:rPr lang="ru-RU" sz="1800" dirty="0"/>
              <a:t>в</a:t>
            </a:r>
            <a:r>
              <a:rPr lang="ru-RU" sz="1800" dirty="0" smtClean="0"/>
              <a:t> </a:t>
            </a:r>
            <a:r>
              <a:rPr lang="ru-RU" sz="1800" dirty="0" err="1" smtClean="0"/>
              <a:t>залежності</a:t>
            </a:r>
            <a:r>
              <a:rPr lang="ru-RU" sz="1800" dirty="0" smtClean="0"/>
              <a:t> </a:t>
            </a:r>
            <a:r>
              <a:rPr lang="ru-RU" sz="1800" dirty="0" err="1" smtClean="0"/>
              <a:t>від</a:t>
            </a:r>
            <a:r>
              <a:rPr lang="ru-RU" sz="1800" dirty="0" smtClean="0"/>
              <a:t> характеру </a:t>
            </a:r>
            <a:r>
              <a:rPr lang="ru-RU" sz="1800" dirty="0" err="1" smtClean="0"/>
              <a:t>ушкоджень</a:t>
            </a:r>
            <a:endParaRPr lang="ru-RU" sz="1800" dirty="0"/>
          </a:p>
          <a:p>
            <a:r>
              <a:rPr lang="ru-RU" b="1" dirty="0" err="1" smtClean="0"/>
              <a:t>Етапи</a:t>
            </a:r>
            <a:r>
              <a:rPr lang="ru-RU" b="1" dirty="0" smtClean="0"/>
              <a:t> </a:t>
            </a:r>
            <a:r>
              <a:rPr lang="ru-RU" b="1" dirty="0" err="1" smtClean="0"/>
              <a:t>отримання</a:t>
            </a:r>
            <a:r>
              <a:rPr lang="ru-RU" b="1" dirty="0" smtClean="0"/>
              <a:t>:</a:t>
            </a:r>
          </a:p>
          <a:p>
            <a:pPr marL="0" indent="0">
              <a:buNone/>
            </a:pPr>
            <a:r>
              <a:rPr lang="ru-RU" dirty="0" smtClean="0"/>
              <a:t>   - </a:t>
            </a:r>
            <a:r>
              <a:rPr lang="ru-RU" dirty="0" err="1" smtClean="0"/>
              <a:t>Військово-лікарська</a:t>
            </a:r>
            <a:r>
              <a:rPr lang="ru-RU" dirty="0" smtClean="0"/>
              <a:t> </a:t>
            </a:r>
            <a:r>
              <a:rPr lang="ru-RU" dirty="0" err="1" smtClean="0"/>
              <a:t>комісія</a:t>
            </a:r>
            <a:r>
              <a:rPr lang="ru-RU" dirty="0" smtClean="0"/>
              <a:t> (ВЛК) </a:t>
            </a:r>
            <a:endParaRPr lang="ru-RU" dirty="0"/>
          </a:p>
          <a:p>
            <a:pPr marL="0" indent="0">
              <a:buNone/>
            </a:pPr>
            <a:r>
              <a:rPr lang="ru-RU" dirty="0" smtClean="0"/>
              <a:t>   - Медико-</a:t>
            </a:r>
            <a:r>
              <a:rPr lang="ru-RU" dirty="0" err="1" smtClean="0"/>
              <a:t>соціальна</a:t>
            </a:r>
            <a:r>
              <a:rPr lang="ru-RU" dirty="0" smtClean="0"/>
              <a:t> </a:t>
            </a:r>
            <a:r>
              <a:rPr lang="ru-RU" dirty="0" err="1" smtClean="0"/>
              <a:t>експертна</a:t>
            </a:r>
            <a:r>
              <a:rPr lang="ru-RU" dirty="0"/>
              <a:t> </a:t>
            </a:r>
            <a:r>
              <a:rPr lang="ru-RU" dirty="0" err="1" smtClean="0"/>
              <a:t>комісія</a:t>
            </a:r>
            <a:r>
              <a:rPr lang="ru-RU" dirty="0" smtClean="0"/>
              <a:t>(МСЕК).</a:t>
            </a:r>
          </a:p>
          <a:p>
            <a:endParaRPr lang="ru-RU" dirty="0"/>
          </a:p>
        </p:txBody>
      </p:sp>
    </p:spTree>
    <p:extLst>
      <p:ext uri="{BB962C8B-B14F-4D97-AF65-F5344CB8AC3E}">
        <p14:creationId xmlns:p14="http://schemas.microsoft.com/office/powerpoint/2010/main" xmlns="" val="759179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4" name="Picture 3"/>
          <p:cNvPicPr>
            <a:picLocks noChangeAspect="1"/>
          </p:cNvPicPr>
          <p:nvPr/>
        </p:nvPicPr>
        <p:blipFill>
          <a:blip r:embed="rId3" cstate="print"/>
          <a:stretch>
            <a:fillRect/>
          </a:stretch>
        </p:blipFill>
        <p:spPr>
          <a:xfrm>
            <a:off x="80256" y="0"/>
            <a:ext cx="8092144" cy="6942552"/>
          </a:xfrm>
          <a:prstGeom prst="rect">
            <a:avLst/>
          </a:prstGeom>
        </p:spPr>
      </p:pic>
    </p:spTree>
    <p:extLst>
      <p:ext uri="{BB962C8B-B14F-4D97-AF65-F5344CB8AC3E}">
        <p14:creationId xmlns:p14="http://schemas.microsoft.com/office/powerpoint/2010/main" xmlns="" val="31448348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20688"/>
            <a:ext cx="7239000" cy="5835048"/>
          </a:xfrm>
        </p:spPr>
        <p:txBody>
          <a:bodyPr>
            <a:normAutofit fontScale="92500" lnSpcReduction="10000"/>
          </a:bodyPr>
          <a:lstStyle/>
          <a:p>
            <a:pPr algn="r">
              <a:buNone/>
            </a:pPr>
            <a:r>
              <a:rPr lang="ru-RU" sz="1200" dirty="0" err="1" smtClean="0"/>
              <a:t>Додаток</a:t>
            </a:r>
            <a:r>
              <a:rPr lang="ru-RU" sz="1200" dirty="0" smtClean="0"/>
              <a:t> 4 </a:t>
            </a:r>
            <a:br>
              <a:rPr lang="ru-RU" sz="1200" dirty="0" smtClean="0"/>
            </a:br>
            <a:r>
              <a:rPr lang="ru-RU" sz="1200" dirty="0" smtClean="0"/>
              <a:t>до </a:t>
            </a:r>
            <a:r>
              <a:rPr lang="ru-RU" sz="1200" dirty="0" err="1" smtClean="0"/>
              <a:t>Положення</a:t>
            </a:r>
            <a:r>
              <a:rPr lang="ru-RU" sz="1200" dirty="0" smtClean="0"/>
              <a:t> </a:t>
            </a:r>
            <a:br>
              <a:rPr lang="ru-RU" sz="1200" dirty="0" smtClean="0"/>
            </a:br>
            <a:r>
              <a:rPr lang="ru-RU" sz="1200" dirty="0" smtClean="0"/>
              <a:t>про </a:t>
            </a:r>
            <a:r>
              <a:rPr lang="ru-RU" sz="1200" dirty="0" err="1" smtClean="0"/>
              <a:t>військово-лікарську</a:t>
            </a:r>
            <a:r>
              <a:rPr lang="ru-RU" sz="1200" dirty="0" smtClean="0"/>
              <a:t> </a:t>
            </a:r>
            <a:br>
              <a:rPr lang="ru-RU" sz="1200" dirty="0" smtClean="0"/>
            </a:br>
            <a:r>
              <a:rPr lang="ru-RU" sz="1200" dirty="0" err="1" smtClean="0"/>
              <a:t>експертизу</a:t>
            </a:r>
            <a:r>
              <a:rPr lang="ru-RU" sz="1200" dirty="0" smtClean="0"/>
              <a:t> в </a:t>
            </a:r>
            <a:r>
              <a:rPr lang="ru-RU" sz="1200" dirty="0" err="1" smtClean="0"/>
              <a:t>Збройних</a:t>
            </a:r>
            <a:r>
              <a:rPr lang="ru-RU" sz="1200" dirty="0" smtClean="0"/>
              <a:t> </a:t>
            </a:r>
            <a:br>
              <a:rPr lang="ru-RU" sz="1200" dirty="0" smtClean="0"/>
            </a:br>
            <a:r>
              <a:rPr lang="ru-RU" sz="1200" dirty="0" smtClean="0"/>
              <a:t>Силах </a:t>
            </a:r>
            <a:r>
              <a:rPr lang="ru-RU" sz="1200" dirty="0" err="1" smtClean="0"/>
              <a:t>України</a:t>
            </a:r>
            <a:endParaRPr lang="ru-RU" sz="1200" dirty="0" smtClean="0"/>
          </a:p>
          <a:p>
            <a:pPr>
              <a:buNone/>
            </a:pPr>
            <a:r>
              <a:rPr lang="ru-RU" sz="1200" dirty="0" err="1" smtClean="0"/>
              <a:t>Кутовий</a:t>
            </a:r>
            <a:r>
              <a:rPr lang="ru-RU" sz="1200" dirty="0" smtClean="0"/>
              <a:t> штамп</a:t>
            </a:r>
          </a:p>
          <a:p>
            <a:pPr algn="r">
              <a:buNone/>
            </a:pPr>
            <a:r>
              <a:rPr lang="ru-RU" sz="1200" dirty="0" err="1" smtClean="0"/>
              <a:t>Номенклатурний</a:t>
            </a:r>
            <a:r>
              <a:rPr lang="ru-RU" sz="1200" dirty="0" smtClean="0"/>
              <a:t> номер _______ ____________________________ </a:t>
            </a:r>
            <a:br>
              <a:rPr lang="ru-RU" sz="1200" dirty="0" smtClean="0"/>
            </a:br>
            <a:r>
              <a:rPr lang="ru-RU" sz="1200" dirty="0" smtClean="0"/>
              <a:t>Код ________________________</a:t>
            </a:r>
          </a:p>
          <a:p>
            <a:pPr algn="ctr">
              <a:buNone/>
            </a:pPr>
            <a:endParaRPr lang="ru-RU" sz="1200" dirty="0" smtClean="0"/>
          </a:p>
          <a:p>
            <a:pPr algn="ctr">
              <a:buNone/>
            </a:pPr>
            <a:r>
              <a:rPr lang="ru-RU" sz="1200" b="1" dirty="0" smtClean="0"/>
              <a:t>ДОВІДКА </a:t>
            </a:r>
            <a:br>
              <a:rPr lang="ru-RU" sz="1200" b="1" dirty="0" smtClean="0"/>
            </a:br>
            <a:r>
              <a:rPr lang="ru-RU" sz="1200" b="1" dirty="0" err="1" smtClean="0"/>
              <a:t>військово-лікарської</a:t>
            </a:r>
            <a:r>
              <a:rPr lang="ru-RU" sz="1200" b="1" dirty="0" smtClean="0"/>
              <a:t> </a:t>
            </a:r>
            <a:r>
              <a:rPr lang="ru-RU" sz="1200" b="1" dirty="0" err="1" smtClean="0"/>
              <a:t>комісії</a:t>
            </a:r>
            <a:r>
              <a:rPr lang="ru-RU" sz="1200" b="1" dirty="0" smtClean="0"/>
              <a:t> </a:t>
            </a:r>
            <a:br>
              <a:rPr lang="ru-RU" sz="1200" b="1" dirty="0" smtClean="0"/>
            </a:br>
            <a:r>
              <a:rPr lang="ru-RU" sz="1200" b="1" dirty="0" smtClean="0"/>
              <a:t/>
            </a:r>
            <a:br>
              <a:rPr lang="ru-RU" sz="1200" b="1" dirty="0" smtClean="0"/>
            </a:br>
            <a:r>
              <a:rPr lang="ru-RU" sz="1200" dirty="0" smtClean="0"/>
              <a:t>_________________________________________________________________ </a:t>
            </a:r>
            <a:br>
              <a:rPr lang="ru-RU" sz="1200" dirty="0" smtClean="0"/>
            </a:br>
            <a:r>
              <a:rPr lang="ru-RU" sz="1200" dirty="0" smtClean="0"/>
              <a:t>(</a:t>
            </a:r>
            <a:r>
              <a:rPr lang="ru-RU" sz="1200" dirty="0" err="1" smtClean="0"/>
              <a:t>військове</a:t>
            </a:r>
            <a:r>
              <a:rPr lang="ru-RU" sz="1200" dirty="0" smtClean="0"/>
              <a:t> </a:t>
            </a:r>
            <a:r>
              <a:rPr lang="ru-RU" sz="1200" dirty="0" err="1" smtClean="0"/>
              <a:t>звання</a:t>
            </a:r>
            <a:r>
              <a:rPr lang="ru-RU" sz="1200" dirty="0" smtClean="0"/>
              <a:t>, </a:t>
            </a:r>
            <a:r>
              <a:rPr lang="ru-RU" sz="1200" dirty="0" err="1" smtClean="0"/>
              <a:t>прізвище</a:t>
            </a:r>
            <a:r>
              <a:rPr lang="ru-RU" sz="1200" dirty="0" smtClean="0"/>
              <a:t>, </a:t>
            </a:r>
            <a:r>
              <a:rPr lang="ru-RU" sz="1200" dirty="0" err="1" smtClean="0"/>
              <a:t>ім'я</a:t>
            </a:r>
            <a:r>
              <a:rPr lang="ru-RU" sz="1200" dirty="0" smtClean="0"/>
              <a:t> та по </a:t>
            </a:r>
            <a:r>
              <a:rPr lang="ru-RU" sz="1200" dirty="0" err="1" smtClean="0"/>
              <a:t>батькові</a:t>
            </a:r>
            <a:r>
              <a:rPr lang="ru-RU" sz="1200" dirty="0" smtClean="0"/>
              <a:t>, </a:t>
            </a:r>
            <a:br>
              <a:rPr lang="ru-RU" sz="1200" dirty="0" smtClean="0"/>
            </a:br>
            <a:r>
              <a:rPr lang="ru-RU" sz="1200" dirty="0" smtClean="0"/>
              <a:t>_________________________________________________________________ </a:t>
            </a:r>
            <a:br>
              <a:rPr lang="ru-RU" sz="1200" dirty="0" smtClean="0"/>
            </a:br>
            <a:r>
              <a:rPr lang="ru-RU" sz="1200" dirty="0" err="1" smtClean="0"/>
              <a:t>рік</a:t>
            </a:r>
            <a:r>
              <a:rPr lang="ru-RU" sz="1200" dirty="0" smtClean="0"/>
              <a:t> </a:t>
            </a:r>
            <a:r>
              <a:rPr lang="ru-RU" sz="1200" dirty="0" err="1" smtClean="0"/>
              <a:t>народження</a:t>
            </a:r>
            <a:r>
              <a:rPr lang="ru-RU" sz="1200" dirty="0" smtClean="0"/>
              <a:t>, </a:t>
            </a:r>
            <a:r>
              <a:rPr lang="ru-RU" sz="1200" dirty="0" err="1" smtClean="0"/>
              <a:t>військова</a:t>
            </a:r>
            <a:r>
              <a:rPr lang="ru-RU" sz="1200" dirty="0" smtClean="0"/>
              <a:t> </a:t>
            </a:r>
            <a:r>
              <a:rPr lang="ru-RU" sz="1200" dirty="0" err="1" smtClean="0"/>
              <a:t>частина</a:t>
            </a:r>
            <a:r>
              <a:rPr lang="ru-RU" sz="1200" dirty="0" smtClean="0"/>
              <a:t>, </a:t>
            </a:r>
            <a:r>
              <a:rPr lang="ru-RU" sz="1200" dirty="0" err="1" smtClean="0"/>
              <a:t>яким</a:t>
            </a:r>
            <a:r>
              <a:rPr lang="ru-RU" sz="1200" dirty="0" smtClean="0"/>
              <a:t> </a:t>
            </a:r>
            <a:r>
              <a:rPr lang="ru-RU" sz="1200" dirty="0" err="1" smtClean="0"/>
              <a:t>військкоматом</a:t>
            </a:r>
            <a:r>
              <a:rPr lang="ru-RU" sz="1200" dirty="0" smtClean="0"/>
              <a:t> </a:t>
            </a:r>
            <a:br>
              <a:rPr lang="ru-RU" sz="1200" dirty="0" smtClean="0"/>
            </a:br>
            <a:r>
              <a:rPr lang="ru-RU" sz="1200" dirty="0" smtClean="0"/>
              <a:t>_________________________________________________________________ </a:t>
            </a:r>
            <a:br>
              <a:rPr lang="ru-RU" sz="1200" dirty="0" smtClean="0"/>
            </a:br>
            <a:r>
              <a:rPr lang="ru-RU" sz="1200" dirty="0" smtClean="0"/>
              <a:t>призваний у </a:t>
            </a:r>
            <a:r>
              <a:rPr lang="ru-RU" sz="1200" dirty="0" err="1" smtClean="0"/>
              <a:t>Збройні</a:t>
            </a:r>
            <a:r>
              <a:rPr lang="ru-RU" sz="1200" dirty="0" smtClean="0"/>
              <a:t> </a:t>
            </a:r>
            <a:r>
              <a:rPr lang="ru-RU" sz="1200" dirty="0" err="1" smtClean="0"/>
              <a:t>Сили</a:t>
            </a:r>
            <a:r>
              <a:rPr lang="ru-RU" sz="1200" dirty="0" smtClean="0"/>
              <a:t>, </a:t>
            </a:r>
            <a:r>
              <a:rPr lang="ru-RU" sz="1200" dirty="0" err="1" smtClean="0"/>
              <a:t>військова</a:t>
            </a:r>
            <a:r>
              <a:rPr lang="ru-RU" sz="1200" dirty="0" smtClean="0"/>
              <a:t> </a:t>
            </a:r>
            <a:r>
              <a:rPr lang="ru-RU" sz="1200" dirty="0" err="1" smtClean="0"/>
              <a:t>професія</a:t>
            </a:r>
            <a:r>
              <a:rPr lang="ru-RU" sz="1200" dirty="0" smtClean="0"/>
              <a:t>) </a:t>
            </a:r>
            <a:br>
              <a:rPr lang="ru-RU" sz="1200" dirty="0" smtClean="0"/>
            </a:br>
            <a:r>
              <a:rPr lang="ru-RU" sz="1200" dirty="0" smtClean="0"/>
              <a:t>Проведено </a:t>
            </a:r>
            <a:r>
              <a:rPr lang="ru-RU" sz="1200" dirty="0" err="1" smtClean="0"/>
              <a:t>медичний</a:t>
            </a:r>
            <a:r>
              <a:rPr lang="ru-RU" sz="1200" dirty="0" smtClean="0"/>
              <a:t> </a:t>
            </a:r>
            <a:r>
              <a:rPr lang="ru-RU" sz="1200" dirty="0" err="1" smtClean="0"/>
              <a:t>огляд</a:t>
            </a:r>
            <a:r>
              <a:rPr lang="ru-RU" sz="1200" dirty="0" smtClean="0"/>
              <a:t> ВЛК ________ "___" _________ 20___ року. </a:t>
            </a:r>
            <a:br>
              <a:rPr lang="ru-RU" sz="1200" dirty="0" smtClean="0"/>
            </a:br>
            <a:r>
              <a:rPr lang="ru-RU" sz="1200" dirty="0" err="1" smtClean="0"/>
              <a:t>Діагноз</a:t>
            </a:r>
            <a:r>
              <a:rPr lang="ru-RU" sz="1200" dirty="0" smtClean="0"/>
              <a:t> та постанова ВЛК про </a:t>
            </a:r>
            <a:r>
              <a:rPr lang="ru-RU" sz="1200" dirty="0" err="1" smtClean="0"/>
              <a:t>причинний</a:t>
            </a:r>
            <a:r>
              <a:rPr lang="ru-RU" sz="1200" dirty="0" smtClean="0"/>
              <a:t> </a:t>
            </a:r>
            <a:r>
              <a:rPr lang="ru-RU" sz="1200" dirty="0" err="1" smtClean="0"/>
              <a:t>зв'язок</a:t>
            </a:r>
            <a:r>
              <a:rPr lang="ru-RU" sz="1200" dirty="0" smtClean="0"/>
              <a:t> </a:t>
            </a:r>
            <a:r>
              <a:rPr lang="ru-RU" sz="1200" dirty="0" err="1" smtClean="0"/>
              <a:t>захворювання</a:t>
            </a:r>
            <a:r>
              <a:rPr lang="ru-RU" sz="1200" dirty="0" smtClean="0"/>
              <a:t> </a:t>
            </a:r>
            <a:br>
              <a:rPr lang="ru-RU" sz="1200" dirty="0" smtClean="0"/>
            </a:br>
            <a:r>
              <a:rPr lang="ru-RU" sz="1200" dirty="0" smtClean="0"/>
              <a:t>(</a:t>
            </a:r>
            <a:r>
              <a:rPr lang="ru-RU" sz="1200" dirty="0" err="1" smtClean="0"/>
              <a:t>травми</a:t>
            </a:r>
            <a:r>
              <a:rPr lang="ru-RU" sz="1200" dirty="0" smtClean="0"/>
              <a:t>, </a:t>
            </a:r>
            <a:r>
              <a:rPr lang="ru-RU" sz="1200" dirty="0" err="1" smtClean="0"/>
              <a:t>поранення</a:t>
            </a:r>
            <a:r>
              <a:rPr lang="ru-RU" sz="1200" dirty="0" smtClean="0"/>
              <a:t>, </a:t>
            </a:r>
            <a:r>
              <a:rPr lang="ru-RU" sz="1200" dirty="0" err="1" smtClean="0"/>
              <a:t>контузії</a:t>
            </a:r>
            <a:r>
              <a:rPr lang="ru-RU" sz="1200" dirty="0" smtClean="0"/>
              <a:t>, </a:t>
            </a:r>
            <a:r>
              <a:rPr lang="ru-RU" sz="1200" dirty="0" err="1" smtClean="0"/>
              <a:t>каліцтва</a:t>
            </a:r>
            <a:r>
              <a:rPr lang="ru-RU" sz="1200" dirty="0" smtClean="0"/>
              <a:t>) __________________________ _________________________________________________________________ </a:t>
            </a:r>
            <a:br>
              <a:rPr lang="ru-RU" sz="1200" dirty="0" smtClean="0"/>
            </a:br>
            <a:r>
              <a:rPr lang="ru-RU" sz="1200" dirty="0" smtClean="0"/>
              <a:t>На </a:t>
            </a:r>
            <a:r>
              <a:rPr lang="ru-RU" sz="1200" dirty="0" err="1" smtClean="0"/>
              <a:t>підставі</a:t>
            </a:r>
            <a:r>
              <a:rPr lang="ru-RU" sz="1200" dirty="0" smtClean="0"/>
              <a:t> </a:t>
            </a:r>
            <a:r>
              <a:rPr lang="ru-RU" sz="1200" dirty="0" err="1" smtClean="0"/>
              <a:t>статті</a:t>
            </a:r>
            <a:r>
              <a:rPr lang="ru-RU" sz="1200" dirty="0" smtClean="0"/>
              <a:t> ____ графи ____ </a:t>
            </a:r>
            <a:r>
              <a:rPr lang="ru-RU" sz="1200" dirty="0" err="1" smtClean="0"/>
              <a:t>Розкладу</a:t>
            </a:r>
            <a:r>
              <a:rPr lang="ru-RU" sz="1200" dirty="0" smtClean="0"/>
              <a:t> хвороб, графи _____ </a:t>
            </a:r>
            <a:br>
              <a:rPr lang="ru-RU" sz="1200" dirty="0" smtClean="0"/>
            </a:br>
            <a:r>
              <a:rPr lang="ru-RU" sz="1200" dirty="0" smtClean="0"/>
              <a:t>ТДВ ______________________________________________________________ </a:t>
            </a:r>
            <a:br>
              <a:rPr lang="ru-RU" sz="1200" dirty="0" smtClean="0"/>
            </a:br>
            <a:r>
              <a:rPr lang="ru-RU" sz="1200" dirty="0" smtClean="0"/>
              <a:t>(</a:t>
            </a:r>
            <a:r>
              <a:rPr lang="ru-RU" sz="1200" dirty="0" err="1" smtClean="0"/>
              <a:t>вказати</a:t>
            </a:r>
            <a:r>
              <a:rPr lang="ru-RU" sz="1200" dirty="0" smtClean="0"/>
              <a:t> постанову </a:t>
            </a:r>
            <a:r>
              <a:rPr lang="ru-RU" sz="1200" dirty="0" err="1" smtClean="0"/>
              <a:t>комісії</a:t>
            </a:r>
            <a:r>
              <a:rPr lang="ru-RU" sz="1200" dirty="0" smtClean="0"/>
              <a:t>) </a:t>
            </a:r>
            <a:br>
              <a:rPr lang="ru-RU" sz="1200" dirty="0" smtClean="0"/>
            </a:br>
            <a:r>
              <a:rPr lang="ru-RU" sz="1200" dirty="0" smtClean="0"/>
              <a:t>Голова ВЛК ______________________________________________________ </a:t>
            </a:r>
            <a:br>
              <a:rPr lang="ru-RU" sz="1200" dirty="0" smtClean="0"/>
            </a:br>
            <a:r>
              <a:rPr lang="ru-RU" sz="1200" dirty="0" smtClean="0"/>
              <a:t>(</a:t>
            </a:r>
            <a:r>
              <a:rPr lang="ru-RU" sz="1200" dirty="0" err="1" smtClean="0"/>
              <a:t>військове</a:t>
            </a:r>
            <a:r>
              <a:rPr lang="ru-RU" sz="1200" dirty="0" smtClean="0"/>
              <a:t> </a:t>
            </a:r>
            <a:r>
              <a:rPr lang="ru-RU" sz="1200" dirty="0" err="1" smtClean="0"/>
              <a:t>звання</a:t>
            </a:r>
            <a:r>
              <a:rPr lang="ru-RU" sz="1200" dirty="0" smtClean="0"/>
              <a:t>, </a:t>
            </a:r>
            <a:r>
              <a:rPr lang="ru-RU" sz="1200" dirty="0" err="1" smtClean="0"/>
              <a:t>підпис</a:t>
            </a:r>
            <a:r>
              <a:rPr lang="ru-RU" sz="1200" dirty="0" smtClean="0"/>
              <a:t>, </a:t>
            </a:r>
            <a:r>
              <a:rPr lang="ru-RU" sz="1200" dirty="0" err="1" smtClean="0"/>
              <a:t>прізвище</a:t>
            </a:r>
            <a:r>
              <a:rPr lang="ru-RU" sz="1200" dirty="0" smtClean="0"/>
              <a:t>, </a:t>
            </a:r>
            <a:r>
              <a:rPr lang="ru-RU" sz="1200" dirty="0" err="1" smtClean="0"/>
              <a:t>ініціали</a:t>
            </a:r>
            <a:r>
              <a:rPr lang="ru-RU" sz="1200" dirty="0" smtClean="0"/>
              <a:t>) </a:t>
            </a:r>
            <a:br>
              <a:rPr lang="ru-RU" sz="1200" dirty="0" smtClean="0"/>
            </a:br>
            <a:r>
              <a:rPr lang="ru-RU" sz="1200" dirty="0" err="1" smtClean="0"/>
              <a:t>Секретар</a:t>
            </a:r>
            <a:r>
              <a:rPr lang="ru-RU" sz="1200" dirty="0" smtClean="0"/>
              <a:t> ВЛК ____________________________________________________ </a:t>
            </a:r>
            <a:br>
              <a:rPr lang="ru-RU" sz="1200" dirty="0" smtClean="0"/>
            </a:br>
            <a:r>
              <a:rPr lang="ru-RU" sz="1200" dirty="0" smtClean="0"/>
              <a:t>(</a:t>
            </a:r>
            <a:r>
              <a:rPr lang="ru-RU" sz="1200" dirty="0" err="1" smtClean="0"/>
              <a:t>військове</a:t>
            </a:r>
            <a:r>
              <a:rPr lang="ru-RU" sz="1200" dirty="0" smtClean="0"/>
              <a:t> </a:t>
            </a:r>
            <a:r>
              <a:rPr lang="ru-RU" sz="1200" dirty="0" err="1" smtClean="0"/>
              <a:t>звання</a:t>
            </a:r>
            <a:r>
              <a:rPr lang="ru-RU" sz="1200" dirty="0" smtClean="0"/>
              <a:t>, </a:t>
            </a:r>
            <a:r>
              <a:rPr lang="ru-RU" sz="1200" dirty="0" err="1" smtClean="0"/>
              <a:t>підпис</a:t>
            </a:r>
            <a:r>
              <a:rPr lang="ru-RU" sz="1200" dirty="0" smtClean="0"/>
              <a:t>, </a:t>
            </a:r>
            <a:r>
              <a:rPr lang="ru-RU" sz="1200" dirty="0" err="1" smtClean="0"/>
              <a:t>прізвище</a:t>
            </a:r>
            <a:r>
              <a:rPr lang="ru-RU" sz="1200" dirty="0" smtClean="0"/>
              <a:t>, </a:t>
            </a:r>
            <a:r>
              <a:rPr lang="ru-RU" sz="1200" dirty="0" err="1" smtClean="0"/>
              <a:t>ініціали</a:t>
            </a:r>
            <a:r>
              <a:rPr lang="ru-RU" sz="1200" dirty="0" smtClean="0"/>
              <a:t>) </a:t>
            </a:r>
            <a:br>
              <a:rPr lang="ru-RU" sz="1200" dirty="0" smtClean="0"/>
            </a:br>
            <a:r>
              <a:rPr lang="ru-RU" sz="1200" dirty="0" smtClean="0"/>
              <a:t>М.П. </a:t>
            </a:r>
            <a:br>
              <a:rPr lang="ru-RU" sz="1200" dirty="0" smtClean="0"/>
            </a:br>
            <a:r>
              <a:rPr lang="ru-RU" sz="1200" dirty="0" err="1" smtClean="0"/>
              <a:t>Місцезнаходження</a:t>
            </a:r>
            <a:r>
              <a:rPr lang="ru-RU" sz="1200" dirty="0" smtClean="0"/>
              <a:t> </a:t>
            </a:r>
            <a:r>
              <a:rPr lang="ru-RU" sz="1200" dirty="0" err="1" smtClean="0"/>
              <a:t>комісії</a:t>
            </a:r>
            <a:r>
              <a:rPr lang="ru-RU" sz="1200" dirty="0" smtClean="0"/>
              <a:t> ________________________________________ </a:t>
            </a:r>
            <a:br>
              <a:rPr lang="ru-RU" sz="1200" dirty="0" smtClean="0"/>
            </a:br>
            <a:r>
              <a:rPr lang="ru-RU" sz="1200" dirty="0" smtClean="0"/>
              <a:t>           (</a:t>
            </a:r>
            <a:r>
              <a:rPr lang="ru-RU" sz="1200" dirty="0" err="1" smtClean="0"/>
              <a:t>вказати</a:t>
            </a:r>
            <a:r>
              <a:rPr lang="ru-RU" sz="1200" dirty="0" smtClean="0"/>
              <a:t> адресу) </a:t>
            </a:r>
            <a:br>
              <a:rPr lang="ru-RU" sz="1200" dirty="0" smtClean="0"/>
            </a:br>
            <a:r>
              <a:rPr lang="ru-RU" sz="1200" dirty="0" err="1" smtClean="0"/>
              <a:t>Рішення</a:t>
            </a:r>
            <a:r>
              <a:rPr lang="ru-RU" sz="1200" dirty="0" smtClean="0"/>
              <a:t>, постанова </a:t>
            </a:r>
            <a:r>
              <a:rPr lang="ru-RU" sz="1200" dirty="0" err="1" smtClean="0"/>
              <a:t>штатної</a:t>
            </a:r>
            <a:r>
              <a:rPr lang="ru-RU" sz="1200" dirty="0" smtClean="0"/>
              <a:t> ВЛК __________________________________ </a:t>
            </a:r>
            <a:br>
              <a:rPr lang="ru-RU" sz="1200" dirty="0" smtClean="0"/>
            </a:br>
            <a:r>
              <a:rPr lang="ru-RU" sz="1200" dirty="0" smtClean="0"/>
              <a:t>                                                (</a:t>
            </a:r>
            <a:r>
              <a:rPr lang="ru-RU" sz="1200" dirty="0" err="1" smtClean="0"/>
              <a:t>вказується</a:t>
            </a:r>
            <a:r>
              <a:rPr lang="ru-RU" sz="1200" dirty="0" smtClean="0"/>
              <a:t> у </a:t>
            </a:r>
            <a:r>
              <a:rPr lang="ru-RU" sz="1200" dirty="0" err="1" smtClean="0"/>
              <a:t>разі</a:t>
            </a:r>
            <a:r>
              <a:rPr lang="ru-RU" sz="1200" dirty="0" smtClean="0"/>
              <a:t>, коли постанова </a:t>
            </a:r>
            <a:br>
              <a:rPr lang="ru-RU" sz="1200" dirty="0" smtClean="0"/>
            </a:br>
            <a:r>
              <a:rPr lang="ru-RU" sz="1200" dirty="0" smtClean="0"/>
              <a:t>                                                     ВЛК </a:t>
            </a:r>
            <a:r>
              <a:rPr lang="ru-RU" sz="1200" dirty="0" err="1" smtClean="0"/>
              <a:t>підлягає</a:t>
            </a:r>
            <a:r>
              <a:rPr lang="ru-RU" sz="1200" dirty="0" smtClean="0"/>
              <a:t> </a:t>
            </a:r>
            <a:r>
              <a:rPr lang="ru-RU" sz="1200" dirty="0" err="1" smtClean="0"/>
              <a:t>затвердженню</a:t>
            </a:r>
            <a:r>
              <a:rPr lang="ru-RU" sz="1200" dirty="0" smtClean="0"/>
              <a:t> штатною ВЛК) </a:t>
            </a:r>
            <a:endParaRPr lang="ru-RU" sz="1200" dirty="0"/>
          </a:p>
        </p:txBody>
      </p:sp>
    </p:spTree>
    <p:extLst>
      <p:ext uri="{BB962C8B-B14F-4D97-AF65-F5344CB8AC3E}">
        <p14:creationId xmlns:p14="http://schemas.microsoft.com/office/powerpoint/2010/main" xmlns="" val="2985426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56632"/>
          </a:xfrm>
        </p:spPr>
        <p:txBody>
          <a:bodyPr>
            <a:normAutofit fontScale="90000"/>
          </a:bodyPr>
          <a:lstStyle/>
          <a:p>
            <a:endParaRPr lang="ru-RU" dirty="0"/>
          </a:p>
        </p:txBody>
      </p:sp>
      <p:sp>
        <p:nvSpPr>
          <p:cNvPr id="3" name="Содержимое 2"/>
          <p:cNvSpPr>
            <a:spLocks noGrp="1"/>
          </p:cNvSpPr>
          <p:nvPr>
            <p:ph idx="1"/>
          </p:nvPr>
        </p:nvSpPr>
        <p:spPr>
          <a:xfrm>
            <a:off x="457200" y="260648"/>
            <a:ext cx="7239000" cy="6195088"/>
          </a:xfrm>
        </p:spPr>
        <p:txBody>
          <a:bodyPr>
            <a:normAutofit fontScale="47500" lnSpcReduction="20000"/>
          </a:bodyPr>
          <a:lstStyle/>
          <a:p>
            <a:pPr algn="r">
              <a:buNone/>
            </a:pPr>
            <a:r>
              <a:rPr lang="ru-RU" b="1" dirty="0" err="1" smtClean="0"/>
              <a:t>Додаток</a:t>
            </a:r>
            <a:r>
              <a:rPr lang="ru-RU" b="1" dirty="0" smtClean="0"/>
              <a:t> 5 до </a:t>
            </a:r>
            <a:r>
              <a:rPr lang="ru-RU" b="1" dirty="0" err="1" smtClean="0"/>
              <a:t>Положення</a:t>
            </a:r>
            <a:endParaRPr lang="en-US" b="1" dirty="0" smtClean="0"/>
          </a:p>
          <a:p>
            <a:pPr algn="r">
              <a:buNone/>
            </a:pPr>
            <a:r>
              <a:rPr lang="ru-RU" b="1" dirty="0" smtClean="0"/>
              <a:t>про </a:t>
            </a:r>
            <a:r>
              <a:rPr lang="ru-RU" b="1" dirty="0" err="1" smtClean="0"/>
              <a:t>військово-лікарську</a:t>
            </a:r>
            <a:r>
              <a:rPr lang="ru-RU" b="1" dirty="0" smtClean="0"/>
              <a:t> </a:t>
            </a:r>
            <a:r>
              <a:rPr lang="ru-RU" b="1" dirty="0" err="1" smtClean="0"/>
              <a:t>експертизу</a:t>
            </a:r>
            <a:r>
              <a:rPr lang="ru-RU" b="1" dirty="0" smtClean="0"/>
              <a:t> в </a:t>
            </a:r>
            <a:endParaRPr lang="en-US" b="1" dirty="0" smtClean="0"/>
          </a:p>
          <a:p>
            <a:pPr algn="r">
              <a:buNone/>
            </a:pPr>
            <a:r>
              <a:rPr lang="ru-RU" b="1" dirty="0" err="1" smtClean="0"/>
              <a:t>Збройних</a:t>
            </a:r>
            <a:r>
              <a:rPr lang="ru-RU" b="1" dirty="0" smtClean="0"/>
              <a:t> Силах </a:t>
            </a:r>
            <a:r>
              <a:rPr lang="ru-RU" b="1" dirty="0" err="1" smtClean="0"/>
              <a:t>України</a:t>
            </a:r>
            <a:r>
              <a:rPr lang="ru-RU" b="1" dirty="0" smtClean="0"/>
              <a:t> </a:t>
            </a:r>
            <a:endParaRPr lang="en-US" b="1" dirty="0" smtClean="0"/>
          </a:p>
          <a:p>
            <a:pPr>
              <a:buNone/>
            </a:pPr>
            <a:r>
              <a:rPr lang="ru-RU" b="1" dirty="0" err="1" smtClean="0"/>
              <a:t>Кутовий</a:t>
            </a:r>
            <a:r>
              <a:rPr lang="ru-RU" b="1" dirty="0" smtClean="0"/>
              <a:t> штамп </a:t>
            </a:r>
            <a:r>
              <a:rPr lang="ru-RU" b="1" dirty="0" err="1" smtClean="0"/>
              <a:t>військової</a:t>
            </a:r>
            <a:r>
              <a:rPr lang="ru-RU" b="1" dirty="0" smtClean="0"/>
              <a:t> </a:t>
            </a:r>
            <a:endParaRPr lang="en-US" b="1" dirty="0" smtClean="0"/>
          </a:p>
          <a:p>
            <a:pPr>
              <a:buNone/>
            </a:pPr>
            <a:r>
              <a:rPr lang="ru-RU" b="1" dirty="0" err="1" smtClean="0"/>
              <a:t>частини</a:t>
            </a:r>
            <a:r>
              <a:rPr lang="ru-RU" b="1" dirty="0" smtClean="0"/>
              <a:t> (закладу) </a:t>
            </a:r>
            <a:endParaRPr lang="en-US" b="1" dirty="0" smtClean="0"/>
          </a:p>
          <a:p>
            <a:pPr algn="ctr">
              <a:buNone/>
            </a:pPr>
            <a:r>
              <a:rPr lang="ru-RU" b="1" dirty="0" smtClean="0"/>
              <a:t>ДОВІДКА </a:t>
            </a:r>
            <a:endParaRPr lang="en-US" b="1" dirty="0" smtClean="0"/>
          </a:p>
          <a:p>
            <a:pPr algn="ctr">
              <a:buNone/>
            </a:pPr>
            <a:r>
              <a:rPr lang="ru-RU" b="1" dirty="0" smtClean="0"/>
              <a:t>про </a:t>
            </a:r>
            <a:r>
              <a:rPr lang="ru-RU" b="1" dirty="0" err="1" smtClean="0"/>
              <a:t>обставини</a:t>
            </a:r>
            <a:r>
              <a:rPr lang="ru-RU" b="1" dirty="0" smtClean="0"/>
              <a:t> </a:t>
            </a:r>
            <a:r>
              <a:rPr lang="ru-RU" b="1" dirty="0" err="1" smtClean="0"/>
              <a:t>травми</a:t>
            </a:r>
            <a:r>
              <a:rPr lang="ru-RU" b="1" dirty="0" smtClean="0"/>
              <a:t> (</a:t>
            </a:r>
            <a:r>
              <a:rPr lang="ru-RU" b="1" dirty="0" err="1" smtClean="0"/>
              <a:t>поранення</a:t>
            </a:r>
            <a:r>
              <a:rPr lang="ru-RU" b="1" dirty="0" smtClean="0"/>
              <a:t>, </a:t>
            </a:r>
            <a:r>
              <a:rPr lang="ru-RU" b="1" dirty="0" err="1" smtClean="0"/>
              <a:t>контузії</a:t>
            </a:r>
            <a:r>
              <a:rPr lang="ru-RU" b="1" dirty="0" smtClean="0"/>
              <a:t>, </a:t>
            </a:r>
            <a:r>
              <a:rPr lang="ru-RU" b="1" dirty="0" err="1" smtClean="0"/>
              <a:t>каліцтва</a:t>
            </a:r>
            <a:r>
              <a:rPr lang="ru-RU" b="1" dirty="0" smtClean="0"/>
              <a:t>) </a:t>
            </a:r>
            <a:endParaRPr lang="en-US" b="1" dirty="0" smtClean="0"/>
          </a:p>
          <a:p>
            <a:pPr>
              <a:buNone/>
            </a:pPr>
            <a:r>
              <a:rPr lang="ru-RU" b="1" dirty="0" smtClean="0"/>
              <a:t>________________________________________________________________ </a:t>
            </a:r>
            <a:endParaRPr lang="en-US" b="1" dirty="0" smtClean="0"/>
          </a:p>
          <a:p>
            <a:pPr>
              <a:buNone/>
            </a:pPr>
            <a:r>
              <a:rPr lang="ru-RU" b="1" dirty="0" smtClean="0"/>
              <a:t>(</a:t>
            </a:r>
            <a:r>
              <a:rPr lang="ru-RU" b="1" dirty="0" err="1" smtClean="0"/>
              <a:t>військове</a:t>
            </a:r>
            <a:r>
              <a:rPr lang="ru-RU" b="1" dirty="0" smtClean="0"/>
              <a:t> </a:t>
            </a:r>
            <a:r>
              <a:rPr lang="ru-RU" b="1" dirty="0" err="1" smtClean="0"/>
              <a:t>звання</a:t>
            </a:r>
            <a:r>
              <a:rPr lang="ru-RU" b="1" dirty="0" smtClean="0"/>
              <a:t>, </a:t>
            </a:r>
            <a:r>
              <a:rPr lang="ru-RU" b="1" dirty="0" err="1" smtClean="0"/>
              <a:t>прізвище</a:t>
            </a:r>
            <a:r>
              <a:rPr lang="ru-RU" b="1" dirty="0" smtClean="0"/>
              <a:t>, </a:t>
            </a:r>
            <a:r>
              <a:rPr lang="ru-RU" b="1" dirty="0" err="1" smtClean="0"/>
              <a:t>ім'я</a:t>
            </a:r>
            <a:r>
              <a:rPr lang="ru-RU" b="1" dirty="0" smtClean="0"/>
              <a:t>, по </a:t>
            </a:r>
            <a:r>
              <a:rPr lang="ru-RU" b="1" dirty="0" err="1" smtClean="0"/>
              <a:t>батькові</a:t>
            </a:r>
            <a:r>
              <a:rPr lang="ru-RU" b="1" dirty="0" smtClean="0"/>
              <a:t>)</a:t>
            </a:r>
            <a:endParaRPr lang="en-US" b="1" dirty="0" smtClean="0"/>
          </a:p>
          <a:p>
            <a:pPr>
              <a:buNone/>
            </a:pPr>
            <a:r>
              <a:rPr lang="ru-RU" b="1" dirty="0" smtClean="0"/>
              <a:t>________________________________________________________________ </a:t>
            </a:r>
            <a:endParaRPr lang="en-US" b="1" dirty="0" smtClean="0"/>
          </a:p>
          <a:p>
            <a:pPr>
              <a:buNone/>
            </a:pPr>
            <a:r>
              <a:rPr lang="ru-RU" b="1" dirty="0" smtClean="0"/>
              <a:t>(</a:t>
            </a:r>
            <a:r>
              <a:rPr lang="ru-RU" b="1" dirty="0" err="1" smtClean="0"/>
              <a:t>рік</a:t>
            </a:r>
            <a:r>
              <a:rPr lang="ru-RU" b="1" dirty="0" smtClean="0"/>
              <a:t> </a:t>
            </a:r>
            <a:r>
              <a:rPr lang="ru-RU" b="1" dirty="0" err="1" smtClean="0"/>
              <a:t>народження</a:t>
            </a:r>
            <a:r>
              <a:rPr lang="ru-RU" b="1" dirty="0" smtClean="0"/>
              <a:t>) </a:t>
            </a:r>
            <a:endParaRPr lang="en-US" b="1" dirty="0" smtClean="0"/>
          </a:p>
          <a:p>
            <a:pPr>
              <a:buNone/>
            </a:pPr>
            <a:r>
              <a:rPr lang="ru-RU" b="1" dirty="0" smtClean="0"/>
              <a:t>_____________ "___"_________ 20___ року</a:t>
            </a:r>
            <a:r>
              <a:rPr lang="en-US" b="1" dirty="0" smtClean="0"/>
              <a:t> </a:t>
            </a:r>
            <a:r>
              <a:rPr lang="ru-RU" b="1" dirty="0" smtClean="0"/>
              <a:t>одержав(</a:t>
            </a:r>
            <a:r>
              <a:rPr lang="ru-RU" b="1" dirty="0" err="1" smtClean="0"/>
              <a:t>ла</a:t>
            </a:r>
            <a:r>
              <a:rPr lang="ru-RU" b="1" dirty="0" smtClean="0"/>
              <a:t>)_____________________________</a:t>
            </a:r>
            <a:endParaRPr lang="en-US" b="1" dirty="0" smtClean="0"/>
          </a:p>
          <a:p>
            <a:pPr>
              <a:buNone/>
            </a:pPr>
            <a:r>
              <a:rPr lang="ru-RU" b="1" dirty="0" smtClean="0"/>
              <a:t>(</a:t>
            </a:r>
            <a:r>
              <a:rPr lang="ru-RU" b="1" dirty="0" err="1" smtClean="0"/>
              <a:t>вказати</a:t>
            </a:r>
            <a:r>
              <a:rPr lang="ru-RU" b="1" dirty="0" smtClean="0"/>
              <a:t> вид, характер </a:t>
            </a:r>
            <a:r>
              <a:rPr lang="ru-RU" b="1" dirty="0" err="1" smtClean="0"/>
              <a:t>і</a:t>
            </a:r>
            <a:r>
              <a:rPr lang="en-US" b="1" dirty="0" smtClean="0"/>
              <a:t> </a:t>
            </a:r>
            <a:r>
              <a:rPr lang="ru-RU" b="1" dirty="0" smtClean="0"/>
              <a:t>________________________________________________________________ </a:t>
            </a:r>
            <a:r>
              <a:rPr lang="ru-RU" b="1" dirty="0" err="1" smtClean="0"/>
              <a:t>локалізацію</a:t>
            </a:r>
            <a:r>
              <a:rPr lang="ru-RU" b="1" dirty="0" smtClean="0"/>
              <a:t> </a:t>
            </a:r>
            <a:r>
              <a:rPr lang="ru-RU" b="1" dirty="0" err="1" smtClean="0"/>
              <a:t>поранення</a:t>
            </a:r>
            <a:r>
              <a:rPr lang="ru-RU" b="1" dirty="0" smtClean="0"/>
              <a:t>, </a:t>
            </a:r>
            <a:r>
              <a:rPr lang="ru-RU" b="1" dirty="0" err="1" smtClean="0"/>
              <a:t>травми</a:t>
            </a:r>
            <a:r>
              <a:rPr lang="ru-RU" b="1" dirty="0" smtClean="0"/>
              <a:t>, </a:t>
            </a:r>
            <a:r>
              <a:rPr lang="ru-RU" b="1" dirty="0" err="1" smtClean="0"/>
              <a:t>контузії</a:t>
            </a:r>
            <a:r>
              <a:rPr lang="ru-RU" b="1" dirty="0" smtClean="0"/>
              <a:t>, </a:t>
            </a:r>
            <a:r>
              <a:rPr lang="ru-RU" b="1" dirty="0" err="1" smtClean="0"/>
              <a:t>каліцтва</a:t>
            </a:r>
            <a:r>
              <a:rPr lang="ru-RU" b="1" dirty="0" smtClean="0"/>
              <a:t>) </a:t>
            </a:r>
            <a:endParaRPr lang="en-US" b="1" dirty="0" smtClean="0"/>
          </a:p>
          <a:p>
            <a:pPr>
              <a:buNone/>
            </a:pPr>
            <a:r>
              <a:rPr lang="ru-RU" b="1" dirty="0" smtClean="0"/>
              <a:t>За </a:t>
            </a:r>
            <a:r>
              <a:rPr lang="ru-RU" b="1" dirty="0" err="1" smtClean="0"/>
              <a:t>обставин</a:t>
            </a:r>
            <a:r>
              <a:rPr lang="ru-RU" b="1" dirty="0" smtClean="0"/>
              <a:t> ________________________________________________________________ (</a:t>
            </a:r>
            <a:r>
              <a:rPr lang="ru-RU" b="1" dirty="0" err="1" smtClean="0"/>
              <a:t>докладно</a:t>
            </a:r>
            <a:r>
              <a:rPr lang="ru-RU" b="1" dirty="0" smtClean="0"/>
              <a:t> </a:t>
            </a:r>
            <a:r>
              <a:rPr lang="ru-RU" b="1" dirty="0" err="1" smtClean="0"/>
              <a:t>вказати</a:t>
            </a:r>
            <a:r>
              <a:rPr lang="ru-RU" b="1" dirty="0" smtClean="0"/>
              <a:t>, </a:t>
            </a:r>
            <a:r>
              <a:rPr lang="ru-RU" b="1" dirty="0" err="1" smtClean="0"/>
              <a:t>за</a:t>
            </a:r>
            <a:r>
              <a:rPr lang="ru-RU" b="1" dirty="0" smtClean="0"/>
              <a:t> </a:t>
            </a:r>
            <a:r>
              <a:rPr lang="ru-RU" b="1" dirty="0" err="1" smtClean="0"/>
              <a:t>яких</a:t>
            </a:r>
            <a:r>
              <a:rPr lang="ru-RU" b="1" dirty="0" smtClean="0"/>
              <a:t> </a:t>
            </a:r>
            <a:r>
              <a:rPr lang="ru-RU" b="1" dirty="0" err="1" smtClean="0"/>
              <a:t>обставин</a:t>
            </a:r>
            <a:r>
              <a:rPr lang="ru-RU" b="1" dirty="0" smtClean="0"/>
              <a:t>, </a:t>
            </a:r>
            <a:r>
              <a:rPr lang="ru-RU" b="1" dirty="0" err="1" smtClean="0"/>
              <a:t>під</a:t>
            </a:r>
            <a:r>
              <a:rPr lang="ru-RU" b="1" dirty="0" smtClean="0"/>
              <a:t> час </a:t>
            </a:r>
            <a:r>
              <a:rPr lang="ru-RU" b="1" dirty="0" err="1" smtClean="0"/>
              <a:t>виконання</a:t>
            </a:r>
            <a:r>
              <a:rPr lang="ru-RU" b="1" dirty="0" smtClean="0"/>
              <a:t> ________________________________________________________________ </a:t>
            </a:r>
            <a:r>
              <a:rPr lang="ru-RU" b="1" dirty="0" err="1" smtClean="0"/>
              <a:t>робіт</a:t>
            </a:r>
            <a:r>
              <a:rPr lang="ru-RU" b="1" dirty="0" smtClean="0"/>
              <a:t>, де, на </a:t>
            </a:r>
            <a:r>
              <a:rPr lang="ru-RU" b="1" dirty="0" err="1" smtClean="0"/>
              <a:t>службі</a:t>
            </a:r>
            <a:r>
              <a:rPr lang="ru-RU" b="1" dirty="0" smtClean="0"/>
              <a:t> </a:t>
            </a:r>
            <a:r>
              <a:rPr lang="ru-RU" b="1" dirty="0" err="1" smtClean="0"/>
              <a:t>чи</a:t>
            </a:r>
            <a:r>
              <a:rPr lang="ru-RU" b="1" dirty="0" smtClean="0"/>
              <a:t> </a:t>
            </a:r>
            <a:r>
              <a:rPr lang="ru-RU" b="1" dirty="0" err="1" smtClean="0"/>
              <a:t>ні</a:t>
            </a:r>
            <a:r>
              <a:rPr lang="ru-RU" b="1" dirty="0" smtClean="0"/>
              <a:t>, у </a:t>
            </a:r>
            <a:r>
              <a:rPr lang="ru-RU" b="1" dirty="0" err="1" smtClean="0"/>
              <a:t>відпустці</a:t>
            </a:r>
            <a:r>
              <a:rPr lang="ru-RU" b="1" dirty="0" smtClean="0"/>
              <a:t>, в </a:t>
            </a:r>
            <a:r>
              <a:rPr lang="ru-RU" b="1" dirty="0" err="1" smtClean="0"/>
              <a:t>стані</a:t>
            </a:r>
            <a:r>
              <a:rPr lang="ru-RU" b="1" dirty="0" smtClean="0"/>
              <a:t> алкогольного </a:t>
            </a:r>
            <a:r>
              <a:rPr lang="ru-RU" b="1" dirty="0" err="1" smtClean="0"/>
              <a:t>сп'яніння</a:t>
            </a:r>
            <a:r>
              <a:rPr lang="ru-RU" b="1" dirty="0" smtClean="0"/>
              <a:t> </a:t>
            </a:r>
            <a:r>
              <a:rPr lang="ru-RU" b="1" dirty="0" err="1" smtClean="0"/>
              <a:t>чи</a:t>
            </a:r>
            <a:r>
              <a:rPr lang="ru-RU" b="1" dirty="0" smtClean="0"/>
              <a:t> </a:t>
            </a:r>
            <a:r>
              <a:rPr lang="ru-RU" b="1" dirty="0" err="1" smtClean="0"/>
              <a:t>ні</a:t>
            </a:r>
            <a:r>
              <a:rPr lang="ru-RU" b="1" dirty="0" smtClean="0"/>
              <a:t> </a:t>
            </a:r>
            <a:r>
              <a:rPr lang="ru-RU" b="1" dirty="0" err="1" smtClean="0"/>
              <a:t>тощо</a:t>
            </a:r>
            <a:r>
              <a:rPr lang="ru-RU" b="1" dirty="0" smtClean="0"/>
              <a:t>) </a:t>
            </a:r>
            <a:endParaRPr lang="en-US" b="1" dirty="0" smtClean="0"/>
          </a:p>
          <a:p>
            <a:pPr>
              <a:buNone/>
            </a:pPr>
            <a:r>
              <a:rPr lang="ru-RU" b="1" dirty="0" err="1" smtClean="0"/>
              <a:t>Підстава</a:t>
            </a:r>
            <a:r>
              <a:rPr lang="ru-RU" b="1" dirty="0" smtClean="0"/>
              <a:t>: акт </a:t>
            </a:r>
            <a:r>
              <a:rPr lang="ru-RU" b="1" dirty="0" err="1" smtClean="0"/>
              <a:t>розслідування</a:t>
            </a:r>
            <a:r>
              <a:rPr lang="ru-RU" b="1" dirty="0" smtClean="0"/>
              <a:t> </a:t>
            </a:r>
            <a:r>
              <a:rPr lang="ru-RU" b="1" dirty="0" err="1" smtClean="0"/>
              <a:t>від</a:t>
            </a:r>
            <a:r>
              <a:rPr lang="ru-RU" b="1" dirty="0" smtClean="0"/>
              <a:t> "___" _____________ 20___ року, </a:t>
            </a:r>
            <a:r>
              <a:rPr lang="ru-RU" b="1" dirty="0" err="1" smtClean="0"/>
              <a:t>проведеного</a:t>
            </a:r>
            <a:r>
              <a:rPr lang="ru-RU" b="1" dirty="0" smtClean="0"/>
              <a:t> </a:t>
            </a:r>
            <a:r>
              <a:rPr lang="ru-RU" b="1" dirty="0" err="1" smtClean="0"/>
              <a:t>згідно</a:t>
            </a:r>
            <a:r>
              <a:rPr lang="ru-RU" b="1" dirty="0" smtClean="0"/>
              <a:t> </a:t>
            </a:r>
            <a:r>
              <a:rPr lang="ru-RU" b="1" dirty="0" err="1" smtClean="0"/>
              <a:t>з</a:t>
            </a:r>
            <a:r>
              <a:rPr lang="ru-RU" b="1" dirty="0" smtClean="0"/>
              <a:t> наказом командира </a:t>
            </a:r>
            <a:r>
              <a:rPr lang="ru-RU" b="1" dirty="0" err="1" smtClean="0"/>
              <a:t>військової</a:t>
            </a:r>
            <a:r>
              <a:rPr lang="ru-RU" b="1" dirty="0" smtClean="0"/>
              <a:t> </a:t>
            </a:r>
            <a:r>
              <a:rPr lang="ru-RU" b="1" dirty="0" err="1" smtClean="0"/>
              <a:t>частини</a:t>
            </a:r>
            <a:r>
              <a:rPr lang="ru-RU" b="1" dirty="0" smtClean="0"/>
              <a:t> ________________________________ </a:t>
            </a:r>
            <a:r>
              <a:rPr lang="ru-RU" b="1" dirty="0" err="1" smtClean="0"/>
              <a:t>від</a:t>
            </a:r>
            <a:r>
              <a:rPr lang="ru-RU" b="1" dirty="0" smtClean="0"/>
              <a:t> "___" ____________ 20 ____ року </a:t>
            </a:r>
            <a:r>
              <a:rPr lang="en-US" b="1" dirty="0" smtClean="0"/>
              <a:t>N _______ </a:t>
            </a:r>
          </a:p>
          <a:p>
            <a:pPr>
              <a:buNone/>
            </a:pPr>
            <a:r>
              <a:rPr lang="ru-RU" b="1" dirty="0" smtClean="0"/>
              <a:t>Видана для </a:t>
            </a:r>
            <a:r>
              <a:rPr lang="ru-RU" b="1" dirty="0" err="1" smtClean="0"/>
              <a:t>пред'явлення</a:t>
            </a:r>
            <a:r>
              <a:rPr lang="ru-RU" b="1" dirty="0" smtClean="0"/>
              <a:t> _____________________________________________________________ </a:t>
            </a:r>
            <a:endParaRPr lang="en-US" b="1" dirty="0" smtClean="0"/>
          </a:p>
          <a:p>
            <a:pPr>
              <a:buNone/>
            </a:pPr>
            <a:r>
              <a:rPr lang="ru-RU" b="1" dirty="0" smtClean="0"/>
              <a:t>(</a:t>
            </a:r>
            <a:r>
              <a:rPr lang="ru-RU" b="1" dirty="0" err="1" smtClean="0"/>
              <a:t>назва</a:t>
            </a:r>
            <a:r>
              <a:rPr lang="ru-RU" b="1" dirty="0" smtClean="0"/>
              <a:t> закладу, </a:t>
            </a:r>
            <a:r>
              <a:rPr lang="ru-RU" b="1" dirty="0" err="1" smtClean="0"/>
              <a:t>організації</a:t>
            </a:r>
            <a:r>
              <a:rPr lang="ru-RU" b="1" dirty="0" smtClean="0"/>
              <a:t>, </a:t>
            </a:r>
            <a:r>
              <a:rPr lang="ru-RU" b="1" dirty="0" err="1" smtClean="0"/>
              <a:t>куди</a:t>
            </a:r>
            <a:r>
              <a:rPr lang="ru-RU" b="1" dirty="0" smtClean="0"/>
              <a:t> </a:t>
            </a:r>
            <a:r>
              <a:rPr lang="ru-RU" b="1" dirty="0" err="1" smtClean="0"/>
              <a:t>надається</a:t>
            </a:r>
            <a:r>
              <a:rPr lang="ru-RU" b="1" dirty="0" smtClean="0"/>
              <a:t> </a:t>
            </a:r>
            <a:r>
              <a:rPr lang="ru-RU" b="1" dirty="0" err="1" smtClean="0"/>
              <a:t>довідка</a:t>
            </a:r>
            <a:r>
              <a:rPr lang="ru-RU" b="1" dirty="0" smtClean="0"/>
              <a:t>) </a:t>
            </a:r>
            <a:endParaRPr lang="en-US" b="1" dirty="0" smtClean="0"/>
          </a:p>
          <a:p>
            <a:pPr>
              <a:buNone/>
            </a:pPr>
            <a:r>
              <a:rPr lang="ru-RU" b="1" dirty="0" smtClean="0"/>
              <a:t>Командир (начальник) </a:t>
            </a:r>
            <a:r>
              <a:rPr lang="ru-RU" b="1" dirty="0" err="1" smtClean="0"/>
              <a:t>військової</a:t>
            </a:r>
            <a:r>
              <a:rPr lang="ru-RU" b="1" dirty="0" smtClean="0"/>
              <a:t> </a:t>
            </a:r>
            <a:r>
              <a:rPr lang="ru-RU" b="1" dirty="0" err="1" smtClean="0"/>
              <a:t>частини___________________________________________</a:t>
            </a:r>
            <a:r>
              <a:rPr lang="ru-RU" b="1" dirty="0" smtClean="0"/>
              <a:t> (</a:t>
            </a:r>
            <a:r>
              <a:rPr lang="ru-RU" b="1" dirty="0" err="1" smtClean="0"/>
              <a:t>військове</a:t>
            </a:r>
            <a:r>
              <a:rPr lang="ru-RU" b="1" dirty="0" smtClean="0"/>
              <a:t> </a:t>
            </a:r>
            <a:r>
              <a:rPr lang="ru-RU" b="1" dirty="0" err="1" smtClean="0"/>
              <a:t>звання</a:t>
            </a:r>
            <a:r>
              <a:rPr lang="ru-RU" b="1" dirty="0" smtClean="0"/>
              <a:t>, </a:t>
            </a:r>
            <a:r>
              <a:rPr lang="ru-RU" b="1" dirty="0" err="1" smtClean="0"/>
              <a:t>підпис</a:t>
            </a:r>
            <a:r>
              <a:rPr lang="ru-RU" b="1" dirty="0" smtClean="0"/>
              <a:t>, </a:t>
            </a:r>
            <a:r>
              <a:rPr lang="ru-RU" b="1" dirty="0" err="1" smtClean="0"/>
              <a:t>прізвище</a:t>
            </a:r>
            <a:r>
              <a:rPr lang="ru-RU" b="1" dirty="0" smtClean="0"/>
              <a:t>, </a:t>
            </a:r>
            <a:r>
              <a:rPr lang="ru-RU" b="1" dirty="0" err="1" smtClean="0"/>
              <a:t>ініціали</a:t>
            </a:r>
            <a:r>
              <a:rPr lang="ru-RU" b="1" dirty="0" smtClean="0"/>
              <a:t>) </a:t>
            </a:r>
            <a:endParaRPr lang="en-US" b="1" dirty="0" smtClean="0"/>
          </a:p>
          <a:p>
            <a:pPr>
              <a:buNone/>
            </a:pPr>
            <a:r>
              <a:rPr lang="ru-RU" b="1" dirty="0" smtClean="0"/>
              <a:t>Начальник </a:t>
            </a:r>
            <a:r>
              <a:rPr lang="ru-RU" b="1" dirty="0" err="1" smtClean="0"/>
              <a:t>медичної</a:t>
            </a:r>
            <a:r>
              <a:rPr lang="ru-RU" b="1" dirty="0" smtClean="0"/>
              <a:t> </a:t>
            </a:r>
            <a:r>
              <a:rPr lang="ru-RU" b="1" dirty="0" err="1" smtClean="0"/>
              <a:t>служби</a:t>
            </a:r>
            <a:r>
              <a:rPr lang="ru-RU" b="1" dirty="0" smtClean="0"/>
              <a:t> </a:t>
            </a:r>
            <a:r>
              <a:rPr lang="ru-RU" b="1" dirty="0" err="1" smtClean="0"/>
              <a:t>військової</a:t>
            </a:r>
            <a:r>
              <a:rPr lang="ru-RU" b="1" dirty="0" smtClean="0"/>
              <a:t> </a:t>
            </a:r>
            <a:r>
              <a:rPr lang="ru-RU" b="1" dirty="0" err="1" smtClean="0"/>
              <a:t>частини</a:t>
            </a:r>
            <a:r>
              <a:rPr lang="ru-RU" b="1" dirty="0" smtClean="0"/>
              <a:t> (закладу)_____________________________ (</a:t>
            </a:r>
            <a:r>
              <a:rPr lang="ru-RU" b="1" dirty="0" err="1" smtClean="0"/>
              <a:t>військове</a:t>
            </a:r>
            <a:r>
              <a:rPr lang="ru-RU" b="1" dirty="0" smtClean="0"/>
              <a:t> </a:t>
            </a:r>
            <a:r>
              <a:rPr lang="ru-RU" b="1" dirty="0" err="1" smtClean="0"/>
              <a:t>звання</a:t>
            </a:r>
            <a:r>
              <a:rPr lang="ru-RU" b="1" dirty="0" smtClean="0"/>
              <a:t>, </a:t>
            </a:r>
            <a:r>
              <a:rPr lang="ru-RU" b="1" dirty="0" err="1" smtClean="0"/>
              <a:t>підпис</a:t>
            </a:r>
            <a:r>
              <a:rPr lang="ru-RU" b="1" dirty="0" smtClean="0"/>
              <a:t>, </a:t>
            </a:r>
            <a:r>
              <a:rPr lang="ru-RU" b="1" dirty="0" err="1" smtClean="0"/>
              <a:t>прізвище</a:t>
            </a:r>
            <a:r>
              <a:rPr lang="ru-RU" b="1" dirty="0" smtClean="0"/>
              <a:t>, </a:t>
            </a:r>
            <a:r>
              <a:rPr lang="ru-RU" b="1" dirty="0" err="1" smtClean="0"/>
              <a:t>ініціали</a:t>
            </a:r>
            <a:r>
              <a:rPr lang="ru-RU" b="1" dirty="0" smtClean="0"/>
              <a:t>) </a:t>
            </a:r>
            <a:endParaRPr lang="en-US" b="1" dirty="0" smtClean="0"/>
          </a:p>
          <a:p>
            <a:pPr>
              <a:buNone/>
            </a:pPr>
            <a:r>
              <a:rPr lang="ru-RU" b="1" dirty="0" smtClean="0"/>
              <a:t>М.П. </a:t>
            </a:r>
          </a:p>
          <a:p>
            <a:endParaRPr lang="ru-RU" dirty="0"/>
          </a:p>
        </p:txBody>
      </p:sp>
    </p:spTree>
    <p:extLst>
      <p:ext uri="{BB962C8B-B14F-4D97-AF65-F5344CB8AC3E}">
        <p14:creationId xmlns:p14="http://schemas.microsoft.com/office/powerpoint/2010/main" xmlns="" val="4134889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0000" lnSpcReduction="20000"/>
          </a:bodyPr>
          <a:lstStyle/>
          <a:p>
            <a:pPr algn="r">
              <a:buNone/>
            </a:pPr>
            <a:r>
              <a:rPr lang="ru-RU" dirty="0" err="1" smtClean="0"/>
              <a:t>Додаток</a:t>
            </a:r>
            <a:r>
              <a:rPr lang="ru-RU" dirty="0" smtClean="0"/>
              <a:t> 1 до Порядку </a:t>
            </a:r>
          </a:p>
          <a:p>
            <a:pPr>
              <a:buNone/>
            </a:pPr>
            <a:r>
              <a:rPr lang="ru-RU" dirty="0" err="1" smtClean="0"/>
              <a:t>Кутовий</a:t>
            </a:r>
            <a:r>
              <a:rPr lang="ru-RU" dirty="0" smtClean="0"/>
              <a:t> штамп </a:t>
            </a:r>
          </a:p>
          <a:p>
            <a:pPr>
              <a:buNone/>
            </a:pPr>
            <a:r>
              <a:rPr lang="ru-RU" dirty="0" err="1" smtClean="0"/>
              <a:t>військової</a:t>
            </a:r>
            <a:r>
              <a:rPr lang="ru-RU" dirty="0" smtClean="0"/>
              <a:t> </a:t>
            </a:r>
            <a:r>
              <a:rPr lang="ru-RU" dirty="0" err="1" smtClean="0"/>
              <a:t>частини</a:t>
            </a:r>
            <a:r>
              <a:rPr lang="ru-RU" dirty="0" smtClean="0"/>
              <a:t> </a:t>
            </a:r>
          </a:p>
          <a:p>
            <a:pPr>
              <a:buNone/>
            </a:pPr>
            <a:r>
              <a:rPr lang="ru-RU" dirty="0" smtClean="0"/>
              <a:t>(органу, </a:t>
            </a:r>
            <a:r>
              <a:rPr lang="ru-RU" dirty="0" err="1" smtClean="0"/>
              <a:t>підрозділу</a:t>
            </a:r>
            <a:r>
              <a:rPr lang="ru-RU" dirty="0" smtClean="0"/>
              <a:t>), </a:t>
            </a:r>
          </a:p>
          <a:p>
            <a:pPr>
              <a:buNone/>
            </a:pPr>
            <a:r>
              <a:rPr lang="ru-RU" dirty="0" smtClean="0"/>
              <a:t>установи, закладу </a:t>
            </a:r>
          </a:p>
          <a:p>
            <a:pPr algn="ctr">
              <a:buNone/>
            </a:pPr>
            <a:r>
              <a:rPr lang="ru-RU" b="1" dirty="0" smtClean="0"/>
              <a:t>ДОВІДКА </a:t>
            </a:r>
          </a:p>
          <a:p>
            <a:pPr algn="ctr">
              <a:buNone/>
            </a:pPr>
            <a:r>
              <a:rPr lang="ru-RU" b="1" dirty="0" smtClean="0"/>
              <a:t>про </a:t>
            </a:r>
            <a:r>
              <a:rPr lang="ru-RU" b="1" dirty="0" err="1" smtClean="0"/>
              <a:t>безпосередню</a:t>
            </a:r>
            <a:r>
              <a:rPr lang="ru-RU" b="1" dirty="0" smtClean="0"/>
              <a:t> участь особи в </a:t>
            </a:r>
            <a:r>
              <a:rPr lang="ru-RU" b="1" dirty="0" err="1" smtClean="0"/>
              <a:t>антитерористичній</a:t>
            </a:r>
            <a:r>
              <a:rPr lang="ru-RU" b="1" dirty="0" smtClean="0"/>
              <a:t> </a:t>
            </a:r>
            <a:r>
              <a:rPr lang="ru-RU" b="1" dirty="0" err="1" smtClean="0"/>
              <a:t>операції</a:t>
            </a:r>
            <a:r>
              <a:rPr lang="ru-RU" b="1" dirty="0" smtClean="0"/>
              <a:t>, </a:t>
            </a:r>
            <a:r>
              <a:rPr lang="ru-RU" b="1" dirty="0" err="1" smtClean="0"/>
              <a:t>забезпеченні</a:t>
            </a:r>
            <a:r>
              <a:rPr lang="ru-RU" b="1" dirty="0" smtClean="0"/>
              <a:t> </a:t>
            </a:r>
            <a:r>
              <a:rPr lang="ru-RU" b="1" dirty="0" err="1" smtClean="0"/>
              <a:t>її</a:t>
            </a:r>
            <a:r>
              <a:rPr lang="ru-RU" b="1" dirty="0" smtClean="0"/>
              <a:t> </a:t>
            </a:r>
            <a:r>
              <a:rPr lang="ru-RU" b="1" dirty="0" err="1" smtClean="0"/>
              <a:t>проведення</a:t>
            </a:r>
            <a:r>
              <a:rPr lang="ru-RU" b="1" dirty="0" smtClean="0"/>
              <a:t> </a:t>
            </a:r>
            <a:r>
              <a:rPr lang="ru-RU" b="1" dirty="0" err="1" smtClean="0"/>
              <a:t>і</a:t>
            </a:r>
            <a:r>
              <a:rPr lang="ru-RU" b="1" dirty="0" smtClean="0"/>
              <a:t> </a:t>
            </a:r>
            <a:r>
              <a:rPr lang="ru-RU" b="1" dirty="0" err="1" smtClean="0"/>
              <a:t>захисті</a:t>
            </a:r>
            <a:r>
              <a:rPr lang="ru-RU" b="1" dirty="0" smtClean="0"/>
              <a:t> </a:t>
            </a:r>
            <a:r>
              <a:rPr lang="ru-RU" b="1" dirty="0" err="1" smtClean="0"/>
              <a:t>незалежності</a:t>
            </a:r>
            <a:r>
              <a:rPr lang="ru-RU" b="1" dirty="0" smtClean="0"/>
              <a:t>, </a:t>
            </a:r>
            <a:r>
              <a:rPr lang="ru-RU" b="1" dirty="0" err="1" smtClean="0"/>
              <a:t>суверенітету</a:t>
            </a:r>
            <a:r>
              <a:rPr lang="ru-RU" b="1" dirty="0" smtClean="0"/>
              <a:t> та </a:t>
            </a:r>
            <a:r>
              <a:rPr lang="ru-RU" b="1" dirty="0" err="1" smtClean="0"/>
              <a:t>територіальної</a:t>
            </a:r>
            <a:r>
              <a:rPr lang="ru-RU" b="1" dirty="0" smtClean="0"/>
              <a:t> </a:t>
            </a:r>
            <a:r>
              <a:rPr lang="ru-RU" b="1" dirty="0" err="1" smtClean="0"/>
              <a:t>цілісності</a:t>
            </a:r>
            <a:r>
              <a:rPr lang="ru-RU" b="1" dirty="0" smtClean="0"/>
              <a:t> </a:t>
            </a:r>
            <a:r>
              <a:rPr lang="ru-RU" b="1" dirty="0" err="1" smtClean="0"/>
              <a:t>України</a:t>
            </a:r>
            <a:r>
              <a:rPr lang="ru-RU" b="1" dirty="0" smtClean="0"/>
              <a:t> </a:t>
            </a:r>
          </a:p>
          <a:p>
            <a:pPr>
              <a:buNone/>
            </a:pPr>
            <a:r>
              <a:rPr lang="ru-RU" dirty="0" smtClean="0"/>
              <a:t>Видана ______________________________________________________________________ </a:t>
            </a:r>
          </a:p>
          <a:p>
            <a:pPr algn="ctr">
              <a:buNone/>
            </a:pPr>
            <a:r>
              <a:rPr lang="ru-RU" sz="2100" dirty="0" smtClean="0"/>
              <a:t>(</a:t>
            </a:r>
            <a:r>
              <a:rPr lang="ru-RU" sz="2100" dirty="0" err="1" smtClean="0"/>
              <a:t>військове</a:t>
            </a:r>
            <a:r>
              <a:rPr lang="ru-RU" sz="2100" dirty="0" smtClean="0"/>
              <a:t> (</a:t>
            </a:r>
            <a:r>
              <a:rPr lang="ru-RU" sz="2100" dirty="0" err="1" smtClean="0"/>
              <a:t>спеціальне</a:t>
            </a:r>
            <a:r>
              <a:rPr lang="ru-RU" sz="2100" dirty="0" smtClean="0"/>
              <a:t>) </a:t>
            </a:r>
            <a:r>
              <a:rPr lang="ru-RU" sz="2100" dirty="0" err="1" smtClean="0"/>
              <a:t>звання</a:t>
            </a:r>
            <a:r>
              <a:rPr lang="ru-RU" sz="2100" dirty="0" smtClean="0"/>
              <a:t>), </a:t>
            </a:r>
            <a:r>
              <a:rPr lang="ru-RU" dirty="0" smtClean="0"/>
              <a:t>_____________________________________________________________________________ </a:t>
            </a:r>
          </a:p>
          <a:p>
            <a:pPr algn="ctr">
              <a:buNone/>
            </a:pPr>
            <a:r>
              <a:rPr lang="ru-RU" sz="2100" dirty="0" err="1" smtClean="0"/>
              <a:t>прізвище</a:t>
            </a:r>
            <a:r>
              <a:rPr lang="ru-RU" sz="2100" dirty="0" smtClean="0"/>
              <a:t>, </a:t>
            </a:r>
            <a:r>
              <a:rPr lang="ru-RU" sz="2100" dirty="0" err="1" smtClean="0"/>
              <a:t>ім’я</a:t>
            </a:r>
            <a:r>
              <a:rPr lang="ru-RU" sz="2100" dirty="0" smtClean="0"/>
              <a:t>, по </a:t>
            </a:r>
            <a:r>
              <a:rPr lang="ru-RU" sz="2100" dirty="0" err="1" smtClean="0"/>
              <a:t>батькові</a:t>
            </a:r>
            <a:r>
              <a:rPr lang="ru-RU" sz="2100" dirty="0" smtClean="0"/>
              <a:t>) </a:t>
            </a:r>
          </a:p>
          <a:p>
            <a:pPr algn="just">
              <a:buNone/>
            </a:pPr>
            <a:r>
              <a:rPr lang="ru-RU" dirty="0" smtClean="0"/>
              <a:t>      про те, </a:t>
            </a:r>
            <a:r>
              <a:rPr lang="ru-RU" dirty="0" err="1" smtClean="0"/>
              <a:t>що</a:t>
            </a:r>
            <a:r>
              <a:rPr lang="ru-RU" dirty="0" smtClean="0"/>
              <a:t> </a:t>
            </a:r>
            <a:r>
              <a:rPr lang="ru-RU" dirty="0" err="1" smtClean="0"/>
              <a:t>він</a:t>
            </a:r>
            <a:r>
              <a:rPr lang="ru-RU" dirty="0" smtClean="0"/>
              <a:t> (вона) </a:t>
            </a:r>
            <a:r>
              <a:rPr lang="ru-RU" dirty="0" err="1" smtClean="0"/>
              <a:t>дійсно</a:t>
            </a:r>
            <a:r>
              <a:rPr lang="ru-RU" dirty="0" smtClean="0"/>
              <a:t> в </a:t>
            </a:r>
            <a:r>
              <a:rPr lang="ru-RU" dirty="0" err="1" smtClean="0"/>
              <a:t>період</a:t>
            </a:r>
            <a:r>
              <a:rPr lang="ru-RU" dirty="0" smtClean="0"/>
              <a:t> </a:t>
            </a:r>
            <a:r>
              <a:rPr lang="ru-RU" dirty="0" err="1" smtClean="0"/>
              <a:t>з</a:t>
            </a:r>
            <a:r>
              <a:rPr lang="ru-RU" dirty="0" smtClean="0"/>
              <a:t> __________ по __________ </a:t>
            </a:r>
            <a:r>
              <a:rPr lang="ru-RU" dirty="0" err="1" smtClean="0"/>
              <a:t>безпосередньо</a:t>
            </a:r>
            <a:r>
              <a:rPr lang="ru-RU" dirty="0" smtClean="0"/>
              <a:t> брав (брала) участь в </a:t>
            </a:r>
            <a:r>
              <a:rPr lang="ru-RU" dirty="0" err="1" smtClean="0"/>
              <a:t>антитерористичній</a:t>
            </a:r>
            <a:r>
              <a:rPr lang="ru-RU" dirty="0" smtClean="0"/>
              <a:t> </a:t>
            </a:r>
            <a:r>
              <a:rPr lang="ru-RU" dirty="0" err="1" smtClean="0"/>
              <a:t>операції</a:t>
            </a:r>
            <a:r>
              <a:rPr lang="ru-RU" dirty="0" smtClean="0"/>
              <a:t>, </a:t>
            </a:r>
            <a:r>
              <a:rPr lang="ru-RU" dirty="0" err="1" smtClean="0"/>
              <a:t>забезпеченні</a:t>
            </a:r>
            <a:r>
              <a:rPr lang="ru-RU" dirty="0" smtClean="0"/>
              <a:t> </a:t>
            </a:r>
            <a:r>
              <a:rPr lang="ru-RU" dirty="0" err="1" smtClean="0"/>
              <a:t>її</a:t>
            </a:r>
            <a:r>
              <a:rPr lang="ru-RU" dirty="0" smtClean="0"/>
              <a:t> </a:t>
            </a:r>
            <a:r>
              <a:rPr lang="ru-RU" dirty="0" err="1" smtClean="0"/>
              <a:t>проведення</a:t>
            </a:r>
            <a:r>
              <a:rPr lang="ru-RU" dirty="0" smtClean="0"/>
              <a:t> </a:t>
            </a:r>
            <a:r>
              <a:rPr lang="ru-RU" dirty="0" err="1" smtClean="0"/>
              <a:t>і</a:t>
            </a:r>
            <a:r>
              <a:rPr lang="ru-RU" dirty="0" smtClean="0"/>
              <a:t> </a:t>
            </a:r>
            <a:r>
              <a:rPr lang="ru-RU" dirty="0" err="1" smtClean="0"/>
              <a:t>захисті</a:t>
            </a:r>
            <a:r>
              <a:rPr lang="ru-RU" dirty="0" smtClean="0"/>
              <a:t> </a:t>
            </a:r>
            <a:r>
              <a:rPr lang="ru-RU" dirty="0" err="1" smtClean="0"/>
              <a:t>незалежності</a:t>
            </a:r>
            <a:r>
              <a:rPr lang="ru-RU" dirty="0" smtClean="0"/>
              <a:t>, </a:t>
            </a:r>
            <a:r>
              <a:rPr lang="ru-RU" dirty="0" err="1" smtClean="0"/>
              <a:t>суверенітету</a:t>
            </a:r>
            <a:r>
              <a:rPr lang="ru-RU" dirty="0" smtClean="0"/>
              <a:t> та </a:t>
            </a:r>
            <a:r>
              <a:rPr lang="ru-RU" dirty="0" err="1" smtClean="0"/>
              <a:t>територіальної</a:t>
            </a:r>
            <a:r>
              <a:rPr lang="ru-RU" dirty="0" smtClean="0"/>
              <a:t> </a:t>
            </a:r>
            <a:r>
              <a:rPr lang="ru-RU" dirty="0" err="1" smtClean="0"/>
              <a:t>цілісності</a:t>
            </a:r>
            <a:r>
              <a:rPr lang="ru-RU" dirty="0" smtClean="0"/>
              <a:t> </a:t>
            </a:r>
            <a:r>
              <a:rPr lang="ru-RU" dirty="0" err="1" smtClean="0"/>
              <a:t>України</a:t>
            </a:r>
            <a:r>
              <a:rPr lang="ru-RU" dirty="0" smtClean="0"/>
              <a:t> в </a:t>
            </a:r>
            <a:r>
              <a:rPr lang="ru-RU" dirty="0" err="1" smtClean="0"/>
              <a:t>районі</a:t>
            </a:r>
            <a:r>
              <a:rPr lang="ru-RU" dirty="0" smtClean="0"/>
              <a:t>/районах </a:t>
            </a:r>
            <a:r>
              <a:rPr lang="ru-RU" dirty="0" err="1" smtClean="0"/>
              <a:t>проведення</a:t>
            </a:r>
            <a:r>
              <a:rPr lang="ru-RU" dirty="0" smtClean="0"/>
              <a:t> </a:t>
            </a:r>
            <a:r>
              <a:rPr lang="ru-RU" dirty="0" err="1" smtClean="0"/>
              <a:t>антитерористичної</a:t>
            </a:r>
            <a:r>
              <a:rPr lang="ru-RU" dirty="0" smtClean="0"/>
              <a:t> </a:t>
            </a:r>
            <a:r>
              <a:rPr lang="ru-RU" dirty="0" err="1" smtClean="0"/>
              <a:t>операції</a:t>
            </a:r>
            <a:r>
              <a:rPr lang="ru-RU" dirty="0" smtClean="0"/>
              <a:t> </a:t>
            </a:r>
          </a:p>
          <a:p>
            <a:pPr>
              <a:buNone/>
            </a:pPr>
            <a:r>
              <a:rPr lang="ru-RU" dirty="0" smtClean="0"/>
              <a:t>_____________________________________________________________________________ ____________________________________________________________________________. </a:t>
            </a:r>
          </a:p>
          <a:p>
            <a:pPr>
              <a:buNone/>
            </a:pPr>
            <a:r>
              <a:rPr lang="ru-RU" dirty="0" err="1" smtClean="0"/>
              <a:t>Підстава</a:t>
            </a:r>
            <a:r>
              <a:rPr lang="ru-RU" dirty="0" smtClean="0"/>
              <a:t>: ____________________________________________________________________. </a:t>
            </a:r>
          </a:p>
          <a:p>
            <a:pPr>
              <a:buNone/>
            </a:pPr>
            <a:r>
              <a:rPr lang="ru-RU" dirty="0" err="1" smtClean="0"/>
              <a:t>Ця</a:t>
            </a:r>
            <a:r>
              <a:rPr lang="ru-RU" dirty="0" smtClean="0"/>
              <a:t> </a:t>
            </a:r>
            <a:r>
              <a:rPr lang="ru-RU" dirty="0" err="1" smtClean="0"/>
              <a:t>довідка</a:t>
            </a:r>
            <a:r>
              <a:rPr lang="ru-RU" dirty="0" smtClean="0"/>
              <a:t> </a:t>
            </a:r>
            <a:r>
              <a:rPr lang="ru-RU" dirty="0" err="1" smtClean="0"/>
              <a:t>є</a:t>
            </a:r>
            <a:r>
              <a:rPr lang="ru-RU" dirty="0" smtClean="0"/>
              <a:t> </a:t>
            </a:r>
            <a:r>
              <a:rPr lang="ru-RU" dirty="0" err="1" smtClean="0"/>
              <a:t>підставою</a:t>
            </a:r>
            <a:r>
              <a:rPr lang="ru-RU" dirty="0" smtClean="0"/>
              <a:t> для </a:t>
            </a:r>
            <a:r>
              <a:rPr lang="ru-RU" dirty="0" err="1" smtClean="0"/>
              <a:t>надання</a:t>
            </a:r>
            <a:r>
              <a:rPr lang="ru-RU" dirty="0" smtClean="0"/>
              <a:t> </a:t>
            </a:r>
            <a:r>
              <a:rPr lang="ru-RU" dirty="0" err="1" smtClean="0"/>
              <a:t>особі</a:t>
            </a:r>
            <a:r>
              <a:rPr lang="ru-RU" dirty="0" smtClean="0"/>
              <a:t> статусу </a:t>
            </a:r>
            <a:r>
              <a:rPr lang="ru-RU" dirty="0" err="1" smtClean="0"/>
              <a:t>учасника</a:t>
            </a:r>
            <a:r>
              <a:rPr lang="ru-RU" dirty="0" smtClean="0"/>
              <a:t> </a:t>
            </a:r>
            <a:r>
              <a:rPr lang="ru-RU" dirty="0" err="1" smtClean="0"/>
              <a:t>бойових</a:t>
            </a:r>
            <a:r>
              <a:rPr lang="ru-RU" dirty="0" smtClean="0"/>
              <a:t> </a:t>
            </a:r>
            <a:r>
              <a:rPr lang="ru-RU" dirty="0" err="1" smtClean="0"/>
              <a:t>дій</a:t>
            </a:r>
            <a:r>
              <a:rPr lang="ru-RU" dirty="0" smtClean="0"/>
              <a:t>. </a:t>
            </a:r>
          </a:p>
          <a:p>
            <a:pPr>
              <a:buNone/>
            </a:pPr>
            <a:r>
              <a:rPr lang="ru-RU" dirty="0" smtClean="0"/>
              <a:t>____________________________ _________________ (</a:t>
            </a:r>
            <a:r>
              <a:rPr lang="ru-RU" dirty="0" err="1" smtClean="0"/>
              <a:t>підпис</a:t>
            </a:r>
            <a:r>
              <a:rPr lang="ru-RU" dirty="0" smtClean="0"/>
              <a:t>) ________________________ (</a:t>
            </a:r>
            <a:r>
              <a:rPr lang="ru-RU" dirty="0" err="1" smtClean="0"/>
              <a:t>ініціали</a:t>
            </a:r>
            <a:r>
              <a:rPr lang="ru-RU" dirty="0" smtClean="0"/>
              <a:t> та </a:t>
            </a:r>
            <a:r>
              <a:rPr lang="ru-RU" dirty="0" err="1" smtClean="0"/>
              <a:t>прізвище</a:t>
            </a:r>
            <a:r>
              <a:rPr lang="ru-RU" dirty="0" smtClean="0"/>
              <a:t>) </a:t>
            </a:r>
          </a:p>
          <a:p>
            <a:pPr>
              <a:buNone/>
            </a:pPr>
            <a:r>
              <a:rPr lang="ru-RU" sz="2500" dirty="0" smtClean="0"/>
              <a:t>(</a:t>
            </a:r>
            <a:r>
              <a:rPr lang="ru-RU" sz="2500" dirty="0" err="1" smtClean="0"/>
              <a:t>найменування</a:t>
            </a:r>
            <a:r>
              <a:rPr lang="ru-RU" sz="2500" dirty="0" smtClean="0"/>
              <a:t> посади, </a:t>
            </a:r>
            <a:r>
              <a:rPr lang="ru-RU" sz="2500" dirty="0" err="1" smtClean="0"/>
              <a:t>військове</a:t>
            </a:r>
            <a:r>
              <a:rPr lang="ru-RU" sz="2500" dirty="0" smtClean="0"/>
              <a:t> </a:t>
            </a:r>
          </a:p>
          <a:p>
            <a:pPr>
              <a:buNone/>
            </a:pPr>
            <a:r>
              <a:rPr lang="ru-RU" sz="2500" dirty="0" smtClean="0"/>
              <a:t>(</a:t>
            </a:r>
            <a:r>
              <a:rPr lang="ru-RU" sz="2500" dirty="0" err="1" smtClean="0"/>
              <a:t>спеціальне</a:t>
            </a:r>
            <a:r>
              <a:rPr lang="ru-RU" sz="2500" dirty="0" smtClean="0"/>
              <a:t>) </a:t>
            </a:r>
            <a:r>
              <a:rPr lang="ru-RU" sz="2500" dirty="0" err="1" smtClean="0"/>
              <a:t>звання</a:t>
            </a:r>
            <a:r>
              <a:rPr lang="ru-RU" sz="2500" dirty="0" smtClean="0"/>
              <a:t> командира </a:t>
            </a:r>
          </a:p>
          <a:p>
            <a:pPr>
              <a:buNone/>
            </a:pPr>
            <a:r>
              <a:rPr lang="ru-RU" sz="2500" dirty="0" smtClean="0"/>
              <a:t>(начальника) </a:t>
            </a:r>
            <a:r>
              <a:rPr lang="ru-RU" sz="2500" dirty="0" err="1" smtClean="0"/>
              <a:t>військової</a:t>
            </a:r>
            <a:r>
              <a:rPr lang="ru-RU" sz="2500" dirty="0" smtClean="0"/>
              <a:t> </a:t>
            </a:r>
            <a:r>
              <a:rPr lang="ru-RU" sz="2500" dirty="0" err="1" smtClean="0"/>
              <a:t>частини</a:t>
            </a:r>
            <a:r>
              <a:rPr lang="ru-RU" sz="2500" dirty="0" smtClean="0"/>
              <a:t> </a:t>
            </a:r>
          </a:p>
          <a:p>
            <a:pPr>
              <a:buNone/>
            </a:pPr>
            <a:r>
              <a:rPr lang="ru-RU" sz="2500" dirty="0" smtClean="0"/>
              <a:t>(органу, </a:t>
            </a:r>
            <a:r>
              <a:rPr lang="ru-RU" sz="2500" dirty="0" err="1" smtClean="0"/>
              <a:t>підрозділу</a:t>
            </a:r>
            <a:r>
              <a:rPr lang="ru-RU" sz="2500" dirty="0" smtClean="0"/>
              <a:t>) </a:t>
            </a:r>
            <a:r>
              <a:rPr lang="ru-RU" sz="2500" dirty="0" err="1" smtClean="0"/>
              <a:t>чи</a:t>
            </a:r>
            <a:r>
              <a:rPr lang="ru-RU" sz="2500" dirty="0" smtClean="0"/>
              <a:t> </a:t>
            </a:r>
            <a:r>
              <a:rPr lang="ru-RU" sz="2500" dirty="0" err="1" smtClean="0"/>
              <a:t>іншого</a:t>
            </a:r>
            <a:r>
              <a:rPr lang="ru-RU" sz="2500" dirty="0" smtClean="0"/>
              <a:t> </a:t>
            </a:r>
            <a:r>
              <a:rPr lang="ru-RU" sz="2500" dirty="0" err="1" smtClean="0"/>
              <a:t>керівника</a:t>
            </a:r>
            <a:r>
              <a:rPr lang="ru-RU" sz="2500" dirty="0" smtClean="0"/>
              <a:t> </a:t>
            </a:r>
          </a:p>
          <a:p>
            <a:pPr>
              <a:buNone/>
            </a:pPr>
            <a:r>
              <a:rPr lang="ru-RU" sz="2500" dirty="0" smtClean="0"/>
              <a:t>установи, закладу)</a:t>
            </a:r>
          </a:p>
          <a:p>
            <a:pPr>
              <a:buNone/>
            </a:pPr>
            <a:r>
              <a:rPr lang="ru-RU" dirty="0" smtClean="0"/>
              <a:t>М.П. </a:t>
            </a:r>
          </a:p>
          <a:p>
            <a:endParaRPr lang="ru-RU" dirty="0"/>
          </a:p>
        </p:txBody>
      </p:sp>
    </p:spTree>
    <p:extLst>
      <p:ext uri="{BB962C8B-B14F-4D97-AF65-F5344CB8AC3E}">
        <p14:creationId xmlns:p14="http://schemas.microsoft.com/office/powerpoint/2010/main" xmlns="" val="3772580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err="1" smtClean="0"/>
              <a:t>Види</a:t>
            </a:r>
            <a:r>
              <a:rPr lang="ru-RU" dirty="0" smtClean="0"/>
              <a:t> </a:t>
            </a:r>
            <a:r>
              <a:rPr lang="ru-RU" dirty="0" err="1" smtClean="0"/>
              <a:t>Соц</a:t>
            </a:r>
            <a:r>
              <a:rPr lang="uk-UA" dirty="0" err="1" smtClean="0"/>
              <a:t>іальних</a:t>
            </a:r>
            <a:r>
              <a:rPr lang="uk-UA" dirty="0" smtClean="0"/>
              <a:t> Гарантій в Сфері: </a:t>
            </a:r>
            <a:endParaRPr lang="en-US" dirty="0"/>
          </a:p>
        </p:txBody>
      </p:sp>
      <p:sp>
        <p:nvSpPr>
          <p:cNvPr id="3" name="Content Placeholder 2"/>
          <p:cNvSpPr>
            <a:spLocks noGrp="1"/>
          </p:cNvSpPr>
          <p:nvPr>
            <p:ph idx="1"/>
          </p:nvPr>
        </p:nvSpPr>
        <p:spPr/>
        <p:txBody>
          <a:bodyPr/>
          <a:lstStyle/>
          <a:p>
            <a:r>
              <a:rPr lang="uk-UA" dirty="0" smtClean="0"/>
              <a:t>-  медичного обслуговування;</a:t>
            </a:r>
          </a:p>
          <a:p>
            <a:r>
              <a:rPr lang="uk-UA" dirty="0" smtClean="0"/>
              <a:t>-  житлово-комунальних послуг;  </a:t>
            </a:r>
          </a:p>
          <a:p>
            <a:r>
              <a:rPr lang="uk-UA" dirty="0"/>
              <a:t> </a:t>
            </a:r>
            <a:r>
              <a:rPr lang="uk-UA" dirty="0" smtClean="0"/>
              <a:t>- побутових послуг;</a:t>
            </a:r>
          </a:p>
          <a:p>
            <a:r>
              <a:rPr lang="uk-UA" dirty="0" smtClean="0"/>
              <a:t>-  користування транспортом;</a:t>
            </a:r>
          </a:p>
          <a:p>
            <a:r>
              <a:rPr lang="uk-UA" dirty="0" smtClean="0"/>
              <a:t>- землекористування;</a:t>
            </a:r>
          </a:p>
          <a:p>
            <a:r>
              <a:rPr lang="uk-UA" dirty="0" smtClean="0"/>
              <a:t>- трудових відносин та навчання;</a:t>
            </a:r>
          </a:p>
          <a:p>
            <a:r>
              <a:rPr lang="uk-UA" dirty="0" smtClean="0"/>
              <a:t>- пенсійного забезпечення</a:t>
            </a:r>
          </a:p>
          <a:p>
            <a:endParaRPr lang="uk-UA" dirty="0"/>
          </a:p>
          <a:p>
            <a:r>
              <a:rPr lang="uk-UA" sz="1600" dirty="0" smtClean="0"/>
              <a:t>Закон України «Про статус ветеранів війни, гарантії їх соціального захисту»</a:t>
            </a:r>
          </a:p>
          <a:p>
            <a:endParaRPr lang="en-US" dirty="0"/>
          </a:p>
        </p:txBody>
      </p:sp>
    </p:spTree>
    <p:extLst>
      <p:ext uri="{BB962C8B-B14F-4D97-AF65-F5344CB8AC3E}">
        <p14:creationId xmlns:p14="http://schemas.microsoft.com/office/powerpoint/2010/main" xmlns="" val="3270044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200" dirty="0" smtClean="0"/>
              <a:t>Форма </a:t>
            </a:r>
            <a:r>
              <a:rPr lang="ru-RU" sz="1200" dirty="0" err="1" smtClean="0"/>
              <a:t>пояснення</a:t>
            </a:r>
            <a:r>
              <a:rPr lang="ru-RU" sz="1200" dirty="0" smtClean="0"/>
              <a:t>, яке </a:t>
            </a:r>
            <a:r>
              <a:rPr lang="ru-RU" sz="1200" dirty="0" err="1" smtClean="0"/>
              <a:t>поранені</a:t>
            </a:r>
            <a:r>
              <a:rPr lang="ru-RU" sz="1200" dirty="0" smtClean="0"/>
              <a:t> </a:t>
            </a:r>
            <a:r>
              <a:rPr lang="ru-RU" sz="1200" dirty="0" err="1" smtClean="0"/>
              <a:t>подають</a:t>
            </a:r>
            <a:r>
              <a:rPr lang="ru-RU" sz="1200" dirty="0" smtClean="0"/>
              <a:t> до </a:t>
            </a:r>
            <a:r>
              <a:rPr lang="ru-RU" sz="1200" dirty="0" err="1" smtClean="0"/>
              <a:t>розслідування</a:t>
            </a:r>
            <a:r>
              <a:rPr lang="ru-RU" sz="1200" dirty="0" smtClean="0"/>
              <a:t> </a:t>
            </a:r>
            <a:r>
              <a:rPr lang="ru-RU" sz="1200" dirty="0" err="1" smtClean="0"/>
              <a:t>обставин</a:t>
            </a:r>
            <a:r>
              <a:rPr lang="ru-RU" sz="1200" dirty="0" smtClean="0"/>
              <a:t> </a:t>
            </a:r>
            <a:r>
              <a:rPr lang="ru-RU" sz="1200" dirty="0" err="1" smtClean="0"/>
              <a:t>поранення</a:t>
            </a:r>
            <a:r>
              <a:rPr lang="ru-RU" sz="1200" dirty="0" smtClean="0"/>
              <a:t>. </a:t>
            </a:r>
            <a:r>
              <a:rPr lang="ru-RU" sz="1200" dirty="0" err="1" smtClean="0"/>
              <a:t>Розслідування</a:t>
            </a:r>
            <a:r>
              <a:rPr lang="ru-RU" sz="1200" dirty="0" smtClean="0"/>
              <a:t> повинен </a:t>
            </a:r>
            <a:r>
              <a:rPr lang="ru-RU" sz="1200" dirty="0" err="1" smtClean="0"/>
              <a:t>призначити</a:t>
            </a:r>
            <a:r>
              <a:rPr lang="ru-RU" sz="1200" dirty="0" smtClean="0"/>
              <a:t> командир </a:t>
            </a:r>
            <a:r>
              <a:rPr lang="ru-RU" sz="1200" dirty="0" err="1" smtClean="0"/>
              <a:t>частини</a:t>
            </a:r>
            <a:r>
              <a:rPr lang="ru-RU" sz="1200" dirty="0" smtClean="0"/>
              <a:t> </a:t>
            </a:r>
            <a:r>
              <a:rPr lang="ru-RU" sz="1200" dirty="0" err="1" smtClean="0"/>
              <a:t>одразу</a:t>
            </a:r>
            <a:r>
              <a:rPr lang="ru-RU" sz="1200" dirty="0" smtClean="0"/>
              <a:t> </a:t>
            </a:r>
            <a:r>
              <a:rPr lang="ru-RU" sz="1200" dirty="0" err="1" smtClean="0"/>
              <a:t>після</a:t>
            </a:r>
            <a:r>
              <a:rPr lang="ru-RU" sz="1200" dirty="0" smtClean="0"/>
              <a:t> </a:t>
            </a:r>
            <a:r>
              <a:rPr lang="ru-RU" sz="1200" dirty="0" err="1" smtClean="0"/>
              <a:t>виникнення</a:t>
            </a:r>
            <a:r>
              <a:rPr lang="ru-RU" sz="1200" dirty="0" smtClean="0"/>
              <a:t> </a:t>
            </a:r>
            <a:r>
              <a:rPr lang="ru-RU" sz="1200" dirty="0" err="1" smtClean="0"/>
              <a:t>відповідних</a:t>
            </a:r>
            <a:r>
              <a:rPr lang="ru-RU" sz="1200" dirty="0" smtClean="0"/>
              <a:t> </a:t>
            </a:r>
            <a:r>
              <a:rPr lang="ru-RU" sz="1200" dirty="0" err="1" smtClean="0"/>
              <a:t>обставин</a:t>
            </a:r>
            <a:r>
              <a:rPr lang="ru-RU" sz="1200" dirty="0" smtClean="0"/>
              <a:t>. На </a:t>
            </a:r>
            <a:r>
              <a:rPr lang="ru-RU" sz="1200" dirty="0" err="1" smtClean="0"/>
              <a:t>розслідування</a:t>
            </a:r>
            <a:r>
              <a:rPr lang="ru-RU" sz="1200" dirty="0" smtClean="0"/>
              <a:t>, </a:t>
            </a:r>
            <a:r>
              <a:rPr lang="ru-RU" sz="1200" dirty="0" err="1" smtClean="0"/>
              <a:t>зазвичай</a:t>
            </a:r>
            <a:r>
              <a:rPr lang="ru-RU" sz="1200" dirty="0" smtClean="0"/>
              <a:t>, </a:t>
            </a:r>
            <a:r>
              <a:rPr lang="ru-RU" sz="1200" dirty="0" err="1" smtClean="0"/>
              <a:t>дають</a:t>
            </a:r>
            <a:r>
              <a:rPr lang="ru-RU" sz="1200" dirty="0" smtClean="0"/>
              <a:t> 30 </a:t>
            </a:r>
            <a:r>
              <a:rPr lang="ru-RU" sz="1200" dirty="0" err="1" smtClean="0"/>
              <a:t>днів</a:t>
            </a:r>
            <a:r>
              <a:rPr lang="ru-RU" sz="1200" dirty="0" smtClean="0"/>
              <a:t> </a:t>
            </a:r>
            <a:r>
              <a:rPr lang="ru-RU" sz="1200" dirty="0" err="1" smtClean="0"/>
              <a:t>з</a:t>
            </a:r>
            <a:r>
              <a:rPr lang="ru-RU" sz="1200" dirty="0" smtClean="0"/>
              <a:t> моменту </a:t>
            </a:r>
            <a:r>
              <a:rPr lang="ru-RU" sz="1200" dirty="0" err="1" smtClean="0"/>
              <a:t>випадку</a:t>
            </a:r>
            <a:r>
              <a:rPr lang="ru-RU" sz="1200" dirty="0" smtClean="0"/>
              <a:t>. </a:t>
            </a:r>
            <a:r>
              <a:rPr lang="ru-RU" sz="1200" dirty="0" err="1" smtClean="0"/>
              <a:t>Розслідування</a:t>
            </a:r>
            <a:r>
              <a:rPr lang="ru-RU" sz="1200" dirty="0" smtClean="0"/>
              <a:t> </a:t>
            </a:r>
            <a:r>
              <a:rPr lang="ru-RU" sz="1200" dirty="0" err="1" smtClean="0"/>
              <a:t>може</a:t>
            </a:r>
            <a:r>
              <a:rPr lang="ru-RU" sz="1200" dirty="0" smtClean="0"/>
              <a:t> бути </a:t>
            </a:r>
            <a:r>
              <a:rPr lang="ru-RU" sz="1200" dirty="0" err="1" smtClean="0"/>
              <a:t>продовжене</a:t>
            </a:r>
            <a:r>
              <a:rPr lang="ru-RU" sz="1200" dirty="0" smtClean="0"/>
              <a:t> в </a:t>
            </a:r>
            <a:r>
              <a:rPr lang="ru-RU" sz="1200" dirty="0" err="1" smtClean="0"/>
              <a:t>разі</a:t>
            </a:r>
            <a:r>
              <a:rPr lang="ru-RU" sz="1200" dirty="0" smtClean="0"/>
              <a:t> </a:t>
            </a:r>
            <a:r>
              <a:rPr lang="ru-RU" sz="1200" dirty="0" err="1" smtClean="0"/>
              <a:t>подання</a:t>
            </a:r>
            <a:r>
              <a:rPr lang="ru-RU" sz="1200" dirty="0" smtClean="0"/>
              <a:t> </a:t>
            </a:r>
            <a:r>
              <a:rPr lang="ru-RU" sz="1200" dirty="0" err="1" smtClean="0"/>
              <a:t>відповідного</a:t>
            </a:r>
            <a:r>
              <a:rPr lang="ru-RU" sz="1200" dirty="0" smtClean="0"/>
              <a:t> рапорту командиру </a:t>
            </a:r>
            <a:r>
              <a:rPr lang="ru-RU" sz="1200" dirty="0" err="1" smtClean="0"/>
              <a:t>частини</a:t>
            </a:r>
            <a:r>
              <a:rPr lang="ru-RU" sz="1200" dirty="0" smtClean="0"/>
              <a:t>.</a:t>
            </a:r>
            <a:endParaRPr lang="ru-RU" sz="1200" dirty="0"/>
          </a:p>
        </p:txBody>
      </p:sp>
      <p:sp>
        <p:nvSpPr>
          <p:cNvPr id="3" name="Содержимое 2"/>
          <p:cNvSpPr>
            <a:spLocks noGrp="1"/>
          </p:cNvSpPr>
          <p:nvPr>
            <p:ph idx="1"/>
          </p:nvPr>
        </p:nvSpPr>
        <p:spPr/>
        <p:txBody>
          <a:bodyPr>
            <a:normAutofit fontScale="62500" lnSpcReduction="20000"/>
          </a:bodyPr>
          <a:lstStyle/>
          <a:p>
            <a:pPr algn="r"/>
            <a:r>
              <a:rPr lang="ru-RU" dirty="0" smtClean="0"/>
              <a:t>Командиру в/ч ______ </a:t>
            </a:r>
          </a:p>
          <a:p>
            <a:pPr algn="ctr"/>
            <a:r>
              <a:rPr lang="ru-RU" dirty="0" smtClean="0"/>
              <a:t>ПОЯСНЕННЯ </a:t>
            </a:r>
          </a:p>
          <a:p>
            <a:pPr>
              <a:buNone/>
            </a:pPr>
            <a:r>
              <a:rPr lang="ru-RU" dirty="0" smtClean="0"/>
              <a:t>      Я, (</a:t>
            </a:r>
            <a:r>
              <a:rPr lang="ru-RU" dirty="0" err="1" smtClean="0"/>
              <a:t>звання</a:t>
            </a:r>
            <a:r>
              <a:rPr lang="ru-RU" dirty="0" smtClean="0"/>
              <a:t>)(ПІБ)(посада), </a:t>
            </a:r>
            <a:r>
              <a:rPr lang="ru-RU" dirty="0" err="1" smtClean="0"/>
              <a:t>з</a:t>
            </a:r>
            <a:r>
              <a:rPr lang="ru-RU" dirty="0" smtClean="0"/>
              <a:t> приводу </a:t>
            </a:r>
            <a:r>
              <a:rPr lang="ru-RU" dirty="0" err="1" smtClean="0"/>
              <a:t>отримання</a:t>
            </a:r>
            <a:r>
              <a:rPr lang="ru-RU" dirty="0" smtClean="0"/>
              <a:t> мною (</a:t>
            </a:r>
            <a:r>
              <a:rPr lang="ru-RU" dirty="0" err="1" smtClean="0"/>
              <a:t>вказати</a:t>
            </a:r>
            <a:r>
              <a:rPr lang="ru-RU" dirty="0" smtClean="0"/>
              <a:t> </a:t>
            </a:r>
            <a:r>
              <a:rPr lang="ru-RU" dirty="0" err="1" smtClean="0"/>
              <a:t>поранення</a:t>
            </a:r>
            <a:r>
              <a:rPr lang="ru-RU" dirty="0" smtClean="0"/>
              <a:t>)(числа)(</a:t>
            </a:r>
            <a:r>
              <a:rPr lang="ru-RU" dirty="0" err="1" smtClean="0"/>
              <a:t>місяця</a:t>
            </a:r>
            <a:r>
              <a:rPr lang="ru-RU" dirty="0" smtClean="0"/>
              <a:t>)(року)в </a:t>
            </a:r>
            <a:r>
              <a:rPr lang="ru-RU" dirty="0" err="1" smtClean="0"/>
              <a:t>районі</a:t>
            </a:r>
            <a:r>
              <a:rPr lang="ru-RU" dirty="0" smtClean="0"/>
              <a:t> (населений пункт, область) </a:t>
            </a:r>
            <a:r>
              <a:rPr lang="ru-RU" dirty="0" err="1" smtClean="0"/>
              <a:t>під</a:t>
            </a:r>
            <a:r>
              <a:rPr lang="ru-RU" dirty="0" smtClean="0"/>
              <a:t> час </a:t>
            </a:r>
            <a:r>
              <a:rPr lang="ru-RU" dirty="0" err="1" smtClean="0"/>
              <a:t>проведення</a:t>
            </a:r>
            <a:r>
              <a:rPr lang="ru-RU" dirty="0" smtClean="0"/>
              <a:t> </a:t>
            </a:r>
            <a:r>
              <a:rPr lang="ru-RU" dirty="0" err="1" smtClean="0"/>
              <a:t>антитерористичної</a:t>
            </a:r>
            <a:r>
              <a:rPr lang="ru-RU" dirty="0" smtClean="0"/>
              <a:t> </a:t>
            </a:r>
            <a:r>
              <a:rPr lang="ru-RU" dirty="0" err="1" smtClean="0"/>
              <a:t>операції</a:t>
            </a:r>
            <a:r>
              <a:rPr lang="ru-RU" dirty="0" smtClean="0"/>
              <a:t> </a:t>
            </a:r>
            <a:r>
              <a:rPr lang="ru-RU" dirty="0" err="1" smtClean="0"/>
              <a:t>під</a:t>
            </a:r>
            <a:r>
              <a:rPr lang="ru-RU" dirty="0" smtClean="0"/>
              <a:t> </a:t>
            </a:r>
            <a:r>
              <a:rPr lang="ru-RU" dirty="0" err="1" smtClean="0"/>
              <a:t>час</a:t>
            </a:r>
            <a:r>
              <a:rPr lang="ru-RU" dirty="0" smtClean="0"/>
              <a:t> </a:t>
            </a:r>
            <a:r>
              <a:rPr lang="ru-RU" dirty="0" err="1" smtClean="0"/>
              <a:t>виконання</a:t>
            </a:r>
            <a:r>
              <a:rPr lang="ru-RU" dirty="0" smtClean="0"/>
              <a:t> мною </a:t>
            </a:r>
            <a:r>
              <a:rPr lang="ru-RU" dirty="0" err="1" smtClean="0"/>
              <a:t>обов’язків</a:t>
            </a:r>
            <a:r>
              <a:rPr lang="ru-RU" dirty="0" smtClean="0"/>
              <a:t> </a:t>
            </a:r>
            <a:r>
              <a:rPr lang="ru-RU" dirty="0" err="1" smtClean="0"/>
              <a:t>військової</a:t>
            </a:r>
            <a:r>
              <a:rPr lang="ru-RU" dirty="0" smtClean="0"/>
              <a:t> </a:t>
            </a:r>
            <a:r>
              <a:rPr lang="ru-RU" dirty="0" err="1" smtClean="0"/>
              <a:t>служби</a:t>
            </a:r>
            <a:r>
              <a:rPr lang="ru-RU" dirty="0" smtClean="0"/>
              <a:t>, </a:t>
            </a:r>
            <a:r>
              <a:rPr lang="ru-RU" dirty="0" err="1" smtClean="0"/>
              <a:t>можу</a:t>
            </a:r>
            <a:r>
              <a:rPr lang="ru-RU" dirty="0" smtClean="0"/>
              <a:t> </a:t>
            </a:r>
            <a:r>
              <a:rPr lang="ru-RU" dirty="0" err="1" smtClean="0"/>
              <a:t>пояснити</a:t>
            </a:r>
            <a:r>
              <a:rPr lang="ru-RU" dirty="0" smtClean="0"/>
              <a:t> </a:t>
            </a:r>
            <a:r>
              <a:rPr lang="ru-RU" dirty="0" err="1" smtClean="0"/>
              <a:t>наступне</a:t>
            </a:r>
            <a:r>
              <a:rPr lang="ru-RU" dirty="0" smtClean="0"/>
              <a:t>: </a:t>
            </a:r>
          </a:p>
          <a:p>
            <a:pPr>
              <a:buNone/>
            </a:pPr>
            <a:r>
              <a:rPr lang="ru-RU" dirty="0" smtClean="0"/>
              <a:t>     </a:t>
            </a:r>
            <a:r>
              <a:rPr lang="ru-RU" dirty="0" err="1" smtClean="0"/>
              <a:t>Опис</a:t>
            </a:r>
            <a:r>
              <a:rPr lang="ru-RU" dirty="0" smtClean="0"/>
              <a:t>: Коли (Дата та час) </a:t>
            </a:r>
            <a:r>
              <a:rPr lang="ru-RU" dirty="0" err="1" smtClean="0"/>
              <a:t>отримав</a:t>
            </a:r>
            <a:r>
              <a:rPr lang="ru-RU" dirty="0" smtClean="0"/>
              <a:t> травму? Де </a:t>
            </a:r>
            <a:r>
              <a:rPr lang="ru-RU" dirty="0" err="1" smtClean="0"/>
              <a:t>саме</a:t>
            </a:r>
            <a:r>
              <a:rPr lang="ru-RU" dirty="0" smtClean="0"/>
              <a:t> </a:t>
            </a:r>
            <a:r>
              <a:rPr lang="ru-RU" dirty="0" err="1" smtClean="0"/>
              <a:t>знаходився</a:t>
            </a:r>
            <a:r>
              <a:rPr lang="ru-RU" dirty="0" smtClean="0"/>
              <a:t> (ПТД, на </a:t>
            </a:r>
            <a:r>
              <a:rPr lang="ru-RU" dirty="0" err="1" smtClean="0"/>
              <a:t>завданні</a:t>
            </a:r>
            <a:r>
              <a:rPr lang="ru-RU" dirty="0" smtClean="0"/>
              <a:t>, у </a:t>
            </a:r>
            <a:r>
              <a:rPr lang="ru-RU" dirty="0" err="1" smtClean="0"/>
              <a:t>транспорті</a:t>
            </a:r>
            <a:r>
              <a:rPr lang="ru-RU" dirty="0" smtClean="0"/>
              <a:t>)? </a:t>
            </a:r>
            <a:r>
              <a:rPr lang="ru-RU" dirty="0" err="1" smtClean="0"/>
              <a:t>Під</a:t>
            </a:r>
            <a:r>
              <a:rPr lang="ru-RU" dirty="0" smtClean="0"/>
              <a:t> час </a:t>
            </a:r>
            <a:r>
              <a:rPr lang="ru-RU" dirty="0" err="1" smtClean="0"/>
              <a:t>якого</a:t>
            </a:r>
            <a:r>
              <a:rPr lang="ru-RU" dirty="0" smtClean="0"/>
              <a:t> </a:t>
            </a:r>
            <a:r>
              <a:rPr lang="ru-RU" dirty="0" err="1" smtClean="0"/>
              <a:t>завдання</a:t>
            </a:r>
            <a:r>
              <a:rPr lang="ru-RU" dirty="0" smtClean="0"/>
              <a:t> та на </a:t>
            </a:r>
            <a:r>
              <a:rPr lang="ru-RU" dirty="0" err="1" smtClean="0"/>
              <a:t>підставі</a:t>
            </a:r>
            <a:r>
              <a:rPr lang="ru-RU" dirty="0" smtClean="0"/>
              <a:t> </a:t>
            </a:r>
            <a:r>
              <a:rPr lang="ru-RU" dirty="0" err="1" smtClean="0"/>
              <a:t>якого</a:t>
            </a:r>
            <a:r>
              <a:rPr lang="ru-RU" dirty="0" smtClean="0"/>
              <a:t> наказу </a:t>
            </a:r>
            <a:r>
              <a:rPr lang="ru-RU" dirty="0" err="1" smtClean="0"/>
              <a:t>отримане</a:t>
            </a:r>
            <a:r>
              <a:rPr lang="ru-RU" dirty="0" smtClean="0"/>
              <a:t> </a:t>
            </a:r>
            <a:r>
              <a:rPr lang="ru-RU" dirty="0" err="1" smtClean="0"/>
              <a:t>поранення</a:t>
            </a:r>
            <a:r>
              <a:rPr lang="ru-RU" dirty="0" smtClean="0"/>
              <a:t>? </a:t>
            </a:r>
            <a:r>
              <a:rPr lang="ru-RU" dirty="0" err="1" smtClean="0"/>
              <a:t>Що</a:t>
            </a:r>
            <a:r>
              <a:rPr lang="ru-RU" dirty="0" smtClean="0"/>
              <a:t> </a:t>
            </a:r>
            <a:r>
              <a:rPr lang="ru-RU" dirty="0" err="1" smtClean="0"/>
              <a:t>відбулося</a:t>
            </a:r>
            <a:r>
              <a:rPr lang="ru-RU" dirty="0" smtClean="0"/>
              <a:t>? </a:t>
            </a:r>
            <a:r>
              <a:rPr lang="ru-RU" dirty="0" err="1" smtClean="0"/>
              <a:t>Хто</a:t>
            </a:r>
            <a:r>
              <a:rPr lang="ru-RU" dirty="0" smtClean="0"/>
              <a:t> </a:t>
            </a:r>
            <a:r>
              <a:rPr lang="ru-RU" dirty="0" err="1" smtClean="0"/>
              <a:t>був</a:t>
            </a:r>
            <a:r>
              <a:rPr lang="ru-RU" dirty="0" smtClean="0"/>
              <a:t> </a:t>
            </a:r>
            <a:r>
              <a:rPr lang="ru-RU" dirty="0" err="1" smtClean="0"/>
              <a:t>поруч</a:t>
            </a:r>
            <a:r>
              <a:rPr lang="ru-RU" dirty="0" smtClean="0"/>
              <a:t>? </a:t>
            </a:r>
            <a:r>
              <a:rPr lang="ru-RU" dirty="0" err="1" smtClean="0"/>
              <a:t>Хто</a:t>
            </a:r>
            <a:r>
              <a:rPr lang="ru-RU" dirty="0" smtClean="0"/>
              <a:t> </a:t>
            </a:r>
            <a:r>
              <a:rPr lang="ru-RU" dirty="0" err="1" smtClean="0"/>
              <a:t>допоміг</a:t>
            </a:r>
            <a:r>
              <a:rPr lang="ru-RU" dirty="0" smtClean="0"/>
              <a:t> </a:t>
            </a:r>
            <a:r>
              <a:rPr lang="ru-RU" dirty="0" err="1" smtClean="0"/>
              <a:t>вибратись</a:t>
            </a:r>
            <a:r>
              <a:rPr lang="ru-RU" dirty="0" smtClean="0"/>
              <a:t> </a:t>
            </a:r>
            <a:r>
              <a:rPr lang="ru-RU" dirty="0" err="1" smtClean="0"/>
              <a:t>або</a:t>
            </a:r>
            <a:r>
              <a:rPr lang="ru-RU" dirty="0" smtClean="0"/>
              <a:t> як </a:t>
            </a:r>
            <a:r>
              <a:rPr lang="ru-RU" dirty="0" err="1" smtClean="0"/>
              <a:t>був</a:t>
            </a:r>
            <a:r>
              <a:rPr lang="ru-RU" dirty="0" smtClean="0"/>
              <a:t> доставлений в </a:t>
            </a:r>
            <a:r>
              <a:rPr lang="ru-RU" dirty="0" err="1" smtClean="0"/>
              <a:t>госпіталь</a:t>
            </a:r>
            <a:r>
              <a:rPr lang="ru-RU" dirty="0" smtClean="0"/>
              <a:t>, </a:t>
            </a:r>
            <a:r>
              <a:rPr lang="ru-RU" dirty="0" err="1" smtClean="0"/>
              <a:t>і</a:t>
            </a:r>
            <a:r>
              <a:rPr lang="ru-RU" dirty="0" smtClean="0"/>
              <a:t> </a:t>
            </a:r>
            <a:r>
              <a:rPr lang="ru-RU" dirty="0" err="1" smtClean="0"/>
              <a:t>в</a:t>
            </a:r>
            <a:r>
              <a:rPr lang="ru-RU" dirty="0" smtClean="0"/>
              <a:t> </a:t>
            </a:r>
            <a:r>
              <a:rPr lang="ru-RU" dirty="0" err="1" smtClean="0"/>
              <a:t>який</a:t>
            </a:r>
            <a:r>
              <a:rPr lang="ru-RU" dirty="0" smtClean="0"/>
              <a:t>? </a:t>
            </a:r>
            <a:r>
              <a:rPr lang="ru-RU" dirty="0" err="1" smtClean="0"/>
              <a:t>Діагноз</a:t>
            </a:r>
            <a:r>
              <a:rPr lang="ru-RU" dirty="0" smtClean="0"/>
              <a:t> в </a:t>
            </a:r>
            <a:r>
              <a:rPr lang="ru-RU" dirty="0" err="1" smtClean="0"/>
              <a:t>госпіталі</a:t>
            </a:r>
            <a:r>
              <a:rPr lang="ru-RU" dirty="0" smtClean="0"/>
              <a:t>? </a:t>
            </a:r>
            <a:r>
              <a:rPr lang="ru-RU" dirty="0" err="1" smtClean="0"/>
              <a:t>Хронологія</a:t>
            </a:r>
            <a:r>
              <a:rPr lang="ru-RU" dirty="0" smtClean="0"/>
              <a:t> </a:t>
            </a:r>
            <a:r>
              <a:rPr lang="ru-RU" dirty="0" err="1" smtClean="0"/>
              <a:t>переміщення</a:t>
            </a:r>
            <a:r>
              <a:rPr lang="ru-RU" dirty="0" smtClean="0"/>
              <a:t> </a:t>
            </a:r>
            <a:r>
              <a:rPr lang="ru-RU" dirty="0" err="1" smtClean="0"/>
              <a:t>між</a:t>
            </a:r>
            <a:r>
              <a:rPr lang="ru-RU" dirty="0" smtClean="0"/>
              <a:t> </a:t>
            </a:r>
            <a:r>
              <a:rPr lang="ru-RU" dirty="0" err="1" smtClean="0"/>
              <a:t>госпіталями</a:t>
            </a:r>
            <a:r>
              <a:rPr lang="ru-RU" dirty="0" smtClean="0"/>
              <a:t>? </a:t>
            </a:r>
          </a:p>
          <a:p>
            <a:pPr>
              <a:buNone/>
            </a:pPr>
            <a:r>
              <a:rPr lang="ru-RU" dirty="0" smtClean="0"/>
              <a:t>     До </a:t>
            </a:r>
            <a:r>
              <a:rPr lang="ru-RU" dirty="0" err="1" smtClean="0"/>
              <a:t>пояснення</a:t>
            </a:r>
            <a:r>
              <a:rPr lang="ru-RU" dirty="0" smtClean="0"/>
              <a:t> додаю: </a:t>
            </a:r>
          </a:p>
          <a:p>
            <a:pPr>
              <a:buNone/>
            </a:pPr>
            <a:r>
              <a:rPr lang="ru-RU" dirty="0" smtClean="0"/>
              <a:t>1) </a:t>
            </a:r>
            <a:r>
              <a:rPr lang="ru-RU" dirty="0" err="1" smtClean="0"/>
              <a:t>Копія</a:t>
            </a:r>
            <a:r>
              <a:rPr lang="ru-RU" dirty="0" smtClean="0"/>
              <a:t> </a:t>
            </a:r>
            <a:r>
              <a:rPr lang="ru-RU" dirty="0" err="1" smtClean="0"/>
              <a:t>виписного</a:t>
            </a:r>
            <a:r>
              <a:rPr lang="ru-RU" dirty="0" smtClean="0"/>
              <a:t> </a:t>
            </a:r>
            <a:r>
              <a:rPr lang="ru-RU" dirty="0" err="1" smtClean="0"/>
              <a:t>епікризу</a:t>
            </a:r>
            <a:r>
              <a:rPr lang="ru-RU" dirty="0" smtClean="0"/>
              <a:t> </a:t>
            </a:r>
            <a:r>
              <a:rPr lang="ru-RU" dirty="0" err="1" smtClean="0"/>
              <a:t>з</a:t>
            </a:r>
            <a:r>
              <a:rPr lang="ru-RU" dirty="0" smtClean="0"/>
              <a:t> </a:t>
            </a:r>
            <a:r>
              <a:rPr lang="ru-RU" dirty="0" err="1" smtClean="0"/>
              <a:t>Дніпропетровського</a:t>
            </a:r>
            <a:r>
              <a:rPr lang="ru-RU" dirty="0" smtClean="0"/>
              <a:t> </a:t>
            </a:r>
            <a:r>
              <a:rPr lang="ru-RU" dirty="0" err="1" smtClean="0"/>
              <a:t>військового</a:t>
            </a:r>
            <a:r>
              <a:rPr lang="ru-RU" dirty="0" smtClean="0"/>
              <a:t> </a:t>
            </a:r>
            <a:r>
              <a:rPr lang="ru-RU" dirty="0" err="1" smtClean="0"/>
              <a:t>госпіталю</a:t>
            </a:r>
            <a:r>
              <a:rPr lang="ru-RU" dirty="0" smtClean="0"/>
              <a:t> № </a:t>
            </a:r>
          </a:p>
          <a:p>
            <a:pPr>
              <a:buNone/>
            </a:pPr>
            <a:r>
              <a:rPr lang="ru-RU" dirty="0" smtClean="0"/>
              <a:t>2) </a:t>
            </a:r>
            <a:r>
              <a:rPr lang="ru-RU" dirty="0" err="1" smtClean="0"/>
              <a:t>Копія</a:t>
            </a:r>
            <a:r>
              <a:rPr lang="ru-RU" dirty="0" smtClean="0"/>
              <a:t> </a:t>
            </a:r>
            <a:r>
              <a:rPr lang="ru-RU" dirty="0" err="1" smtClean="0"/>
              <a:t>етапного</a:t>
            </a:r>
            <a:r>
              <a:rPr lang="ru-RU" dirty="0" smtClean="0"/>
              <a:t> </a:t>
            </a:r>
            <a:r>
              <a:rPr lang="ru-RU" dirty="0" err="1" smtClean="0"/>
              <a:t>епікризу</a:t>
            </a:r>
            <a:r>
              <a:rPr lang="ru-RU" dirty="0" smtClean="0"/>
              <a:t> </a:t>
            </a:r>
            <a:r>
              <a:rPr lang="ru-RU" dirty="0" err="1" smtClean="0"/>
              <a:t>з</a:t>
            </a:r>
            <a:r>
              <a:rPr lang="ru-RU" dirty="0" smtClean="0"/>
              <a:t> </a:t>
            </a:r>
            <a:r>
              <a:rPr lang="ru-RU" dirty="0" err="1" smtClean="0"/>
              <a:t>Київського</a:t>
            </a:r>
            <a:r>
              <a:rPr lang="ru-RU" dirty="0" smtClean="0"/>
              <a:t> </a:t>
            </a:r>
            <a:r>
              <a:rPr lang="ru-RU" dirty="0" err="1" smtClean="0"/>
              <a:t>військового</a:t>
            </a:r>
            <a:r>
              <a:rPr lang="ru-RU" dirty="0" smtClean="0"/>
              <a:t> </a:t>
            </a:r>
            <a:r>
              <a:rPr lang="ru-RU" dirty="0" err="1" smtClean="0"/>
              <a:t>госпіталю</a:t>
            </a:r>
            <a:r>
              <a:rPr lang="ru-RU" dirty="0" smtClean="0"/>
              <a:t> № </a:t>
            </a:r>
          </a:p>
          <a:p>
            <a:pPr>
              <a:buNone/>
            </a:pPr>
            <a:r>
              <a:rPr lang="ru-RU" dirty="0" smtClean="0"/>
              <a:t>3) </a:t>
            </a:r>
            <a:r>
              <a:rPr lang="ru-RU" dirty="0" err="1" smtClean="0"/>
              <a:t>Копія</a:t>
            </a:r>
            <a:r>
              <a:rPr lang="ru-RU" dirty="0" smtClean="0"/>
              <a:t> </a:t>
            </a:r>
            <a:r>
              <a:rPr lang="ru-RU" dirty="0" err="1" smtClean="0"/>
              <a:t>пояснення</a:t>
            </a:r>
            <a:r>
              <a:rPr lang="ru-RU" dirty="0" smtClean="0"/>
              <a:t> с-т Петренко І.В. </a:t>
            </a:r>
          </a:p>
          <a:p>
            <a:pPr>
              <a:buNone/>
            </a:pPr>
            <a:r>
              <a:rPr lang="ru-RU" dirty="0" smtClean="0"/>
              <a:t>Дата </a:t>
            </a:r>
            <a:r>
              <a:rPr lang="ru-RU" dirty="0" err="1" smtClean="0"/>
              <a:t>Звання</a:t>
            </a:r>
            <a:r>
              <a:rPr lang="ru-RU" dirty="0" smtClean="0"/>
              <a:t> </a:t>
            </a:r>
            <a:r>
              <a:rPr lang="ru-RU" dirty="0" err="1" smtClean="0"/>
              <a:t>Підпис</a:t>
            </a:r>
            <a:r>
              <a:rPr lang="ru-RU" dirty="0" smtClean="0"/>
              <a:t> </a:t>
            </a:r>
            <a:r>
              <a:rPr lang="ru-RU" dirty="0" err="1" smtClean="0"/>
              <a:t>Прізвище</a:t>
            </a:r>
            <a:r>
              <a:rPr lang="ru-RU" dirty="0" smtClean="0"/>
              <a:t> </a:t>
            </a:r>
            <a:r>
              <a:rPr lang="ru-RU" dirty="0" err="1" smtClean="0"/>
              <a:t>Ініціали</a:t>
            </a:r>
            <a:r>
              <a:rPr lang="ru-RU" dirty="0" smtClean="0"/>
              <a:t> </a:t>
            </a:r>
          </a:p>
          <a:p>
            <a:endParaRPr lang="ru-RU" dirty="0"/>
          </a:p>
        </p:txBody>
      </p:sp>
    </p:spTree>
    <p:extLst>
      <p:ext uri="{BB962C8B-B14F-4D97-AF65-F5344CB8AC3E}">
        <p14:creationId xmlns:p14="http://schemas.microsoft.com/office/powerpoint/2010/main" xmlns="" val="2373497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dirty="0" smtClean="0"/>
              <a:t>Форма рапорту про </a:t>
            </a:r>
            <a:r>
              <a:rPr lang="ru-RU" sz="2000" dirty="0" err="1" smtClean="0"/>
              <a:t>видачу</a:t>
            </a:r>
            <a:r>
              <a:rPr lang="ru-RU" sz="2000" dirty="0" smtClean="0"/>
              <a:t> </a:t>
            </a:r>
            <a:r>
              <a:rPr lang="ru-RU" sz="2000" dirty="0" err="1" smtClean="0"/>
              <a:t>довідки</a:t>
            </a:r>
            <a:r>
              <a:rPr lang="ru-RU" sz="2000" dirty="0" smtClean="0"/>
              <a:t> </a:t>
            </a:r>
            <a:r>
              <a:rPr lang="ru-RU" sz="2000" dirty="0" err="1" smtClean="0"/>
              <a:t>про</a:t>
            </a:r>
            <a:r>
              <a:rPr lang="ru-RU" sz="2000" dirty="0" smtClean="0"/>
              <a:t> </a:t>
            </a:r>
            <a:r>
              <a:rPr lang="ru-RU" sz="2000" dirty="0" err="1" smtClean="0"/>
              <a:t>обставини</a:t>
            </a:r>
            <a:r>
              <a:rPr lang="ru-RU" sz="2000" dirty="0" smtClean="0"/>
              <a:t> </a:t>
            </a:r>
            <a:r>
              <a:rPr lang="ru-RU" sz="2000" dirty="0" err="1" smtClean="0"/>
              <a:t>травми</a:t>
            </a:r>
            <a:r>
              <a:rPr lang="ru-RU" sz="2000" dirty="0" smtClean="0"/>
              <a:t/>
            </a:r>
            <a:br>
              <a:rPr lang="ru-RU" sz="2000" dirty="0" smtClean="0"/>
            </a:br>
            <a:endParaRPr lang="ru-RU" sz="2000" dirty="0"/>
          </a:p>
        </p:txBody>
      </p:sp>
      <p:sp>
        <p:nvSpPr>
          <p:cNvPr id="3" name="Содержимое 2"/>
          <p:cNvSpPr>
            <a:spLocks noGrp="1"/>
          </p:cNvSpPr>
          <p:nvPr>
            <p:ph idx="1"/>
          </p:nvPr>
        </p:nvSpPr>
        <p:spPr/>
        <p:txBody>
          <a:bodyPr>
            <a:normAutofit lnSpcReduction="10000"/>
          </a:bodyPr>
          <a:lstStyle/>
          <a:p>
            <a:pPr algn="r">
              <a:buNone/>
            </a:pPr>
            <a:r>
              <a:rPr lang="ru-RU" dirty="0" smtClean="0"/>
              <a:t>Командиру В/ч ________ </a:t>
            </a:r>
          </a:p>
          <a:p>
            <a:pPr algn="ctr">
              <a:buNone/>
            </a:pPr>
            <a:r>
              <a:rPr lang="ru-RU" dirty="0" smtClean="0"/>
              <a:t>РАПОРТ </a:t>
            </a:r>
          </a:p>
          <a:p>
            <a:pPr algn="just">
              <a:buNone/>
            </a:pPr>
            <a:r>
              <a:rPr lang="ru-RU" dirty="0" smtClean="0"/>
              <a:t>   Я, (</a:t>
            </a:r>
            <a:r>
              <a:rPr lang="ru-RU" dirty="0" err="1" smtClean="0"/>
              <a:t>звання</a:t>
            </a:r>
            <a:r>
              <a:rPr lang="ru-RU" dirty="0" smtClean="0"/>
              <a:t>, ПІБ), прошу Вас </a:t>
            </a:r>
            <a:r>
              <a:rPr lang="ru-RU" dirty="0" err="1" smtClean="0"/>
              <a:t>видати</a:t>
            </a:r>
            <a:r>
              <a:rPr lang="ru-RU" dirty="0" smtClean="0"/>
              <a:t> наказ про </a:t>
            </a:r>
            <a:r>
              <a:rPr lang="ru-RU" dirty="0" err="1" smtClean="0"/>
              <a:t>призначення</a:t>
            </a:r>
            <a:r>
              <a:rPr lang="ru-RU" dirty="0" smtClean="0"/>
              <a:t> </a:t>
            </a:r>
            <a:r>
              <a:rPr lang="ru-RU" dirty="0" err="1" smtClean="0"/>
              <a:t>розслідування</a:t>
            </a:r>
            <a:r>
              <a:rPr lang="ru-RU" dirty="0" smtClean="0"/>
              <a:t> та </a:t>
            </a:r>
            <a:r>
              <a:rPr lang="ru-RU" dirty="0" err="1" smtClean="0"/>
              <a:t>видати</a:t>
            </a:r>
            <a:r>
              <a:rPr lang="ru-RU" dirty="0" smtClean="0"/>
              <a:t> </a:t>
            </a:r>
            <a:r>
              <a:rPr lang="ru-RU" dirty="0" err="1" smtClean="0"/>
              <a:t>мені</a:t>
            </a:r>
            <a:r>
              <a:rPr lang="ru-RU" dirty="0" smtClean="0"/>
              <a:t> </a:t>
            </a:r>
            <a:r>
              <a:rPr lang="ru-RU" dirty="0" err="1" smtClean="0"/>
              <a:t>довідку</a:t>
            </a:r>
            <a:r>
              <a:rPr lang="ru-RU" dirty="0" smtClean="0"/>
              <a:t> про </a:t>
            </a:r>
            <a:r>
              <a:rPr lang="ru-RU" dirty="0" err="1" smtClean="0"/>
              <a:t>обставини</a:t>
            </a:r>
            <a:r>
              <a:rPr lang="ru-RU" dirty="0" smtClean="0"/>
              <a:t> </a:t>
            </a:r>
            <a:r>
              <a:rPr lang="ru-RU" dirty="0" err="1" smtClean="0"/>
              <a:t>травми</a:t>
            </a:r>
            <a:r>
              <a:rPr lang="ru-RU" dirty="0" smtClean="0"/>
              <a:t> (</a:t>
            </a:r>
            <a:r>
              <a:rPr lang="ru-RU" dirty="0" err="1" smtClean="0"/>
              <a:t>поранення</a:t>
            </a:r>
            <a:r>
              <a:rPr lang="ru-RU" dirty="0" smtClean="0"/>
              <a:t>, </a:t>
            </a:r>
            <a:r>
              <a:rPr lang="ru-RU" dirty="0" err="1" smtClean="0"/>
              <a:t>контузії</a:t>
            </a:r>
            <a:r>
              <a:rPr lang="ru-RU" dirty="0" smtClean="0"/>
              <a:t>) </a:t>
            </a:r>
            <a:r>
              <a:rPr lang="ru-RU" dirty="0" err="1" smtClean="0"/>
              <a:t>отриманої</a:t>
            </a:r>
            <a:r>
              <a:rPr lang="ru-RU" dirty="0" smtClean="0"/>
              <a:t> мною </a:t>
            </a:r>
            <a:r>
              <a:rPr lang="ru-RU" dirty="0" err="1" smtClean="0"/>
              <a:t>під</a:t>
            </a:r>
            <a:r>
              <a:rPr lang="ru-RU" dirty="0" smtClean="0"/>
              <a:t> час </a:t>
            </a:r>
            <a:r>
              <a:rPr lang="ru-RU" dirty="0" err="1" smtClean="0"/>
              <a:t>виконання</a:t>
            </a:r>
            <a:r>
              <a:rPr lang="ru-RU" dirty="0" smtClean="0"/>
              <a:t> </a:t>
            </a:r>
            <a:r>
              <a:rPr lang="ru-RU" dirty="0" err="1" smtClean="0"/>
              <a:t>військового</a:t>
            </a:r>
            <a:r>
              <a:rPr lang="ru-RU" dirty="0" smtClean="0"/>
              <a:t> </a:t>
            </a:r>
            <a:r>
              <a:rPr lang="ru-RU" dirty="0" err="1" smtClean="0"/>
              <a:t>обов’язку</a:t>
            </a:r>
            <a:r>
              <a:rPr lang="ru-RU" dirty="0" smtClean="0"/>
              <a:t> __ ______ 2014 року </a:t>
            </a:r>
            <a:r>
              <a:rPr lang="ru-RU" dirty="0" err="1" smtClean="0"/>
              <a:t>під</a:t>
            </a:r>
            <a:r>
              <a:rPr lang="ru-RU" dirty="0" smtClean="0"/>
              <a:t> час (</a:t>
            </a:r>
            <a:r>
              <a:rPr lang="ru-RU" dirty="0" err="1" smtClean="0"/>
              <a:t>обставин</a:t>
            </a:r>
            <a:r>
              <a:rPr lang="ru-RU" dirty="0" smtClean="0"/>
              <a:t> </a:t>
            </a:r>
            <a:r>
              <a:rPr lang="ru-RU" dirty="0" err="1" smtClean="0"/>
              <a:t>травми</a:t>
            </a:r>
            <a:r>
              <a:rPr lang="ru-RU" dirty="0" smtClean="0"/>
              <a:t>, </a:t>
            </a:r>
            <a:r>
              <a:rPr lang="ru-RU" dirty="0" err="1" smtClean="0"/>
              <a:t>наприклад</a:t>
            </a:r>
            <a:r>
              <a:rPr lang="ru-RU" dirty="0" smtClean="0"/>
              <a:t> </a:t>
            </a:r>
            <a:r>
              <a:rPr lang="ru-RU" dirty="0" err="1" smtClean="0"/>
              <a:t>обстріл</a:t>
            </a:r>
            <a:r>
              <a:rPr lang="ru-RU" dirty="0" smtClean="0"/>
              <a:t>). </a:t>
            </a:r>
          </a:p>
          <a:p>
            <a:pPr>
              <a:buNone/>
            </a:pPr>
            <a:r>
              <a:rPr lang="ru-RU" sz="2000" dirty="0" smtClean="0"/>
              <a:t>Дата </a:t>
            </a:r>
          </a:p>
          <a:p>
            <a:pPr>
              <a:buNone/>
            </a:pPr>
            <a:r>
              <a:rPr lang="ru-RU" sz="2000" dirty="0" err="1" smtClean="0"/>
              <a:t>Звання</a:t>
            </a:r>
            <a:r>
              <a:rPr lang="ru-RU" sz="2000" dirty="0" smtClean="0"/>
              <a:t>/</a:t>
            </a:r>
            <a:r>
              <a:rPr lang="ru-RU" sz="2000" dirty="0" err="1" smtClean="0"/>
              <a:t>Підпис</a:t>
            </a:r>
            <a:r>
              <a:rPr lang="ru-RU" sz="2000" dirty="0" smtClean="0"/>
              <a:t> </a:t>
            </a:r>
          </a:p>
          <a:p>
            <a:pPr>
              <a:buNone/>
            </a:pPr>
            <a:r>
              <a:rPr lang="ru-RU" sz="2000" dirty="0" err="1" smtClean="0"/>
              <a:t>Прізвище</a:t>
            </a:r>
            <a:r>
              <a:rPr lang="ru-RU" sz="2000" dirty="0" smtClean="0"/>
              <a:t>, </a:t>
            </a:r>
            <a:r>
              <a:rPr lang="ru-RU" sz="2000" dirty="0" err="1" smtClean="0"/>
              <a:t>ініціали</a:t>
            </a:r>
            <a:r>
              <a:rPr lang="ru-RU" dirty="0" smtClean="0"/>
              <a:t> </a:t>
            </a:r>
          </a:p>
          <a:p>
            <a:endParaRPr lang="ru-RU" dirty="0"/>
          </a:p>
        </p:txBody>
      </p:sp>
    </p:spTree>
    <p:extLst>
      <p:ext uri="{BB962C8B-B14F-4D97-AF65-F5344CB8AC3E}">
        <p14:creationId xmlns:p14="http://schemas.microsoft.com/office/powerpoint/2010/main" xmlns="" val="27566489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Встановлення інвалідності</a:t>
            </a:r>
            <a:endParaRPr lang="ru-RU" dirty="0"/>
          </a:p>
        </p:txBody>
      </p:sp>
      <p:sp>
        <p:nvSpPr>
          <p:cNvPr id="3" name="Содержимое 2"/>
          <p:cNvSpPr>
            <a:spLocks noGrp="1"/>
          </p:cNvSpPr>
          <p:nvPr>
            <p:ph idx="1"/>
          </p:nvPr>
        </p:nvSpPr>
        <p:spPr/>
        <p:txBody>
          <a:bodyPr>
            <a:normAutofit lnSpcReduction="10000"/>
          </a:bodyPr>
          <a:lstStyle/>
          <a:p>
            <a:r>
              <a:rPr lang="uk-UA" dirty="0" smtClean="0"/>
              <a:t>Законом (п. 5 Постанови КМУ </a:t>
            </a:r>
            <a:r>
              <a:rPr lang="uk-UA" dirty="0" err="1" smtClean="0"/>
              <a:t>“Про</a:t>
            </a:r>
            <a:r>
              <a:rPr lang="uk-UA" dirty="0" smtClean="0"/>
              <a:t> затвердження Положення про порядок, умови та критерії встановлення </a:t>
            </a:r>
            <a:r>
              <a:rPr lang="uk-UA" dirty="0" err="1" smtClean="0"/>
              <a:t>інвалідності”</a:t>
            </a:r>
            <a:r>
              <a:rPr lang="uk-UA" dirty="0" smtClean="0"/>
              <a:t>) передбачена можливість проведення огляду та встановлення інвалідності заочно. </a:t>
            </a:r>
          </a:p>
          <a:p>
            <a:r>
              <a:rPr lang="uk-UA" dirty="0" smtClean="0"/>
              <a:t>Однак, якщо інвалідність спричинена </a:t>
            </a:r>
            <a:r>
              <a:rPr lang="ru-RU" dirty="0" err="1" smtClean="0"/>
              <a:t>проходження</a:t>
            </a:r>
            <a:r>
              <a:rPr lang="ru-RU" dirty="0" smtClean="0"/>
              <a:t> </a:t>
            </a:r>
            <a:r>
              <a:rPr lang="ru-RU" dirty="0" err="1" smtClean="0"/>
              <a:t>військової</a:t>
            </a:r>
            <a:r>
              <a:rPr lang="ru-RU" dirty="0" smtClean="0"/>
              <a:t> </a:t>
            </a:r>
            <a:r>
              <a:rPr lang="ru-RU" dirty="0" err="1" smtClean="0"/>
              <a:t>служби</a:t>
            </a:r>
            <a:r>
              <a:rPr lang="ru-RU" dirty="0" smtClean="0"/>
              <a:t> </a:t>
            </a:r>
            <a:r>
              <a:rPr lang="ru-RU" dirty="0" err="1" smtClean="0"/>
              <a:t>чи</a:t>
            </a:r>
            <a:r>
              <a:rPr lang="ru-RU" dirty="0" smtClean="0"/>
              <a:t> </a:t>
            </a:r>
            <a:r>
              <a:rPr lang="ru-RU" dirty="0" err="1" smtClean="0"/>
              <a:t>служби</a:t>
            </a:r>
            <a:r>
              <a:rPr lang="ru-RU" dirty="0" smtClean="0"/>
              <a:t> в органах </a:t>
            </a:r>
            <a:r>
              <a:rPr lang="ru-RU" dirty="0" err="1" smtClean="0"/>
              <a:t>внутрішніх</a:t>
            </a:r>
            <a:r>
              <a:rPr lang="ru-RU" dirty="0" smtClean="0"/>
              <a:t> справ, </a:t>
            </a:r>
            <a:r>
              <a:rPr lang="ru-RU" dirty="0" err="1" smtClean="0"/>
              <a:t>державної</a:t>
            </a:r>
            <a:r>
              <a:rPr lang="ru-RU" dirty="0" smtClean="0"/>
              <a:t> </a:t>
            </a:r>
            <a:r>
              <a:rPr lang="ru-RU" dirty="0" err="1" smtClean="0"/>
              <a:t>безпеки</a:t>
            </a:r>
            <a:r>
              <a:rPr lang="ru-RU" dirty="0" smtClean="0"/>
              <a:t>, </a:t>
            </a:r>
            <a:r>
              <a:rPr lang="ru-RU" dirty="0" err="1" smtClean="0"/>
              <a:t>інших</a:t>
            </a:r>
            <a:r>
              <a:rPr lang="ru-RU" dirty="0" smtClean="0"/>
              <a:t> </a:t>
            </a:r>
            <a:r>
              <a:rPr lang="ru-RU" dirty="0" err="1" smtClean="0"/>
              <a:t>військових</a:t>
            </a:r>
            <a:r>
              <a:rPr lang="ru-RU" dirty="0" smtClean="0"/>
              <a:t> </a:t>
            </a:r>
            <a:r>
              <a:rPr lang="ru-RU" dirty="0" err="1" smtClean="0"/>
              <a:t>формуванняхб</a:t>
            </a:r>
            <a:r>
              <a:rPr lang="ru-RU" dirty="0" smtClean="0"/>
              <a:t> </a:t>
            </a:r>
            <a:r>
              <a:rPr lang="ru-RU" dirty="0" err="1" smtClean="0"/>
              <a:t>встановлення</a:t>
            </a:r>
            <a:r>
              <a:rPr lang="ru-RU" dirty="0" smtClean="0"/>
              <a:t> </a:t>
            </a:r>
            <a:r>
              <a:rPr lang="ru-RU" dirty="0" err="1" smtClean="0"/>
              <a:t>інвалідності</a:t>
            </a:r>
            <a:r>
              <a:rPr lang="ru-RU" dirty="0" smtClean="0"/>
              <a:t> заочно НЕ проводиться</a:t>
            </a:r>
            <a:endParaRPr lang="ru-RU" dirty="0"/>
          </a:p>
        </p:txBody>
      </p:sp>
    </p:spTree>
    <p:extLst>
      <p:ext uri="{BB962C8B-B14F-4D97-AF65-F5344CB8AC3E}">
        <p14:creationId xmlns:p14="http://schemas.microsoft.com/office/powerpoint/2010/main" xmlns="" val="34542274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Проходження </a:t>
            </a:r>
            <a:r>
              <a:rPr lang="uk-UA" dirty="0" err="1" smtClean="0"/>
              <a:t>мсек</a:t>
            </a:r>
            <a:r>
              <a:rPr lang="uk-UA" dirty="0" smtClean="0"/>
              <a:t>, необхідні документи:</a:t>
            </a:r>
            <a:endParaRPr lang="ru-RU" dirty="0"/>
          </a:p>
        </p:txBody>
      </p:sp>
      <p:sp>
        <p:nvSpPr>
          <p:cNvPr id="3" name="Содержимое 2"/>
          <p:cNvSpPr>
            <a:spLocks noGrp="1"/>
          </p:cNvSpPr>
          <p:nvPr>
            <p:ph idx="1"/>
          </p:nvPr>
        </p:nvSpPr>
        <p:spPr/>
        <p:txBody>
          <a:bodyPr>
            <a:normAutofit/>
          </a:bodyPr>
          <a:lstStyle/>
          <a:p>
            <a:r>
              <a:rPr lang="ru-RU" sz="2000" dirty="0" err="1" smtClean="0"/>
              <a:t>Копія</a:t>
            </a:r>
            <a:r>
              <a:rPr lang="ru-RU" sz="2000" dirty="0" smtClean="0"/>
              <a:t> </a:t>
            </a:r>
            <a:r>
              <a:rPr lang="ru-RU" sz="2000" dirty="0" err="1" smtClean="0"/>
              <a:t>медичної</a:t>
            </a:r>
            <a:r>
              <a:rPr lang="ru-RU" sz="2000" dirty="0" smtClean="0"/>
              <a:t> книжки;</a:t>
            </a:r>
          </a:p>
          <a:p>
            <a:r>
              <a:rPr lang="ru-RU" sz="2000" dirty="0" err="1" smtClean="0"/>
              <a:t>Копія</a:t>
            </a:r>
            <a:r>
              <a:rPr lang="ru-RU" sz="2000" dirty="0" smtClean="0"/>
              <a:t> паспорту;</a:t>
            </a:r>
          </a:p>
          <a:p>
            <a:r>
              <a:rPr lang="ru-RU" sz="2000" dirty="0" err="1" smtClean="0"/>
              <a:t>Копія</a:t>
            </a:r>
            <a:r>
              <a:rPr lang="ru-RU" sz="2000" dirty="0" smtClean="0"/>
              <a:t> </a:t>
            </a:r>
            <a:r>
              <a:rPr lang="ru-RU" sz="2000" dirty="0" err="1" smtClean="0"/>
              <a:t>ідентифікаційного</a:t>
            </a:r>
            <a:r>
              <a:rPr lang="ru-RU" sz="2000" dirty="0" smtClean="0"/>
              <a:t> коду;</a:t>
            </a:r>
          </a:p>
          <a:p>
            <a:r>
              <a:rPr lang="ru-RU" sz="2000" dirty="0" err="1" smtClean="0"/>
              <a:t>Копія</a:t>
            </a:r>
            <a:r>
              <a:rPr lang="ru-RU" sz="2000" dirty="0" smtClean="0"/>
              <a:t> </a:t>
            </a:r>
            <a:r>
              <a:rPr lang="ru-RU" sz="2000" dirty="0" err="1" smtClean="0"/>
              <a:t>свідоцтва</a:t>
            </a:r>
            <a:r>
              <a:rPr lang="ru-RU" sz="2000" dirty="0" smtClean="0"/>
              <a:t> про хворобу </a:t>
            </a:r>
            <a:r>
              <a:rPr lang="ru-RU" sz="2000" dirty="0" err="1" smtClean="0"/>
              <a:t>від</a:t>
            </a:r>
            <a:r>
              <a:rPr lang="ru-RU" sz="2000" dirty="0" smtClean="0"/>
              <a:t> ВЛК, </a:t>
            </a:r>
            <a:r>
              <a:rPr lang="ru-RU" sz="2000" dirty="0" err="1" smtClean="0"/>
              <a:t>довідки</a:t>
            </a:r>
            <a:r>
              <a:rPr lang="ru-RU" sz="2000" dirty="0" smtClean="0"/>
              <a:t> ВЛК;</a:t>
            </a:r>
          </a:p>
          <a:p>
            <a:r>
              <a:rPr lang="ru-RU" sz="2000" dirty="0" err="1" smtClean="0"/>
              <a:t>Копія</a:t>
            </a:r>
            <a:r>
              <a:rPr lang="ru-RU" sz="2000" dirty="0" smtClean="0"/>
              <a:t> </a:t>
            </a:r>
            <a:r>
              <a:rPr lang="ru-RU" sz="2000" dirty="0" err="1" smtClean="0"/>
              <a:t>трудової</a:t>
            </a:r>
            <a:r>
              <a:rPr lang="ru-RU" sz="2000" dirty="0" smtClean="0"/>
              <a:t> книжки (за </a:t>
            </a:r>
            <a:r>
              <a:rPr lang="ru-RU" sz="2000" dirty="0" err="1" smtClean="0"/>
              <a:t>наявності</a:t>
            </a:r>
            <a:r>
              <a:rPr lang="ru-RU" sz="2000" dirty="0" smtClean="0"/>
              <a:t>);</a:t>
            </a:r>
          </a:p>
          <a:p>
            <a:r>
              <a:rPr lang="ru-RU" sz="2000" dirty="0" err="1" smtClean="0"/>
              <a:t>Копія</a:t>
            </a:r>
            <a:r>
              <a:rPr lang="ru-RU" sz="2000" dirty="0" smtClean="0"/>
              <a:t> </a:t>
            </a:r>
            <a:r>
              <a:rPr lang="ru-RU" sz="2000" dirty="0" err="1" smtClean="0"/>
              <a:t>витягу</a:t>
            </a:r>
            <a:r>
              <a:rPr lang="ru-RU" sz="2000" dirty="0" smtClean="0"/>
              <a:t> </a:t>
            </a:r>
            <a:r>
              <a:rPr lang="ru-RU" sz="2000" dirty="0" err="1" smtClean="0"/>
              <a:t>з</a:t>
            </a:r>
            <a:r>
              <a:rPr lang="ru-RU" sz="2000" dirty="0" smtClean="0"/>
              <a:t> наказу командира </a:t>
            </a:r>
            <a:r>
              <a:rPr lang="ru-RU" sz="2000" dirty="0" err="1" smtClean="0"/>
              <a:t>в\ч</a:t>
            </a:r>
            <a:r>
              <a:rPr lang="ru-RU" sz="2000" dirty="0" smtClean="0"/>
              <a:t> про </a:t>
            </a:r>
            <a:r>
              <a:rPr lang="ru-RU" sz="2000" dirty="0" err="1" smtClean="0"/>
              <a:t>виключення</a:t>
            </a:r>
            <a:r>
              <a:rPr lang="ru-RU" sz="2000" dirty="0" smtClean="0"/>
              <a:t>;</a:t>
            </a:r>
          </a:p>
          <a:p>
            <a:pPr>
              <a:buNone/>
            </a:pPr>
            <a:r>
              <a:rPr lang="ru-RU" sz="2000" dirty="0" err="1" smtClean="0"/>
              <a:t>зі</a:t>
            </a:r>
            <a:r>
              <a:rPr lang="ru-RU" sz="2000" dirty="0" smtClean="0"/>
              <a:t> </a:t>
            </a:r>
            <a:r>
              <a:rPr lang="ru-RU" sz="2000" dirty="0" err="1" smtClean="0"/>
              <a:t>списків</a:t>
            </a:r>
            <a:r>
              <a:rPr lang="ru-RU" sz="2000" dirty="0" smtClean="0"/>
              <a:t> </a:t>
            </a:r>
            <a:r>
              <a:rPr lang="ru-RU" sz="2000" dirty="0" err="1" smtClean="0"/>
              <a:t>особового</a:t>
            </a:r>
            <a:r>
              <a:rPr lang="ru-RU" sz="2000" dirty="0" smtClean="0"/>
              <a:t> складу </a:t>
            </a:r>
            <a:r>
              <a:rPr lang="ru-RU" sz="2000" dirty="0" err="1" smtClean="0"/>
              <a:t>частини</a:t>
            </a:r>
            <a:r>
              <a:rPr lang="ru-RU" sz="2000" dirty="0" smtClean="0"/>
              <a:t> (контрактники);</a:t>
            </a:r>
          </a:p>
          <a:p>
            <a:r>
              <a:rPr lang="ru-RU" sz="2000" dirty="0" err="1" smtClean="0"/>
              <a:t>Копія</a:t>
            </a:r>
            <a:r>
              <a:rPr lang="ru-RU" sz="2000" dirty="0" smtClean="0"/>
              <a:t> </a:t>
            </a:r>
            <a:r>
              <a:rPr lang="ru-RU" sz="2000" dirty="0" err="1" smtClean="0"/>
              <a:t>військового</a:t>
            </a:r>
            <a:r>
              <a:rPr lang="ru-RU" sz="2000" dirty="0" smtClean="0"/>
              <a:t> квитка (</a:t>
            </a:r>
            <a:r>
              <a:rPr lang="ru-RU" sz="2000" dirty="0" err="1" smtClean="0"/>
              <a:t>строковики</a:t>
            </a:r>
            <a:r>
              <a:rPr lang="ru-RU" sz="2000" dirty="0" smtClean="0"/>
              <a:t>).</a:t>
            </a:r>
          </a:p>
          <a:p>
            <a:endParaRPr lang="ru-RU" sz="2000" dirty="0"/>
          </a:p>
          <a:p>
            <a:pPr marL="0" indent="0">
              <a:buNone/>
            </a:pPr>
            <a:endParaRPr lang="ru-RU" sz="2000" dirty="0"/>
          </a:p>
          <a:p>
            <a:pPr marL="0" indent="0" algn="ctr">
              <a:buNone/>
            </a:pPr>
            <a:endParaRPr lang="ru-RU" sz="2000" b="1" dirty="0" smtClean="0"/>
          </a:p>
          <a:p>
            <a:pPr marL="0" indent="0" algn="ctr">
              <a:buNone/>
            </a:pPr>
            <a:r>
              <a:rPr lang="ru-RU" sz="2000" b="1" dirty="0" smtClean="0"/>
              <a:t>ДОВІДКА про </a:t>
            </a:r>
            <a:r>
              <a:rPr lang="ru-RU" sz="2000" b="1" dirty="0" err="1" smtClean="0"/>
              <a:t>визнання</a:t>
            </a:r>
            <a:r>
              <a:rPr lang="ru-RU" sz="2000" b="1" dirty="0" smtClean="0"/>
              <a:t> особи </a:t>
            </a:r>
            <a:r>
              <a:rPr lang="ru-RU" sz="2000" b="1" dirty="0" err="1" smtClean="0"/>
              <a:t>інвалідом</a:t>
            </a:r>
            <a:endParaRPr lang="ru-RU" sz="2000" b="1" dirty="0" smtClean="0"/>
          </a:p>
          <a:p>
            <a:pPr marL="0" indent="0" algn="ctr">
              <a:buNone/>
            </a:pPr>
            <a:endParaRPr lang="ru-RU" sz="2000" b="1" dirty="0" smtClean="0"/>
          </a:p>
          <a:p>
            <a:endParaRPr lang="ru-RU" dirty="0"/>
          </a:p>
        </p:txBody>
      </p:sp>
      <p:sp>
        <p:nvSpPr>
          <p:cNvPr id="5" name="Down Arrow 4"/>
          <p:cNvSpPr/>
          <p:nvPr/>
        </p:nvSpPr>
        <p:spPr>
          <a:xfrm>
            <a:off x="3707904" y="4725144"/>
            <a:ext cx="86409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731598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Содержимое 4"/>
          <p:cNvSpPr>
            <a:spLocks noGrp="1"/>
          </p:cNvSpPr>
          <p:nvPr>
            <p:ph idx="1"/>
          </p:nvPr>
        </p:nvSpPr>
        <p:spPr>
          <a:xfrm>
            <a:off x="457200" y="332656"/>
            <a:ext cx="7239000" cy="6123080"/>
          </a:xfrm>
        </p:spPr>
        <p:txBody>
          <a:bodyPr/>
          <a:lstStyle/>
          <a:p>
            <a:endParaRPr lang="ru-RU" dirty="0"/>
          </a:p>
        </p:txBody>
      </p:sp>
      <p:pic>
        <p:nvPicPr>
          <p:cNvPr id="1032" name="Picture 8"/>
          <p:cNvPicPr>
            <a:picLocks noChangeAspect="1" noChangeArrowheads="1"/>
          </p:cNvPicPr>
          <p:nvPr/>
        </p:nvPicPr>
        <p:blipFill>
          <a:blip r:embed="rId3" cstate="print"/>
          <a:srcRect/>
          <a:stretch>
            <a:fillRect/>
          </a:stretch>
        </p:blipFill>
        <p:spPr bwMode="auto">
          <a:xfrm>
            <a:off x="-1524000" y="-1447800"/>
            <a:ext cx="12192000" cy="9753600"/>
          </a:xfrm>
          <a:prstGeom prst="rect">
            <a:avLst/>
          </a:prstGeom>
          <a:noFill/>
          <a:ln w="9525">
            <a:noFill/>
            <a:miter lim="800000"/>
            <a:headEnd/>
            <a:tailEnd/>
          </a:ln>
        </p:spPr>
      </p:pic>
    </p:spTree>
    <p:extLst>
      <p:ext uri="{BB962C8B-B14F-4D97-AF65-F5344CB8AC3E}">
        <p14:creationId xmlns:p14="http://schemas.microsoft.com/office/powerpoint/2010/main" xmlns="" val="5332635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76672"/>
            <a:ext cx="7239000" cy="5979064"/>
          </a:xfrm>
        </p:spPr>
        <p:txBody>
          <a:bodyPr/>
          <a:lstStyle/>
          <a:p>
            <a:endParaRPr lang="ru-RU" dirty="0"/>
          </a:p>
        </p:txBody>
      </p:sp>
      <p:pic>
        <p:nvPicPr>
          <p:cNvPr id="2051" name="Picture 3"/>
          <p:cNvPicPr>
            <a:picLocks noChangeAspect="1" noChangeArrowheads="1"/>
          </p:cNvPicPr>
          <p:nvPr/>
        </p:nvPicPr>
        <p:blipFill>
          <a:blip r:embed="rId3" cstate="print"/>
          <a:srcRect/>
          <a:stretch>
            <a:fillRect/>
          </a:stretch>
        </p:blipFill>
        <p:spPr bwMode="auto">
          <a:xfrm>
            <a:off x="-1524000" y="-1447800"/>
            <a:ext cx="12192000" cy="9753600"/>
          </a:xfrm>
          <a:prstGeom prst="rect">
            <a:avLst/>
          </a:prstGeom>
          <a:noFill/>
          <a:ln w="9525">
            <a:noFill/>
            <a:miter lim="800000"/>
            <a:headEnd/>
            <a:tailEnd/>
          </a:ln>
        </p:spPr>
      </p:pic>
    </p:spTree>
    <p:extLst>
      <p:ext uri="{BB962C8B-B14F-4D97-AF65-F5344CB8AC3E}">
        <p14:creationId xmlns:p14="http://schemas.microsoft.com/office/powerpoint/2010/main" xmlns="" val="1706539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Закордонний досвід отримання статусу інваліда</a:t>
            </a:r>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11560" y="1411170"/>
            <a:ext cx="8064896" cy="5338391"/>
          </a:xfrm>
          <a:prstGeom prst="rect">
            <a:avLst/>
          </a:prstGeom>
          <a:noFill/>
          <a:ln w="9525">
            <a:noFill/>
            <a:miter lim="800000"/>
            <a:headEnd/>
            <a:tailEnd/>
          </a:ln>
        </p:spPr>
      </p:pic>
    </p:spTree>
    <p:extLst>
      <p:ext uri="{BB962C8B-B14F-4D97-AF65-F5344CB8AC3E}">
        <p14:creationId xmlns:p14="http://schemas.microsoft.com/office/powerpoint/2010/main" xmlns="" val="33150462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пропозиції</a:t>
            </a:r>
            <a:endParaRPr lang="ru-RU" dirty="0"/>
          </a:p>
        </p:txBody>
      </p:sp>
      <p:sp>
        <p:nvSpPr>
          <p:cNvPr id="3" name="Содержимое 2"/>
          <p:cNvSpPr>
            <a:spLocks noGrp="1"/>
          </p:cNvSpPr>
          <p:nvPr>
            <p:ph idx="1"/>
          </p:nvPr>
        </p:nvSpPr>
        <p:spPr/>
        <p:txBody>
          <a:bodyPr>
            <a:normAutofit/>
          </a:bodyPr>
          <a:lstStyle/>
          <a:p>
            <a:pPr>
              <a:buNone/>
            </a:pPr>
            <a:r>
              <a:rPr lang="uk-UA" dirty="0" smtClean="0"/>
              <a:t>   Станом на сьогодні процес отримання статусу інваліда двоступеневий і передбачає необхідність збирання досить великої кількості документів, тому пропонується:</a:t>
            </a:r>
            <a:endParaRPr lang="ru-RU" dirty="0" smtClean="0"/>
          </a:p>
          <a:p>
            <a:r>
              <a:rPr lang="uk-UA" dirty="0" smtClean="0"/>
              <a:t>Створення Єдиного реєстр осіб, які брали участь в АТО;</a:t>
            </a:r>
          </a:p>
          <a:p>
            <a:r>
              <a:rPr lang="uk-UA" dirty="0" smtClean="0"/>
              <a:t>Створення спеціального порядку отримання статусу інваліда учасниками АТО.</a:t>
            </a:r>
          </a:p>
          <a:p>
            <a:endParaRPr lang="ru-RU" dirty="0"/>
          </a:p>
        </p:txBody>
      </p:sp>
    </p:spTree>
    <p:extLst>
      <p:ext uri="{BB962C8B-B14F-4D97-AF65-F5344CB8AC3E}">
        <p14:creationId xmlns:p14="http://schemas.microsoft.com/office/powerpoint/2010/main" xmlns="" val="32123771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Створення єдиного реєстру</a:t>
            </a:r>
            <a:endParaRPr lang="ru-RU" dirty="0"/>
          </a:p>
        </p:txBody>
      </p:sp>
      <p:sp>
        <p:nvSpPr>
          <p:cNvPr id="3" name="Содержимое 2"/>
          <p:cNvSpPr>
            <a:spLocks noGrp="1"/>
          </p:cNvSpPr>
          <p:nvPr>
            <p:ph idx="1"/>
          </p:nvPr>
        </p:nvSpPr>
        <p:spPr/>
        <p:txBody>
          <a:bodyPr>
            <a:normAutofit/>
          </a:bodyPr>
          <a:lstStyle/>
          <a:p>
            <a:pPr algn="just"/>
            <a:r>
              <a:rPr lang="uk-UA" sz="2000" dirty="0" smtClean="0"/>
              <a:t>Наразі існує Постанова КМУ №413 від 20.08.2014 р., якою передбачено створення Єдиного реєстру учасників антитерористичної операції.</a:t>
            </a:r>
          </a:p>
          <a:p>
            <a:pPr algn="just"/>
            <a:r>
              <a:rPr lang="uk-UA" sz="2000" dirty="0" smtClean="0"/>
              <a:t>Робота по створення та наповненню реєстру наразі проводиться Державною службою у справах ветеранів війни та учасників антитерористичної операції.</a:t>
            </a:r>
          </a:p>
          <a:p>
            <a:pPr algn="just"/>
            <a:r>
              <a:rPr lang="uk-UA" sz="2000" u="sng" dirty="0" smtClean="0"/>
              <a:t>Дані, які слід відобразити в реєстрі:</a:t>
            </a:r>
          </a:p>
          <a:p>
            <a:pPr algn="just">
              <a:buFontTx/>
              <a:buChar char="-"/>
            </a:pPr>
            <a:r>
              <a:rPr lang="uk-UA" sz="1500" dirty="0" smtClean="0"/>
              <a:t>Особисті дані особи, які дають змогу встановити особу (ПІБ, дата народження, паспортні дані та ін.);</a:t>
            </a:r>
            <a:endParaRPr lang="ru-RU" sz="1500" dirty="0" smtClean="0"/>
          </a:p>
          <a:p>
            <a:pPr algn="just">
              <a:buFontTx/>
              <a:buChar char="-"/>
            </a:pPr>
            <a:r>
              <a:rPr lang="uk-UA" sz="1500" dirty="0" smtClean="0"/>
              <a:t>- дані про призов та строк перебування на службі;</a:t>
            </a:r>
          </a:p>
          <a:p>
            <a:pPr algn="just">
              <a:buFontTx/>
              <a:buChar char="-"/>
            </a:pPr>
            <a:r>
              <a:rPr lang="uk-UA" sz="1500" dirty="0" smtClean="0"/>
              <a:t>дані про військове звання, нагороди;</a:t>
            </a:r>
          </a:p>
          <a:p>
            <a:pPr algn="just">
              <a:buFontTx/>
              <a:buChar char="-"/>
            </a:pPr>
            <a:r>
              <a:rPr lang="uk-UA" sz="1500" dirty="0" smtClean="0"/>
              <a:t>Дані про участь у військових операціях</a:t>
            </a:r>
          </a:p>
        </p:txBody>
      </p:sp>
    </p:spTree>
    <p:extLst>
      <p:ext uri="{BB962C8B-B14F-4D97-AF65-F5344CB8AC3E}">
        <p14:creationId xmlns:p14="http://schemas.microsoft.com/office/powerpoint/2010/main" xmlns="" val="31887571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0" y="1483895"/>
            <a:ext cx="8915400" cy="1551248"/>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smtClean="0"/>
              <a:t>ПІЛЬГИ СІМЯ</a:t>
            </a:r>
            <a:r>
              <a:rPr lang="en-US" dirty="0" smtClean="0"/>
              <a:t>’</a:t>
            </a:r>
            <a:r>
              <a:rPr lang="ru-RU" dirty="0" smtClean="0"/>
              <a:t>М УЧАСНИКІВ</a:t>
            </a:r>
            <a:br>
              <a:rPr lang="ru-RU" dirty="0" smtClean="0"/>
            </a:br>
            <a:r>
              <a:rPr lang="ru-RU" dirty="0" smtClean="0"/>
              <a:t> </a:t>
            </a:r>
            <a:r>
              <a:rPr lang="ru-RU" dirty="0" err="1" smtClean="0"/>
              <a:t>Бойових</a:t>
            </a:r>
            <a:r>
              <a:rPr lang="ru-RU" dirty="0" smtClean="0"/>
              <a:t> </a:t>
            </a:r>
            <a:r>
              <a:rPr lang="ru-RU" dirty="0" err="1" smtClean="0"/>
              <a:t>дій</a:t>
            </a:r>
            <a:r>
              <a:rPr lang="ru-RU" dirty="0" smtClean="0"/>
              <a:t>, </a:t>
            </a:r>
            <a:br>
              <a:rPr lang="ru-RU" dirty="0" smtClean="0"/>
            </a:br>
            <a:r>
              <a:rPr lang="ru-RU" dirty="0" smtClean="0"/>
              <a:t>ЯКІ ЗАГИНУЛИ (ПОМЕРЛИ) </a:t>
            </a:r>
            <a:br>
              <a:rPr lang="ru-RU" dirty="0" smtClean="0"/>
            </a:br>
            <a:r>
              <a:rPr lang="ru-RU" dirty="0" smtClean="0"/>
              <a:t>АБО ПРОПАЛИ БЕЗВІСТИ</a:t>
            </a:r>
            <a:endParaRPr lang="ru-RU" dirty="0"/>
          </a:p>
        </p:txBody>
      </p:sp>
      <p:sp>
        <p:nvSpPr>
          <p:cNvPr id="3" name="Подзаголовок 2"/>
          <p:cNvSpPr>
            <a:spLocks noGrp="1"/>
          </p:cNvSpPr>
          <p:nvPr>
            <p:ph type="subTitle" idx="1"/>
          </p:nvPr>
        </p:nvSpPr>
        <p:spPr/>
        <p:txBody>
          <a:bodyPr/>
          <a:lstStyle/>
          <a:p>
            <a:endParaRPr lang="uk-UA" dirty="0" smtClean="0"/>
          </a:p>
        </p:txBody>
      </p:sp>
    </p:spTree>
    <p:extLst>
      <p:ext uri="{BB962C8B-B14F-4D97-AF65-F5344CB8AC3E}">
        <p14:creationId xmlns:p14="http://schemas.microsoft.com/office/powerpoint/2010/main" xmlns="" val="31667011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МЕДИЧНЕ ОБСЛУГОВУВАННЯ</a:t>
            </a:r>
            <a:endParaRPr lang="en-US" dirty="0"/>
          </a:p>
        </p:txBody>
      </p:sp>
      <p:sp>
        <p:nvSpPr>
          <p:cNvPr id="3" name="Content Placeholder 2"/>
          <p:cNvSpPr>
            <a:spLocks noGrp="1"/>
          </p:cNvSpPr>
          <p:nvPr>
            <p:ph idx="1"/>
          </p:nvPr>
        </p:nvSpPr>
        <p:spPr/>
        <p:txBody>
          <a:bodyPr>
            <a:normAutofit/>
          </a:bodyPr>
          <a:lstStyle/>
          <a:p>
            <a:pPr algn="just"/>
            <a:r>
              <a:rPr lang="uk-UA" sz="2800" dirty="0"/>
              <a:t> </a:t>
            </a:r>
            <a:r>
              <a:rPr lang="uk-UA" sz="1900" dirty="0"/>
              <a:t>Безплатне одержання ліків, лікарських засобів, імунобіологічних препаратів та виробів медичного призначення за рецептами </a:t>
            </a:r>
            <a:r>
              <a:rPr lang="uk-UA" sz="1900" dirty="0" smtClean="0"/>
              <a:t>лікарів та першочергове </a:t>
            </a:r>
            <a:r>
              <a:rPr lang="uk-UA" sz="1900" dirty="0"/>
              <a:t>зубопротезування (за винятком протезування з дорогоцінних </a:t>
            </a:r>
            <a:r>
              <a:rPr lang="uk-UA" sz="1900" dirty="0" smtClean="0"/>
              <a:t>металів)</a:t>
            </a:r>
            <a:endParaRPr lang="en-US" sz="1900" dirty="0"/>
          </a:p>
          <a:p>
            <a:pPr marL="0" indent="0" algn="just">
              <a:spcAft>
                <a:spcPts val="0"/>
              </a:spcAft>
              <a:buNone/>
            </a:pPr>
            <a:endParaRPr lang="en-US" sz="1900" dirty="0"/>
          </a:p>
          <a:p>
            <a:pPr algn="just"/>
            <a:r>
              <a:rPr lang="uk-UA" sz="1900" dirty="0"/>
              <a:t>Безоплатне забезпечення санаторно-курортним лікуванням або одержання компенсації вартості самостійного санаторно-курортного лікування</a:t>
            </a:r>
            <a:r>
              <a:rPr lang="uk-UA" sz="1900" dirty="0" smtClean="0"/>
              <a:t>.</a:t>
            </a:r>
          </a:p>
          <a:p>
            <a:pPr algn="just"/>
            <a:endParaRPr lang="uk-UA" sz="1900" dirty="0"/>
          </a:p>
          <a:p>
            <a:pPr algn="just"/>
            <a:r>
              <a:rPr lang="uk-UA" sz="1900" dirty="0" smtClean="0"/>
              <a:t>Першочергове обслуговування в лікувально-профілактичних закладах, аптеках та першочергова госпіталізація</a:t>
            </a:r>
          </a:p>
          <a:p>
            <a:pPr marL="0" indent="0" algn="just">
              <a:buNone/>
            </a:pPr>
            <a:endParaRPr lang="uk-UA" sz="1900" dirty="0" smtClean="0"/>
          </a:p>
          <a:p>
            <a:pPr marL="0" indent="0" algn="just">
              <a:buNone/>
            </a:pPr>
            <a:endParaRPr lang="uk-UA" sz="1900" dirty="0" smtClean="0"/>
          </a:p>
          <a:p>
            <a:pPr marL="0" indent="0" algn="just">
              <a:buNone/>
            </a:pPr>
            <a:endParaRPr lang="en-US" sz="1900" dirty="0"/>
          </a:p>
          <a:p>
            <a:pPr marL="0" indent="0" algn="just">
              <a:spcAft>
                <a:spcPts val="0"/>
              </a:spcAft>
              <a:buNone/>
            </a:pPr>
            <a:endParaRPr lang="en-US" sz="40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xmlns="" val="3583546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70389"/>
            <a:ext cx="8913813" cy="707167"/>
          </a:xfrm>
        </p:spPr>
        <p:txBody>
          <a:bodyPr>
            <a:normAutofit/>
          </a:bodyPr>
          <a:lstStyle/>
          <a:p>
            <a:r>
              <a:rPr lang="uk-UA" sz="2200" dirty="0" smtClean="0"/>
              <a:t>ЧЛЕНИ СІМ‘Ї  </a:t>
            </a:r>
            <a:r>
              <a:rPr lang="ru-RU" sz="2200" dirty="0" smtClean="0"/>
              <a:t>ЯКІ МАЮТЬ ПРАВО НА ПІЛЬГИ</a:t>
            </a:r>
            <a:endParaRPr lang="uk-UA" sz="2200" dirty="0"/>
          </a:p>
        </p:txBody>
      </p:sp>
      <p:sp>
        <p:nvSpPr>
          <p:cNvPr id="3" name="Объект 2"/>
          <p:cNvSpPr>
            <a:spLocks noGrp="1"/>
          </p:cNvSpPr>
          <p:nvPr>
            <p:ph idx="1"/>
          </p:nvPr>
        </p:nvSpPr>
        <p:spPr>
          <a:xfrm>
            <a:off x="289367" y="1255122"/>
            <a:ext cx="8624446" cy="4404899"/>
          </a:xfrm>
        </p:spPr>
        <p:txBody>
          <a:bodyPr>
            <a:normAutofit fontScale="92500"/>
          </a:bodyPr>
          <a:lstStyle/>
          <a:p>
            <a:pPr lvl="0"/>
            <a:r>
              <a:rPr lang="uk-UA" dirty="0" smtClean="0"/>
              <a:t>утриманці;</a:t>
            </a:r>
            <a:endParaRPr lang="uk-UA" dirty="0"/>
          </a:p>
          <a:p>
            <a:pPr lvl="0"/>
            <a:r>
              <a:rPr lang="uk-UA" dirty="0" smtClean="0"/>
              <a:t>батьки;</a:t>
            </a:r>
            <a:endParaRPr lang="uk-UA" dirty="0"/>
          </a:p>
          <a:p>
            <a:pPr lvl="0"/>
            <a:r>
              <a:rPr lang="uk-UA" dirty="0" smtClean="0"/>
              <a:t>однин </a:t>
            </a:r>
            <a:r>
              <a:rPr lang="uk-UA" dirty="0"/>
              <a:t>з подружжя, який не одружився вдруге;</a:t>
            </a:r>
          </a:p>
          <a:p>
            <a:pPr lvl="0"/>
            <a:r>
              <a:rPr lang="uk-UA" dirty="0" smtClean="0"/>
              <a:t>діти, </a:t>
            </a:r>
            <a:r>
              <a:rPr lang="uk-UA" dirty="0"/>
              <a:t>які не мають (і не мали) своїх сімей; </a:t>
            </a:r>
          </a:p>
          <a:p>
            <a:pPr lvl="0"/>
            <a:r>
              <a:rPr lang="uk-UA" dirty="0" smtClean="0"/>
              <a:t>діти, </a:t>
            </a:r>
            <a:r>
              <a:rPr lang="uk-UA" dirty="0"/>
              <a:t>які мають свої сім'ї, але стали інвалідами до досягнення повноліття; </a:t>
            </a:r>
          </a:p>
          <a:p>
            <a:pPr lvl="0"/>
            <a:r>
              <a:rPr lang="uk-UA" dirty="0" smtClean="0"/>
              <a:t>діти, </a:t>
            </a:r>
            <a:r>
              <a:rPr lang="uk-UA" dirty="0"/>
              <a:t>обоє з батьків яких загинули або пропали безвісти;</a:t>
            </a:r>
          </a:p>
          <a:p>
            <a:pPr lvl="0"/>
            <a:r>
              <a:rPr lang="uk-UA" dirty="0" smtClean="0"/>
              <a:t>діти, </a:t>
            </a:r>
            <a:r>
              <a:rPr lang="uk-UA" dirty="0"/>
              <a:t>які навчаються за денною формою навчання у </a:t>
            </a:r>
            <a:r>
              <a:rPr lang="uk-UA" dirty="0" err="1"/>
              <a:t>ВУЗах</a:t>
            </a:r>
            <a:r>
              <a:rPr lang="uk-UA" dirty="0"/>
              <a:t>/технікумах до закінчення навчання, але не довше ніж до досягнення ними 23 років.</a:t>
            </a:r>
          </a:p>
          <a:p>
            <a:pPr marL="0" indent="0">
              <a:lnSpc>
                <a:spcPct val="120000"/>
              </a:lnSpc>
              <a:spcBef>
                <a:spcPts val="0"/>
              </a:spcBef>
              <a:buNone/>
            </a:pPr>
            <a:endParaRPr lang="uk-UA" sz="600" dirty="0" smtClean="0"/>
          </a:p>
          <a:p>
            <a:pPr marL="0" indent="0">
              <a:lnSpc>
                <a:spcPct val="120000"/>
              </a:lnSpc>
              <a:spcBef>
                <a:spcPts val="0"/>
              </a:spcBef>
              <a:buNone/>
            </a:pPr>
            <a:endParaRPr lang="uk-UA" dirty="0" smtClean="0"/>
          </a:p>
          <a:p>
            <a:pPr marL="0" indent="0">
              <a:spcBef>
                <a:spcPts val="0"/>
              </a:spcBef>
              <a:buNone/>
            </a:pPr>
            <a:endParaRPr lang="uk-UA" dirty="0" smtClean="0"/>
          </a:p>
          <a:p>
            <a:pPr marL="0" indent="0">
              <a:buNone/>
            </a:pPr>
            <a:endParaRPr lang="uk-UA" dirty="0" smtClean="0"/>
          </a:p>
          <a:p>
            <a:endParaRPr lang="uk-UA" dirty="0"/>
          </a:p>
        </p:txBody>
      </p:sp>
    </p:spTree>
    <p:extLst>
      <p:ext uri="{BB962C8B-B14F-4D97-AF65-F5344CB8AC3E}">
        <p14:creationId xmlns:p14="http://schemas.microsoft.com/office/powerpoint/2010/main" xmlns="" val="1389624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312213"/>
            <a:ext cx="8913813" cy="798957"/>
          </a:xfrm>
        </p:spPr>
        <p:txBody>
          <a:bodyPr>
            <a:normAutofit/>
          </a:bodyPr>
          <a:lstStyle/>
          <a:p>
            <a:r>
              <a:rPr lang="ru-RU" sz="2000" dirty="0" smtClean="0"/>
              <a:t>ДОКУМЕНТИ, ЩО ПОСВІДЧУЮТЬ ПРАВО НА ПІЛЬГИ</a:t>
            </a:r>
            <a:endParaRPr lang="ru-RU" sz="2000" dirty="0"/>
          </a:p>
        </p:txBody>
      </p:sp>
      <p:sp>
        <p:nvSpPr>
          <p:cNvPr id="3" name="Содержимое 2"/>
          <p:cNvSpPr>
            <a:spLocks noGrp="1"/>
          </p:cNvSpPr>
          <p:nvPr>
            <p:ph idx="1"/>
          </p:nvPr>
        </p:nvSpPr>
        <p:spPr>
          <a:xfrm>
            <a:off x="975527" y="1264475"/>
            <a:ext cx="7938285" cy="5263647"/>
          </a:xfrm>
        </p:spPr>
        <p:txBody>
          <a:bodyPr>
            <a:noAutofit/>
          </a:bodyPr>
          <a:lstStyle/>
          <a:p>
            <a:pPr>
              <a:lnSpc>
                <a:spcPct val="120000"/>
              </a:lnSpc>
              <a:spcBef>
                <a:spcPts val="0"/>
              </a:spcBef>
            </a:pPr>
            <a:r>
              <a:rPr lang="uk-UA" sz="1500" b="1" dirty="0"/>
              <a:t>ПОСВІДЧЕННЯ ЧЛЕНА </a:t>
            </a:r>
            <a:r>
              <a:rPr lang="uk-UA" sz="1500" b="1" dirty="0" smtClean="0"/>
              <a:t>СІМ</a:t>
            </a:r>
            <a:r>
              <a:rPr lang="en-US" sz="1500" b="1" dirty="0" smtClean="0"/>
              <a:t>’</a:t>
            </a:r>
            <a:r>
              <a:rPr lang="uk-UA" sz="1500" b="1" dirty="0" smtClean="0"/>
              <a:t>Ї ЗАГИБЛОГО</a:t>
            </a:r>
            <a:endParaRPr lang="uk-UA" sz="1000" i="1" dirty="0"/>
          </a:p>
          <a:p>
            <a:pPr marL="0" indent="0" algn="just">
              <a:lnSpc>
                <a:spcPct val="120000"/>
              </a:lnSpc>
              <a:spcBef>
                <a:spcPts val="0"/>
              </a:spcBef>
              <a:buNone/>
            </a:pPr>
            <a:r>
              <a:rPr lang="uk-UA" sz="1100" dirty="0"/>
              <a:t>Отримати зазначене посвідчення потрібно в управлінні праці та соціального захисту населення державної адміністрації / місцевої ради за місцем реєстрації, надавши документи:</a:t>
            </a:r>
          </a:p>
          <a:p>
            <a:pPr marL="0" indent="0" algn="just">
              <a:lnSpc>
                <a:spcPct val="120000"/>
              </a:lnSpc>
              <a:spcBef>
                <a:spcPts val="0"/>
              </a:spcBef>
              <a:buNone/>
            </a:pPr>
            <a:r>
              <a:rPr lang="uk-UA" sz="1100" dirty="0"/>
              <a:t>1. Заяву (заповнюється при подачі документів).</a:t>
            </a:r>
          </a:p>
          <a:p>
            <a:pPr marL="0" indent="0" algn="just">
              <a:lnSpc>
                <a:spcPct val="120000"/>
              </a:lnSpc>
              <a:spcBef>
                <a:spcPts val="0"/>
              </a:spcBef>
              <a:buNone/>
            </a:pPr>
            <a:r>
              <a:rPr lang="uk-UA" sz="1100" dirty="0"/>
              <a:t>2. Довідку про безпосередню участь особи в антитерористичній операції, забезпеченні її проведення і захисті незалежності, суверенітету  та територіальної цілісності України.</a:t>
            </a:r>
          </a:p>
          <a:p>
            <a:pPr marL="0" indent="0" algn="just">
              <a:lnSpc>
                <a:spcPct val="120000"/>
              </a:lnSpc>
              <a:spcBef>
                <a:spcPts val="0"/>
              </a:spcBef>
              <a:buNone/>
            </a:pPr>
            <a:r>
              <a:rPr lang="uk-UA" sz="1100" dirty="0"/>
              <a:t>3. Довідку з житлової організації про склад сім’ї форма 3 (для дітей померлого, які не мають і не мали своїх сімей).</a:t>
            </a:r>
          </a:p>
          <a:p>
            <a:pPr marL="0" indent="0" algn="just">
              <a:lnSpc>
                <a:spcPct val="120000"/>
              </a:lnSpc>
              <a:spcBef>
                <a:spcPts val="0"/>
              </a:spcBef>
              <a:buNone/>
            </a:pPr>
            <a:r>
              <a:rPr lang="uk-UA" sz="1100" dirty="0"/>
              <a:t>4. Довідку з навчального закладу (для дітей померлих учасників бойових дій, які навчаються за денною формою навчання у </a:t>
            </a:r>
            <a:r>
              <a:rPr lang="uk-UA" sz="1100" dirty="0" err="1"/>
              <a:t>ВУЗах</a:t>
            </a:r>
            <a:r>
              <a:rPr lang="uk-UA" sz="1100" dirty="0"/>
              <a:t> / технікумах).</a:t>
            </a:r>
          </a:p>
          <a:p>
            <a:pPr marL="0" indent="0" algn="just">
              <a:lnSpc>
                <a:spcPct val="120000"/>
              </a:lnSpc>
              <a:spcBef>
                <a:spcPts val="0"/>
              </a:spcBef>
              <a:buNone/>
            </a:pPr>
            <a:r>
              <a:rPr lang="uk-UA" sz="1100" dirty="0"/>
              <a:t>5. Довідку Медико-соціальної експертної комісії померлого.</a:t>
            </a:r>
          </a:p>
          <a:p>
            <a:pPr marL="0" indent="0" algn="just">
              <a:lnSpc>
                <a:spcPct val="120000"/>
              </a:lnSpc>
              <a:spcBef>
                <a:spcPts val="0"/>
              </a:spcBef>
              <a:buNone/>
            </a:pPr>
            <a:r>
              <a:rPr lang="uk-UA" sz="1100" dirty="0"/>
              <a:t>6. Довідку медико-соціальної експертизи про інвалідність заявника (для дітей померлого, які мають свої сім’ї, але стали інвалідами до досягнення повноліття).</a:t>
            </a:r>
          </a:p>
          <a:p>
            <a:pPr marL="0" indent="0" algn="just">
              <a:lnSpc>
                <a:spcPct val="120000"/>
              </a:lnSpc>
              <a:spcBef>
                <a:spcPts val="0"/>
              </a:spcBef>
              <a:buNone/>
            </a:pPr>
            <a:r>
              <a:rPr lang="uk-UA" sz="1100" dirty="0"/>
              <a:t>7. Паспорт.</a:t>
            </a:r>
          </a:p>
          <a:p>
            <a:pPr marL="0" indent="0" algn="just">
              <a:lnSpc>
                <a:spcPct val="120000"/>
              </a:lnSpc>
              <a:spcBef>
                <a:spcPts val="0"/>
              </a:spcBef>
              <a:buNone/>
            </a:pPr>
            <a:r>
              <a:rPr lang="uk-UA" sz="1100" dirty="0"/>
              <a:t>8. Свідоцтво про народження заявника (для дітей померлого).</a:t>
            </a:r>
          </a:p>
          <a:p>
            <a:pPr marL="0" indent="0" algn="just">
              <a:lnSpc>
                <a:spcPct val="120000"/>
              </a:lnSpc>
              <a:spcBef>
                <a:spcPts val="0"/>
              </a:spcBef>
              <a:buNone/>
            </a:pPr>
            <a:r>
              <a:rPr lang="uk-UA" sz="1100" dirty="0"/>
              <a:t>9. Свідоцтво про народження померлого (для батьків).</a:t>
            </a:r>
          </a:p>
          <a:p>
            <a:pPr marL="0" indent="0" algn="just">
              <a:lnSpc>
                <a:spcPct val="120000"/>
              </a:lnSpc>
              <a:spcBef>
                <a:spcPts val="0"/>
              </a:spcBef>
              <a:buNone/>
            </a:pPr>
            <a:r>
              <a:rPr lang="uk-UA" sz="1100" dirty="0"/>
              <a:t>10. Свідоцтво про одруження ( для чоловіка чи дружини померлого).</a:t>
            </a:r>
          </a:p>
          <a:p>
            <a:pPr marL="0" indent="0" algn="just">
              <a:lnSpc>
                <a:spcPct val="120000"/>
              </a:lnSpc>
              <a:spcBef>
                <a:spcPts val="0"/>
              </a:spcBef>
              <a:buNone/>
            </a:pPr>
            <a:r>
              <a:rPr lang="uk-UA" sz="1100" dirty="0"/>
              <a:t>11. Свідоцтво про смерть.</a:t>
            </a:r>
          </a:p>
          <a:p>
            <a:pPr marL="0" indent="0" algn="just">
              <a:lnSpc>
                <a:spcPct val="120000"/>
              </a:lnSpc>
              <a:spcBef>
                <a:spcPts val="0"/>
              </a:spcBef>
              <a:buNone/>
            </a:pPr>
            <a:r>
              <a:rPr lang="uk-UA" sz="1100" dirty="0"/>
              <a:t>12. Фотографію 3х4</a:t>
            </a:r>
            <a:r>
              <a:rPr lang="uk-UA" sz="1100" dirty="0" smtClean="0"/>
              <a:t>.</a:t>
            </a:r>
          </a:p>
          <a:p>
            <a:pPr marL="0" indent="0">
              <a:lnSpc>
                <a:spcPct val="120000"/>
              </a:lnSpc>
              <a:spcBef>
                <a:spcPts val="0"/>
              </a:spcBef>
              <a:buNone/>
            </a:pPr>
            <a:endParaRPr lang="uk-UA" sz="1100" dirty="0" smtClean="0"/>
          </a:p>
          <a:p>
            <a:pPr>
              <a:spcBef>
                <a:spcPts val="0"/>
              </a:spcBef>
            </a:pPr>
            <a:r>
              <a:rPr lang="uk-UA" sz="1500" b="1" dirty="0"/>
              <a:t>А ТАКОЖ</a:t>
            </a:r>
          </a:p>
          <a:p>
            <a:pPr marL="0" indent="0" algn="just">
              <a:spcBef>
                <a:spcPts val="600"/>
              </a:spcBef>
              <a:buNone/>
            </a:pPr>
            <a:r>
              <a:rPr lang="uk-UA" sz="1100" i="1" dirty="0" smtClean="0"/>
              <a:t>"</a:t>
            </a:r>
            <a:r>
              <a:rPr lang="uk-UA" sz="1100" i="1" dirty="0"/>
              <a:t>Пенсійне посвідчення" (при наявності штампу чи відповідного запису "Україна. Сім'я загиблого</a:t>
            </a:r>
            <a:r>
              <a:rPr lang="uk-UA" sz="1100" i="1" dirty="0" smtClean="0"/>
              <a:t>");</a:t>
            </a:r>
          </a:p>
          <a:p>
            <a:pPr marL="0" indent="0" algn="just">
              <a:spcBef>
                <a:spcPts val="600"/>
              </a:spcBef>
              <a:buNone/>
            </a:pPr>
            <a:r>
              <a:rPr lang="uk-UA" sz="1100" i="1" dirty="0" smtClean="0"/>
              <a:t>Довідки</a:t>
            </a:r>
            <a:r>
              <a:rPr lang="uk-UA" sz="1100" i="1" dirty="0"/>
              <a:t>, видані органами Міністерства оборони, Міністерства внутрішніх справ, Державної служби спеціального зв'язку та захисту інформації, Міністерства з питань надзвичайних ситуацій, </a:t>
            </a:r>
            <a:r>
              <a:rPr lang="uk-UA" sz="1100" i="1" dirty="0" err="1"/>
              <a:t>Cлужби</a:t>
            </a:r>
            <a:r>
              <a:rPr lang="uk-UA" sz="1100" i="1" dirty="0"/>
              <a:t> безпеки, Служби зовнішньої розвідки, Управління державної охорони, Міністерства соціального захисту населення.</a:t>
            </a:r>
            <a:endParaRPr lang="uk-UA" sz="1100" dirty="0"/>
          </a:p>
        </p:txBody>
      </p:sp>
    </p:spTree>
    <p:extLst>
      <p:ext uri="{BB962C8B-B14F-4D97-AF65-F5344CB8AC3E}">
        <p14:creationId xmlns:p14="http://schemas.microsoft.com/office/powerpoint/2010/main" xmlns="" val="2969334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302054"/>
            <a:ext cx="8913813" cy="914400"/>
          </a:xfrm>
        </p:spPr>
        <p:txBody>
          <a:bodyPr>
            <a:normAutofit/>
          </a:bodyPr>
          <a:lstStyle/>
          <a:p>
            <a:r>
              <a:rPr lang="uk-UA" sz="2000" dirty="0"/>
              <a:t>ГРОШОВІ ВИПЛАТИ СІМ</a:t>
            </a:r>
            <a:r>
              <a:rPr lang="ru-RU" sz="2000" dirty="0"/>
              <a:t>’</a:t>
            </a:r>
            <a:r>
              <a:rPr lang="uk-UA" sz="2000" dirty="0"/>
              <a:t>ЯМ УЧАСНИКІВ </a:t>
            </a:r>
            <a:r>
              <a:rPr lang="uk-UA" sz="2000" dirty="0" smtClean="0"/>
              <a:t>АТО</a:t>
            </a:r>
            <a:r>
              <a:rPr lang="uk-UA" sz="2000" dirty="0"/>
              <a:t/>
            </a:r>
            <a:br>
              <a:rPr lang="uk-UA" sz="2000" dirty="0"/>
            </a:br>
            <a:r>
              <a:rPr lang="uk-UA" sz="2000" dirty="0"/>
              <a:t>ЯКІ ЗАГИНУЛИ (ПОМЕРЛИ) АБО ПРОПАЛИ БЕЗВІСТИ</a:t>
            </a:r>
            <a:endParaRPr lang="ru-RU" sz="2000" dirty="0"/>
          </a:p>
        </p:txBody>
      </p:sp>
      <p:sp>
        <p:nvSpPr>
          <p:cNvPr id="3" name="Содержимое 2"/>
          <p:cNvSpPr>
            <a:spLocks noGrp="1"/>
          </p:cNvSpPr>
          <p:nvPr>
            <p:ph idx="1"/>
          </p:nvPr>
        </p:nvSpPr>
        <p:spPr>
          <a:xfrm>
            <a:off x="774915" y="1344821"/>
            <a:ext cx="8138898" cy="5137001"/>
          </a:xfrm>
        </p:spPr>
        <p:txBody>
          <a:bodyPr>
            <a:normAutofit fontScale="92500"/>
          </a:bodyPr>
          <a:lstStyle/>
          <a:p>
            <a:pPr>
              <a:spcBef>
                <a:spcPts val="0"/>
              </a:spcBef>
            </a:pPr>
            <a:r>
              <a:rPr lang="uk-UA" sz="1900" b="1" dirty="0"/>
              <a:t>ОДНОРАЗОВА ГРОШОВА </a:t>
            </a:r>
            <a:r>
              <a:rPr lang="uk-UA" sz="1900" b="1" dirty="0" smtClean="0"/>
              <a:t>ДОПОМОГА:</a:t>
            </a:r>
            <a:r>
              <a:rPr lang="uk-UA" sz="1900" dirty="0" smtClean="0"/>
              <a:t>  у </a:t>
            </a:r>
            <a:r>
              <a:rPr lang="uk-UA" sz="1900" dirty="0"/>
              <a:t>розмірі </a:t>
            </a:r>
            <a:r>
              <a:rPr lang="uk-UA" sz="1900" dirty="0" smtClean="0"/>
              <a:t>609 000,00 гривень.</a:t>
            </a:r>
          </a:p>
          <a:p>
            <a:pPr algn="just"/>
            <a:r>
              <a:rPr lang="uk-UA" sz="1900" b="1" dirty="0" smtClean="0"/>
              <a:t>ЩОРІЧНО ДО 5 ТРАВНЯ:</a:t>
            </a:r>
            <a:r>
              <a:rPr lang="uk-UA" sz="1900" dirty="0" smtClean="0"/>
              <a:t> </a:t>
            </a:r>
            <a:r>
              <a:rPr lang="uk-UA" sz="1900" dirty="0"/>
              <a:t>разова грошова допомога у </a:t>
            </a:r>
            <a:r>
              <a:rPr lang="uk-UA" sz="1900" dirty="0" smtClean="0"/>
              <a:t>розмірах, </a:t>
            </a:r>
            <a:r>
              <a:rPr lang="uk-UA" sz="1900" dirty="0"/>
              <a:t>які визначаються Кабінетом Міністрів України в межах бюджетних призначень, встановлених законом про Державний бюджет </a:t>
            </a:r>
            <a:r>
              <a:rPr lang="uk-UA" sz="1900" dirty="0" smtClean="0"/>
              <a:t>України.</a:t>
            </a:r>
          </a:p>
          <a:p>
            <a:pPr algn="just"/>
            <a:r>
              <a:rPr lang="uk-UA" sz="1900" b="1" dirty="0" smtClean="0"/>
              <a:t>ДОПОМОГА НА ПОХОВАННЯ: </a:t>
            </a:r>
            <a:r>
              <a:rPr lang="uk-UA" sz="1900" dirty="0" smtClean="0"/>
              <a:t>у </a:t>
            </a:r>
            <a:r>
              <a:rPr lang="uk-UA" sz="1900" dirty="0"/>
              <a:t>сумі 500,00 </a:t>
            </a:r>
            <a:r>
              <a:rPr lang="uk-UA" sz="1900" dirty="0" smtClean="0"/>
              <a:t>гривень.</a:t>
            </a:r>
          </a:p>
          <a:p>
            <a:pPr algn="just"/>
            <a:r>
              <a:rPr lang="uk-UA" sz="1900" b="1" dirty="0" smtClean="0"/>
              <a:t>ПЕНСІЇ У ЗВ’ЯЗКУ ІЗ ВТРАТОЮ ГОДУВАЛЬНИКА: </a:t>
            </a:r>
            <a:r>
              <a:rPr lang="ru-RU" sz="1900" dirty="0"/>
              <a:t>40 </a:t>
            </a:r>
            <a:r>
              <a:rPr lang="uk-UA" sz="1900" dirty="0" smtClean="0"/>
              <a:t>процентів заробітку годувальника на кожного непрацездатного члена сім'ї (з 01.01.2015р. - 70 процентів грошового забезпечення (заробітної плати) загиблого (померлого) годувальника на одного непрацездатного </a:t>
            </a:r>
            <a:r>
              <a:rPr lang="uk-UA" sz="1900" dirty="0"/>
              <a:t>члена сім'ї; </a:t>
            </a:r>
            <a:r>
              <a:rPr lang="uk-UA" sz="1900" dirty="0" smtClean="0"/>
              <a:t>при перебуванні на утриманні </a:t>
            </a:r>
            <a:r>
              <a:rPr lang="uk-UA" sz="1900" dirty="0"/>
              <a:t>двоє і більше членів сім'ї, </a:t>
            </a:r>
            <a:r>
              <a:rPr lang="uk-UA" sz="1900" dirty="0" smtClean="0"/>
              <a:t>- </a:t>
            </a:r>
            <a:r>
              <a:rPr lang="uk-UA" sz="1900" dirty="0"/>
              <a:t>90 </a:t>
            </a:r>
            <a:r>
              <a:rPr lang="uk-UA" sz="1900" dirty="0" smtClean="0"/>
              <a:t>процентів, </a:t>
            </a:r>
            <a:r>
              <a:rPr lang="uk-UA" sz="1900" dirty="0"/>
              <a:t>що розподіляється між ними рівними частками, але не менше ніж 40 процентів на кожного непрацездатного члена </a:t>
            </a:r>
            <a:r>
              <a:rPr lang="uk-UA" sz="1900" dirty="0" smtClean="0"/>
              <a:t>сім'ї</a:t>
            </a:r>
            <a:r>
              <a:rPr lang="ru-RU" sz="1900" dirty="0" smtClean="0"/>
              <a:t>)</a:t>
            </a:r>
            <a:r>
              <a:rPr lang="ru-RU" sz="1900" b="1" dirty="0" smtClean="0"/>
              <a:t>.</a:t>
            </a:r>
            <a:endParaRPr lang="uk-UA" sz="1900" b="1" dirty="0" smtClean="0"/>
          </a:p>
          <a:p>
            <a:pPr algn="just"/>
            <a:r>
              <a:rPr lang="uk-UA" sz="1900" b="1" dirty="0" smtClean="0"/>
              <a:t>НАДБАВКА НЕПРАЦЮЮЧИМ ПЕНСІОНЕРАМ, </a:t>
            </a:r>
            <a:r>
              <a:rPr lang="uk-UA" sz="1900" dirty="0"/>
              <a:t>які мають на своєму утриманні непрацездатних членів сім'ї, що належать до осіб, які забезпечуються пенсією в разі втрати годувальника </a:t>
            </a:r>
            <a:r>
              <a:rPr lang="uk-UA" sz="1900" dirty="0" smtClean="0"/>
              <a:t>- </a:t>
            </a:r>
            <a:r>
              <a:rPr lang="uk-UA" sz="1900" dirty="0"/>
              <a:t>на кожного непрацездатного члена сім'ї в розмірі 50 процентів прожиткового мінімуму для осіб, які втратили </a:t>
            </a:r>
            <a:r>
              <a:rPr lang="uk-UA" sz="1900" dirty="0" smtClean="0"/>
              <a:t>працездатність.</a:t>
            </a:r>
            <a:endParaRPr lang="uk-UA" sz="1900" b="1" dirty="0" smtClean="0"/>
          </a:p>
          <a:p>
            <a:pPr algn="just"/>
            <a:endParaRPr lang="uk-UA" dirty="0" smtClean="0"/>
          </a:p>
          <a:p>
            <a:pPr>
              <a:lnSpc>
                <a:spcPct val="120000"/>
              </a:lnSpc>
              <a:spcBef>
                <a:spcPts val="0"/>
              </a:spcBef>
            </a:pPr>
            <a:endParaRPr lang="ru-RU" dirty="0"/>
          </a:p>
        </p:txBody>
      </p:sp>
    </p:spTree>
    <p:extLst>
      <p:ext uri="{BB962C8B-B14F-4D97-AF65-F5344CB8AC3E}">
        <p14:creationId xmlns:p14="http://schemas.microsoft.com/office/powerpoint/2010/main" xmlns="" val="3793534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8905"/>
            <a:ext cx="8913813" cy="914400"/>
          </a:xfrm>
        </p:spPr>
        <p:txBody>
          <a:bodyPr>
            <a:normAutofit/>
          </a:bodyPr>
          <a:lstStyle/>
          <a:p>
            <a:r>
              <a:rPr lang="uk-UA" sz="2000" dirty="0"/>
              <a:t>ПІЛЬГИ за Законом </a:t>
            </a:r>
            <a:r>
              <a:rPr lang="uk-UA" sz="2000" dirty="0" smtClean="0"/>
              <a:t>України</a:t>
            </a:r>
            <a:r>
              <a:rPr lang="uk-UA" sz="2000" dirty="0"/>
              <a:t> </a:t>
            </a:r>
            <a:r>
              <a:rPr lang="uk-UA" sz="2000" dirty="0" smtClean="0"/>
              <a:t>«Про </a:t>
            </a:r>
            <a:r>
              <a:rPr lang="uk-UA" sz="2000" dirty="0"/>
              <a:t>статус ветеранів війни, гарантії їх соціального захисту</a:t>
            </a:r>
            <a:r>
              <a:rPr lang="uk-UA" sz="2000" dirty="0" smtClean="0"/>
              <a:t>»</a:t>
            </a:r>
            <a:endParaRPr lang="uk-UA" sz="2000" dirty="0"/>
          </a:p>
        </p:txBody>
      </p:sp>
      <p:sp>
        <p:nvSpPr>
          <p:cNvPr id="3" name="Объект 2"/>
          <p:cNvSpPr>
            <a:spLocks noGrp="1"/>
          </p:cNvSpPr>
          <p:nvPr>
            <p:ph idx="1"/>
          </p:nvPr>
        </p:nvSpPr>
        <p:spPr>
          <a:xfrm>
            <a:off x="555585" y="1369757"/>
            <a:ext cx="8358227" cy="5216237"/>
          </a:xfrm>
        </p:spPr>
        <p:txBody>
          <a:bodyPr>
            <a:noAutofit/>
          </a:bodyPr>
          <a:lstStyle/>
          <a:p>
            <a:pPr algn="just">
              <a:lnSpc>
                <a:spcPct val="120000"/>
              </a:lnSpc>
              <a:spcBef>
                <a:spcPts val="0"/>
              </a:spcBef>
            </a:pPr>
            <a:r>
              <a:rPr lang="uk-UA" sz="1200" b="1" u="sng" dirty="0" smtClean="0"/>
              <a:t>ЗАБЕЗПЕЧЕННЯ ЖИТЛОМ, ЗЕМЛЕЮ ІНШІ ПІЛЬГИ, ПОВЯЗАНІ З НЕРУХОМІСТЮ</a:t>
            </a:r>
            <a:r>
              <a:rPr lang="uk-UA" sz="1200" b="1" dirty="0" smtClean="0"/>
              <a:t>:</a:t>
            </a:r>
          </a:p>
          <a:p>
            <a:pPr marL="0" indent="0" algn="just">
              <a:spcBef>
                <a:spcPts val="600"/>
              </a:spcBef>
              <a:buNone/>
            </a:pPr>
            <a:r>
              <a:rPr lang="uk-UA" sz="1200" b="1" dirty="0"/>
              <a:t>Позачергове забезпечення жилою площею осіб, які потребують поліпшення житлових умов, протягом двох років з дня взяття на квартирний облік. Першочергове надання земельних ділянок</a:t>
            </a:r>
            <a:r>
              <a:rPr lang="uk-UA" sz="1200" b="1" dirty="0" smtClean="0"/>
              <a:t>.</a:t>
            </a:r>
          </a:p>
          <a:p>
            <a:pPr marL="0" indent="0" algn="just">
              <a:spcBef>
                <a:spcPts val="600"/>
              </a:spcBef>
              <a:buNone/>
            </a:pPr>
            <a:r>
              <a:rPr lang="uk-UA" sz="1200" b="1" dirty="0" smtClean="0"/>
              <a:t>Одержання </a:t>
            </a:r>
            <a:r>
              <a:rPr lang="uk-UA" sz="1200" b="1" dirty="0"/>
              <a:t>позики на будівництво, реконструкцію або капітальний ремонт жилих будинків і подвірних будівель, приєднання їх до інженерних мереж, комунікацій, а також позики на будівництво або придбання дачних будинків і благоустрій садових ділянок з погашенням її протягом 10 років починаючи з п'ятого року після закінчення будівництва</a:t>
            </a:r>
            <a:r>
              <a:rPr lang="uk-UA" sz="1200" b="1" dirty="0" smtClean="0"/>
              <a:t>.</a:t>
            </a:r>
          </a:p>
          <a:p>
            <a:pPr marL="0" indent="0" algn="just">
              <a:spcBef>
                <a:spcPts val="600"/>
              </a:spcBef>
              <a:buNone/>
            </a:pPr>
            <a:r>
              <a:rPr lang="uk-UA" sz="1200" b="1" dirty="0"/>
              <a:t>Першочергове право на вступ до житлово-будівельних (житлових) кооперативів, </a:t>
            </a:r>
            <a:r>
              <a:rPr lang="uk-UA" sz="1200" b="1" dirty="0" err="1"/>
              <a:t>кооперативів</a:t>
            </a:r>
            <a:r>
              <a:rPr lang="uk-UA" sz="1200" b="1" dirty="0"/>
              <a:t> по будівництву та експлуатації колективних гаражів, до садівницьких товариств, на придбання матеріалів для індивідуального будівництва і садових будинків, технічне обслуговування та забезпечення стоянками транспортних </a:t>
            </a:r>
            <a:r>
              <a:rPr lang="uk-UA" sz="1200" b="1" dirty="0" smtClean="0"/>
              <a:t>засобів.</a:t>
            </a:r>
          </a:p>
          <a:p>
            <a:pPr marL="0" indent="0" algn="just">
              <a:spcBef>
                <a:spcPts val="600"/>
              </a:spcBef>
              <a:buNone/>
            </a:pPr>
            <a:r>
              <a:rPr lang="uk-UA" sz="1200" b="1" dirty="0"/>
              <a:t>Позачерговий безплатний капітальний ремонт власних жилих будинків і першочерговий поточний ремонт жилих будинків і квартир.</a:t>
            </a:r>
            <a:endParaRPr lang="uk-UA" sz="1200" b="1" dirty="0" smtClean="0"/>
          </a:p>
          <a:p>
            <a:pPr marL="0" indent="0" algn="just">
              <a:spcBef>
                <a:spcPts val="600"/>
              </a:spcBef>
              <a:buNone/>
            </a:pPr>
            <a:endParaRPr lang="uk-UA" sz="1200" b="1" dirty="0" smtClean="0"/>
          </a:p>
          <a:p>
            <a:pPr algn="just">
              <a:lnSpc>
                <a:spcPct val="120000"/>
              </a:lnSpc>
              <a:spcBef>
                <a:spcPts val="0"/>
              </a:spcBef>
            </a:pPr>
            <a:r>
              <a:rPr lang="uk-UA" sz="1200" b="1" u="sng" dirty="0"/>
              <a:t>ОПЛАТА ЖИТЛОВО-КОМУНАЛЬНИХ ПОСЛУГ</a:t>
            </a:r>
            <a:r>
              <a:rPr lang="uk-UA" sz="1200" b="1" dirty="0"/>
              <a:t>:</a:t>
            </a:r>
          </a:p>
          <a:p>
            <a:pPr marL="0" indent="0" algn="just">
              <a:spcBef>
                <a:spcPts val="600"/>
              </a:spcBef>
              <a:buNone/>
            </a:pPr>
            <a:r>
              <a:rPr lang="uk-UA" sz="1200" b="1" dirty="0"/>
              <a:t>50-процентна знижка плати за користування житлом (квартирна плата) в межах норм, передбачених чинним законодавством.</a:t>
            </a:r>
            <a:endParaRPr lang="uk-UA" sz="1200" dirty="0"/>
          </a:p>
          <a:p>
            <a:pPr marL="0" indent="0" algn="just">
              <a:spcBef>
                <a:spcPts val="0"/>
              </a:spcBef>
              <a:buNone/>
            </a:pPr>
            <a:r>
              <a:rPr lang="uk-UA" sz="1200" dirty="0"/>
              <a:t>(21 кв. метр загальної площі житла на кожну особу, яка постійно проживає у житловому приміщенні (будинку) і має право на знижку плати, та додатково 10,5 кв. метра на сім'ю);</a:t>
            </a:r>
          </a:p>
          <a:p>
            <a:pPr marL="0" indent="0" algn="just">
              <a:spcBef>
                <a:spcPts val="600"/>
              </a:spcBef>
              <a:buNone/>
            </a:pPr>
            <a:r>
              <a:rPr lang="uk-UA" sz="1200" b="1" dirty="0"/>
              <a:t>50-процентна знижка плати за користування комунальними послугами (газом, електроенергією та іншими послугами) та скрапленим балонним газом для побутових потреб в межах середніх норм споживання. </a:t>
            </a:r>
            <a:endParaRPr lang="uk-UA" sz="1200" dirty="0"/>
          </a:p>
          <a:p>
            <a:pPr marL="0" indent="0" algn="just">
              <a:spcBef>
                <a:spcPts val="600"/>
              </a:spcBef>
              <a:buNone/>
            </a:pPr>
            <a:r>
              <a:rPr lang="uk-UA" sz="1200" b="1" dirty="0"/>
              <a:t>50-процентна знижка вартості палива, в тому числі рідкого, в межах норм, встановлених для продажу населенню, для осіб, які проживають у будинках, що не мають центрального опалення</a:t>
            </a:r>
            <a:r>
              <a:rPr lang="uk-UA" sz="1200" b="1" dirty="0" smtClean="0"/>
              <a:t>.</a:t>
            </a:r>
            <a:endParaRPr lang="uk-UA" sz="1200" b="1" dirty="0"/>
          </a:p>
          <a:p>
            <a:pPr marL="0" indent="0">
              <a:spcBef>
                <a:spcPts val="0"/>
              </a:spcBef>
              <a:buNone/>
            </a:pPr>
            <a:endParaRPr lang="uk-UA" sz="1200" dirty="0" smtClean="0"/>
          </a:p>
        </p:txBody>
      </p:sp>
    </p:spTree>
    <p:extLst>
      <p:ext uri="{BB962C8B-B14F-4D97-AF65-F5344CB8AC3E}">
        <p14:creationId xmlns:p14="http://schemas.microsoft.com/office/powerpoint/2010/main" xmlns="" val="2357589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8905"/>
            <a:ext cx="8913813" cy="914400"/>
          </a:xfrm>
        </p:spPr>
        <p:txBody>
          <a:bodyPr>
            <a:normAutofit/>
          </a:bodyPr>
          <a:lstStyle/>
          <a:p>
            <a:r>
              <a:rPr lang="uk-UA" sz="2000" dirty="0"/>
              <a:t>ПІЛЬГИ за Законом </a:t>
            </a:r>
            <a:r>
              <a:rPr lang="uk-UA" sz="2000" dirty="0" smtClean="0"/>
              <a:t>України</a:t>
            </a:r>
            <a:r>
              <a:rPr lang="uk-UA" sz="2000" dirty="0"/>
              <a:t> </a:t>
            </a:r>
            <a:r>
              <a:rPr lang="uk-UA" sz="2000" dirty="0" smtClean="0"/>
              <a:t>«Про </a:t>
            </a:r>
            <a:r>
              <a:rPr lang="uk-UA" sz="2000" dirty="0"/>
              <a:t>статус ветеранів війни, гарантії їх соціального захисту</a:t>
            </a:r>
            <a:r>
              <a:rPr lang="uk-UA" sz="2000" dirty="0" smtClean="0"/>
              <a:t>»</a:t>
            </a:r>
            <a:endParaRPr lang="uk-UA" sz="2000" dirty="0"/>
          </a:p>
        </p:txBody>
      </p:sp>
      <p:sp>
        <p:nvSpPr>
          <p:cNvPr id="3" name="Объект 2"/>
          <p:cNvSpPr>
            <a:spLocks noGrp="1"/>
          </p:cNvSpPr>
          <p:nvPr>
            <p:ph idx="1"/>
          </p:nvPr>
        </p:nvSpPr>
        <p:spPr>
          <a:xfrm>
            <a:off x="555585" y="1369758"/>
            <a:ext cx="8358227" cy="5135214"/>
          </a:xfrm>
        </p:spPr>
        <p:txBody>
          <a:bodyPr>
            <a:noAutofit/>
          </a:bodyPr>
          <a:lstStyle/>
          <a:p>
            <a:pPr algn="just">
              <a:spcBef>
                <a:spcPts val="0"/>
              </a:spcBef>
            </a:pPr>
            <a:r>
              <a:rPr lang="uk-UA" sz="1200" b="1" u="sng" dirty="0" smtClean="0"/>
              <a:t>МЕДИЧНЕ ОБСЛУГОВУВАННЯ</a:t>
            </a:r>
            <a:r>
              <a:rPr lang="uk-UA" sz="1200" b="1" dirty="0" smtClean="0"/>
              <a:t>:</a:t>
            </a:r>
          </a:p>
          <a:p>
            <a:pPr marL="0" indent="0" algn="just">
              <a:spcBef>
                <a:spcPts val="600"/>
              </a:spcBef>
              <a:buNone/>
            </a:pPr>
            <a:r>
              <a:rPr lang="uk-UA" sz="1200" b="1" dirty="0"/>
              <a:t>Безплатне одержання ліків, лікарських засобів, імунобіологічних препаратів та виробів медичного призначення за рецептами </a:t>
            </a:r>
            <a:r>
              <a:rPr lang="uk-UA" sz="1200" b="1" dirty="0" smtClean="0"/>
              <a:t>лікарів.</a:t>
            </a:r>
          </a:p>
          <a:p>
            <a:pPr marL="0" indent="0" algn="just">
              <a:spcBef>
                <a:spcPts val="600"/>
              </a:spcBef>
              <a:buNone/>
            </a:pPr>
            <a:r>
              <a:rPr lang="uk-UA" sz="1200" b="1" dirty="0"/>
              <a:t>Безплатне першочергове зубопротезування (за винятком протезування з дорогоцінних металів</a:t>
            </a:r>
            <a:r>
              <a:rPr lang="uk-UA" sz="1200" b="1" dirty="0" smtClean="0"/>
              <a:t>.</a:t>
            </a:r>
          </a:p>
          <a:p>
            <a:pPr marL="0" indent="0" algn="just">
              <a:spcBef>
                <a:spcPts val="600"/>
              </a:spcBef>
              <a:buNone/>
            </a:pPr>
            <a:r>
              <a:rPr lang="uk-UA" sz="1200" b="1" dirty="0"/>
              <a:t>Безоплатне забезпечення санаторно-курортним лікуванням або одержання компенсації вартості самостійного санаторно-курортного лікування</a:t>
            </a:r>
            <a:r>
              <a:rPr lang="uk-UA" sz="1200" b="1" dirty="0" smtClean="0"/>
              <a:t>.</a:t>
            </a:r>
          </a:p>
          <a:p>
            <a:pPr marL="0" indent="0" algn="just">
              <a:spcBef>
                <a:spcPts val="600"/>
              </a:spcBef>
              <a:buNone/>
            </a:pPr>
            <a:r>
              <a:rPr lang="uk-UA" sz="1200" b="1" dirty="0"/>
              <a:t>Користування при виході на пенсію (незалежно від часу виходу на пенсію) чи зміні місця роботи поліклініками та госпіталями, до яких Ви були прикріплені за попереднім місцем роботи</a:t>
            </a:r>
            <a:r>
              <a:rPr lang="uk-UA" sz="1200" b="1" dirty="0" smtClean="0"/>
              <a:t>.</a:t>
            </a:r>
          </a:p>
          <a:p>
            <a:pPr marL="0" indent="0" algn="just">
              <a:spcBef>
                <a:spcPts val="600"/>
              </a:spcBef>
              <a:buNone/>
            </a:pPr>
            <a:r>
              <a:rPr lang="uk-UA" sz="1200" b="1" dirty="0"/>
              <a:t>Щорічне медичне обстеження і диспансеризація із залученням необхідних спеціалістів</a:t>
            </a:r>
            <a:r>
              <a:rPr lang="uk-UA" sz="1200" b="1" dirty="0" smtClean="0"/>
              <a:t>.</a:t>
            </a:r>
          </a:p>
          <a:p>
            <a:pPr marL="0" indent="0" algn="just">
              <a:spcBef>
                <a:spcPts val="600"/>
              </a:spcBef>
              <a:buNone/>
            </a:pPr>
            <a:r>
              <a:rPr lang="uk-UA" sz="1200" b="1" dirty="0"/>
              <a:t>Першочергове обслуговування в лікувально-профілактичних закладах, аптеках та першочергова госпіталізація</a:t>
            </a:r>
            <a:r>
              <a:rPr lang="uk-UA" sz="1200" b="1" dirty="0" smtClean="0"/>
              <a:t>.</a:t>
            </a:r>
          </a:p>
          <a:p>
            <a:pPr marL="0" indent="0" algn="just">
              <a:spcBef>
                <a:spcPts val="0"/>
              </a:spcBef>
              <a:buNone/>
            </a:pPr>
            <a:endParaRPr lang="uk-UA" sz="1200" b="1" dirty="0" smtClean="0"/>
          </a:p>
          <a:p>
            <a:pPr algn="just">
              <a:spcBef>
                <a:spcPts val="0"/>
              </a:spcBef>
            </a:pPr>
            <a:r>
              <a:rPr lang="uk-UA" sz="1200" b="1" u="sng" dirty="0" smtClean="0"/>
              <a:t>РОБОТА І НАВЧАННЯ</a:t>
            </a:r>
            <a:r>
              <a:rPr lang="uk-UA" sz="1200" b="1" dirty="0" smtClean="0"/>
              <a:t>:</a:t>
            </a:r>
            <a:endParaRPr lang="uk-UA" sz="1200" b="1" dirty="0"/>
          </a:p>
          <a:p>
            <a:pPr marL="0" indent="0">
              <a:spcBef>
                <a:spcPts val="600"/>
              </a:spcBef>
              <a:buNone/>
            </a:pPr>
            <a:r>
              <a:rPr lang="uk-UA" sz="1200" b="1" dirty="0"/>
              <a:t>Переважне право на залишення на роботі при скороченні чисельності чи штату працівників у зв'язку із змінами в організації виробництва і праці та на працевлаштування в разі ліквідації підприємства, установи, </a:t>
            </a:r>
            <a:r>
              <a:rPr lang="uk-UA" sz="1200" b="1" dirty="0" smtClean="0"/>
              <a:t>організації.</a:t>
            </a:r>
          </a:p>
          <a:p>
            <a:pPr marL="0" indent="0">
              <a:spcBef>
                <a:spcPts val="600"/>
              </a:spcBef>
              <a:buNone/>
            </a:pPr>
            <a:r>
              <a:rPr lang="uk-UA" sz="1200" b="1" dirty="0" smtClean="0"/>
              <a:t>Використання </a:t>
            </a:r>
            <a:r>
              <a:rPr lang="uk-UA" sz="1200" b="1" dirty="0"/>
              <a:t>чергової щорічної відпустки у зручний для них час; одержання додаткової відпустки без збереження заробітної плати строком до двох тижнів на рік</a:t>
            </a:r>
            <a:r>
              <a:rPr lang="uk-UA" sz="1200" b="1" dirty="0" smtClean="0"/>
              <a:t>.</a:t>
            </a:r>
          </a:p>
          <a:p>
            <a:pPr marL="0" indent="0">
              <a:spcBef>
                <a:spcPts val="600"/>
              </a:spcBef>
              <a:buNone/>
            </a:pPr>
            <a:r>
              <a:rPr lang="uk-UA" sz="1200" b="1" dirty="0"/>
              <a:t>Виплата допомоги по тимчасовій непрацездатності в розмірі 100 процентів середньої заробітної плати незалежно від стажу роботи</a:t>
            </a:r>
            <a:r>
              <a:rPr lang="uk-UA" sz="1200" b="1" dirty="0" smtClean="0"/>
              <a:t>.</a:t>
            </a:r>
          </a:p>
          <a:p>
            <a:pPr marL="0" indent="0">
              <a:spcBef>
                <a:spcPts val="600"/>
              </a:spcBef>
              <a:buNone/>
            </a:pPr>
            <a:r>
              <a:rPr lang="uk-UA" sz="1200" b="1" dirty="0" smtClean="0"/>
              <a:t>Вступ </a:t>
            </a:r>
            <a:r>
              <a:rPr lang="uk-UA" sz="1200" b="1" dirty="0"/>
              <a:t>поза конкурсом на бюджет до </a:t>
            </a:r>
            <a:r>
              <a:rPr lang="uk-UA" sz="1200" b="1" dirty="0" err="1"/>
              <a:t>ВУЗів</a:t>
            </a:r>
            <a:r>
              <a:rPr lang="uk-UA" sz="1200" b="1" dirty="0"/>
              <a:t> та </a:t>
            </a:r>
            <a:r>
              <a:rPr lang="uk-UA" sz="1200" b="1" dirty="0" smtClean="0"/>
              <a:t>технікумів.</a:t>
            </a:r>
          </a:p>
        </p:txBody>
      </p:sp>
    </p:spTree>
    <p:extLst>
      <p:ext uri="{BB962C8B-B14F-4D97-AF65-F5344CB8AC3E}">
        <p14:creationId xmlns:p14="http://schemas.microsoft.com/office/powerpoint/2010/main" xmlns="" val="1945196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6777"/>
            <a:ext cx="8913813" cy="914400"/>
          </a:xfrm>
        </p:spPr>
        <p:txBody>
          <a:bodyPr>
            <a:normAutofit/>
          </a:bodyPr>
          <a:lstStyle/>
          <a:p>
            <a:r>
              <a:rPr lang="uk-UA" sz="2000" dirty="0"/>
              <a:t>ПІЛЬГИ за Законом України «Про статус ветеранів війни, гарантії їх соціального захисту»</a:t>
            </a:r>
          </a:p>
        </p:txBody>
      </p:sp>
      <p:sp>
        <p:nvSpPr>
          <p:cNvPr id="3" name="Объект 2"/>
          <p:cNvSpPr>
            <a:spLocks noGrp="1"/>
          </p:cNvSpPr>
          <p:nvPr>
            <p:ph idx="1"/>
          </p:nvPr>
        </p:nvSpPr>
        <p:spPr>
          <a:xfrm>
            <a:off x="254643" y="1446835"/>
            <a:ext cx="8659170" cy="5092861"/>
          </a:xfrm>
        </p:spPr>
        <p:txBody>
          <a:bodyPr>
            <a:noAutofit/>
          </a:bodyPr>
          <a:lstStyle/>
          <a:p>
            <a:pPr marL="0" indent="0">
              <a:spcBef>
                <a:spcPts val="0"/>
              </a:spcBef>
              <a:buNone/>
            </a:pPr>
            <a:endParaRPr lang="uk-UA" sz="1100" dirty="0"/>
          </a:p>
          <a:p>
            <a:pPr>
              <a:spcBef>
                <a:spcPts val="0"/>
              </a:spcBef>
            </a:pPr>
            <a:r>
              <a:rPr lang="uk-UA" sz="1200" b="1" dirty="0"/>
              <a:t>ПОБУТОВІ </a:t>
            </a:r>
            <a:r>
              <a:rPr lang="uk-UA" sz="1200" b="1" dirty="0" smtClean="0"/>
              <a:t>ПОСЛУГИ:</a:t>
            </a:r>
          </a:p>
          <a:p>
            <a:pPr marL="0" indent="0" algn="just">
              <a:spcBef>
                <a:spcPts val="600"/>
              </a:spcBef>
              <a:buNone/>
            </a:pPr>
            <a:r>
              <a:rPr lang="uk-UA" sz="1200" b="1" dirty="0"/>
              <a:t>Позачергове користування всіма послугами зв'язку та позачергове встановлення на пільгових умовах квартирних телефонів (оплата у розмірі 20 процентів від тарифів вартості основних та 50 процентів - додаткових робіт). Абонементна плата за користування телефоном встановлюється у розмірі 50 процентів від затверджених </a:t>
            </a:r>
            <a:r>
              <a:rPr lang="uk-UA" sz="1200" b="1" dirty="0" smtClean="0"/>
              <a:t>тарифів.</a:t>
            </a:r>
          </a:p>
          <a:p>
            <a:pPr marL="0" indent="0" algn="just">
              <a:spcBef>
                <a:spcPts val="600"/>
              </a:spcBef>
              <a:buNone/>
            </a:pPr>
            <a:r>
              <a:rPr lang="uk-UA" sz="1200" b="1" dirty="0"/>
              <a:t>Першочергове обслуговування підприємствами, установами та організаціями, </a:t>
            </a:r>
            <a:r>
              <a:rPr lang="uk-UA" sz="1200" b="1" dirty="0" err="1"/>
              <a:t>ЖЕКами</a:t>
            </a:r>
            <a:r>
              <a:rPr lang="uk-UA" sz="1200" b="1" dirty="0"/>
              <a:t>, службами міжміського транспорту. – простою мовою </a:t>
            </a:r>
            <a:r>
              <a:rPr lang="uk-UA" sz="1200" b="1" dirty="0" err="1"/>
              <a:t>ЖЕКи</a:t>
            </a:r>
            <a:r>
              <a:rPr lang="uk-UA" sz="1200" b="1" dirty="0"/>
              <a:t> і </a:t>
            </a:r>
            <a:r>
              <a:rPr lang="uk-UA" sz="1200" b="1" dirty="0" smtClean="0"/>
              <a:t>т.д.</a:t>
            </a:r>
          </a:p>
          <a:p>
            <a:pPr marL="0" indent="0" algn="just">
              <a:spcBef>
                <a:spcPts val="0"/>
              </a:spcBef>
              <a:buNone/>
            </a:pPr>
            <a:endParaRPr lang="uk-UA" sz="1200" b="1" dirty="0" smtClean="0"/>
          </a:p>
          <a:p>
            <a:pPr algn="just">
              <a:spcBef>
                <a:spcPts val="0"/>
              </a:spcBef>
            </a:pPr>
            <a:r>
              <a:rPr lang="uk-UA" sz="1200" b="1" dirty="0"/>
              <a:t>КОРИСТУВАННЯ ТРАНСПОРТОМ:</a:t>
            </a:r>
          </a:p>
          <a:p>
            <a:pPr marL="0" indent="0" algn="just">
              <a:spcBef>
                <a:spcPts val="600"/>
              </a:spcBef>
              <a:buNone/>
            </a:pPr>
            <a:r>
              <a:rPr lang="uk-UA" sz="1200" b="1" dirty="0"/>
              <a:t>Безплатний проїзд усіма видами міського пасажирського транспорту, автомобільним транспортом загального користування в сільській місцевості, а також залізничним і водним транспортом приміського сполучення та автобусами приміських і міжміських маршрутів, у тому числі </a:t>
            </a:r>
            <a:r>
              <a:rPr lang="uk-UA" sz="1200" b="1" dirty="0" err="1"/>
              <a:t>внутрірайонних</a:t>
            </a:r>
            <a:r>
              <a:rPr lang="uk-UA" sz="1200" b="1" dirty="0"/>
              <a:t>, </a:t>
            </a:r>
            <a:r>
              <a:rPr lang="uk-UA" sz="1200" b="1" dirty="0" err="1"/>
              <a:t>внутрі-</a:t>
            </a:r>
            <a:r>
              <a:rPr lang="uk-UA" sz="1200" b="1" dirty="0"/>
              <a:t> та міжобласних незалежно від відстані та місця проживання.</a:t>
            </a:r>
          </a:p>
          <a:p>
            <a:pPr marL="0" indent="0" algn="just">
              <a:spcBef>
                <a:spcPts val="600"/>
              </a:spcBef>
              <a:buNone/>
            </a:pPr>
            <a:r>
              <a:rPr lang="uk-UA" sz="1200" b="1" dirty="0"/>
              <a:t>Безплатний проїзд один раз на два роки (туди і назад) залізничним, водним, повітряним або міжміським автомобільним транспортом незалежно від наявності залізничного сполучення або проїзд один раз на рік (туди і назад) вказаними видами транспорту з 50-процентною знижкою.</a:t>
            </a:r>
          </a:p>
          <a:p>
            <a:pPr marL="0" indent="0" algn="just">
              <a:spcBef>
                <a:spcPts val="0"/>
              </a:spcBef>
              <a:buNone/>
            </a:pPr>
            <a:endParaRPr lang="uk-UA" sz="1200" b="1" dirty="0"/>
          </a:p>
          <a:p>
            <a:pPr algn="just">
              <a:spcBef>
                <a:spcPts val="0"/>
              </a:spcBef>
            </a:pPr>
            <a:r>
              <a:rPr lang="uk-UA" sz="1200" b="1" dirty="0" smtClean="0"/>
              <a:t>ІНШІ ПІЛЬГИ:</a:t>
            </a:r>
            <a:endParaRPr lang="uk-UA" sz="1200" b="1" dirty="0"/>
          </a:p>
          <a:p>
            <a:pPr marL="0" indent="0" algn="just">
              <a:spcBef>
                <a:spcPts val="600"/>
              </a:spcBef>
              <a:buNone/>
            </a:pPr>
            <a:r>
              <a:rPr lang="uk-UA" sz="1200" b="1" dirty="0"/>
              <a:t>Позачергове влаштування та </a:t>
            </a:r>
            <a:r>
              <a:rPr lang="uk-UA" sz="1200" b="1" dirty="0" err="1"/>
              <a:t>облуговування</a:t>
            </a:r>
            <a:r>
              <a:rPr lang="uk-UA" sz="1200" b="1" dirty="0"/>
              <a:t> закладами соціального захисту: центри реабілітації дітей, соціального обслуговування пенсіонерів та одиноких непрацездатних громадян, </a:t>
            </a:r>
            <a:r>
              <a:rPr lang="uk-UA" sz="1200" b="1" dirty="0" smtClean="0"/>
              <a:t>будинки-інтернати.</a:t>
            </a:r>
          </a:p>
          <a:p>
            <a:pPr marL="0" indent="0" algn="just">
              <a:spcBef>
                <a:spcPts val="600"/>
              </a:spcBef>
              <a:buNone/>
            </a:pPr>
            <a:r>
              <a:rPr lang="uk-UA" sz="1200" b="1" dirty="0"/>
              <a:t>Зі сплати податків, зборів, мита та інших платежів до бюджету відповідно до податкового та митного </a:t>
            </a:r>
            <a:r>
              <a:rPr lang="uk-UA" sz="1200" b="1" dirty="0" smtClean="0"/>
              <a:t>законодавства.</a:t>
            </a:r>
          </a:p>
          <a:p>
            <a:pPr marL="0" indent="0">
              <a:lnSpc>
                <a:spcPct val="120000"/>
              </a:lnSpc>
              <a:spcBef>
                <a:spcPts val="0"/>
              </a:spcBef>
              <a:buNone/>
            </a:pPr>
            <a:endParaRPr lang="uk-UA" sz="1200" b="1" dirty="0"/>
          </a:p>
        </p:txBody>
      </p:sp>
    </p:spTree>
    <p:extLst>
      <p:ext uri="{BB962C8B-B14F-4D97-AF65-F5344CB8AC3E}">
        <p14:creationId xmlns:p14="http://schemas.microsoft.com/office/powerpoint/2010/main" xmlns="" val="12040843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92936"/>
          </a:xfrm>
        </p:spPr>
        <p:txBody>
          <a:bodyPr/>
          <a:lstStyle/>
          <a:p>
            <a:pPr algn="ctr"/>
            <a:r>
              <a:rPr lang="uk-UA" dirty="0" smtClean="0"/>
              <a:t>ДЯКУЄМО ЗА УВАГУ</a:t>
            </a:r>
            <a:endParaRPr lang="en-US" dirty="0"/>
          </a:p>
        </p:txBody>
      </p:sp>
      <p:sp>
        <p:nvSpPr>
          <p:cNvPr id="3" name="Content Placeholder 2"/>
          <p:cNvSpPr>
            <a:spLocks noGrp="1"/>
          </p:cNvSpPr>
          <p:nvPr>
            <p:ph idx="1"/>
          </p:nvPr>
        </p:nvSpPr>
        <p:spPr>
          <a:xfrm>
            <a:off x="-396552" y="1556792"/>
            <a:ext cx="8208912" cy="4846320"/>
          </a:xfrm>
        </p:spPr>
        <p:txBody>
          <a:bodyPr/>
          <a:lstStyle/>
          <a:p>
            <a:pPr algn="ctr"/>
            <a:endParaRPr lang="uk-UA" dirty="0" smtClean="0"/>
          </a:p>
          <a:p>
            <a:pPr algn="ctr"/>
            <a:endParaRPr lang="uk-UA" dirty="0"/>
          </a:p>
          <a:p>
            <a:pPr algn="ctr"/>
            <a:r>
              <a:rPr lang="uk-UA" dirty="0" smtClean="0"/>
              <a:t> </a:t>
            </a:r>
          </a:p>
        </p:txBody>
      </p:sp>
    </p:spTree>
    <p:extLst>
      <p:ext uri="{BB962C8B-B14F-4D97-AF65-F5344CB8AC3E}">
        <p14:creationId xmlns:p14="http://schemas.microsoft.com/office/powerpoint/2010/main" xmlns="" val="1697666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uk-UA" dirty="0" smtClean="0"/>
              <a:t>ЖИТЛОВО-КОМУНАЛЬНІ ПОСЛУГИ</a:t>
            </a:r>
            <a:endParaRPr lang="en-US" dirty="0"/>
          </a:p>
        </p:txBody>
      </p:sp>
      <p:sp>
        <p:nvSpPr>
          <p:cNvPr id="3" name="Content Placeholder 2"/>
          <p:cNvSpPr>
            <a:spLocks noGrp="1"/>
          </p:cNvSpPr>
          <p:nvPr>
            <p:ph idx="1"/>
          </p:nvPr>
        </p:nvSpPr>
        <p:spPr/>
        <p:txBody>
          <a:bodyPr>
            <a:normAutofit/>
          </a:bodyPr>
          <a:lstStyle/>
          <a:p>
            <a:pPr algn="just"/>
            <a:r>
              <a:rPr lang="uk-UA" sz="2200" dirty="0" smtClean="0"/>
              <a:t>75-процентна </a:t>
            </a:r>
            <a:r>
              <a:rPr lang="uk-UA" sz="2200" dirty="0"/>
              <a:t>знижка плати за користування житлом (квартирна плата) в межах норм, передбачених чинним законодавством.</a:t>
            </a:r>
            <a:endParaRPr lang="en-US" sz="2200" dirty="0"/>
          </a:p>
          <a:p>
            <a:pPr algn="just"/>
            <a:endParaRPr lang="uk-UA" sz="2200" dirty="0" smtClean="0"/>
          </a:p>
          <a:p>
            <a:pPr algn="just"/>
            <a:r>
              <a:rPr lang="uk-UA" sz="2200" dirty="0" smtClean="0"/>
              <a:t>75-процентна </a:t>
            </a:r>
            <a:r>
              <a:rPr lang="uk-UA" sz="2200" dirty="0"/>
              <a:t>знижка плати за користування </a:t>
            </a:r>
            <a:r>
              <a:rPr lang="uk-UA" sz="2200" dirty="0" smtClean="0"/>
              <a:t>комунальними послугами</a:t>
            </a:r>
          </a:p>
          <a:p>
            <a:pPr marL="0" indent="0" algn="just">
              <a:buNone/>
            </a:pPr>
            <a:r>
              <a:rPr lang="uk-UA" sz="2200" dirty="0" smtClean="0"/>
              <a:t>(</a:t>
            </a:r>
            <a:r>
              <a:rPr lang="uk-UA" sz="2200" dirty="0" err="1" smtClean="0"/>
              <a:t>газом,електроенергією</a:t>
            </a:r>
            <a:r>
              <a:rPr lang="uk-UA" sz="2200" dirty="0"/>
              <a:t> та іншими послугами) </a:t>
            </a:r>
          </a:p>
          <a:p>
            <a:pPr marL="0" indent="0" algn="just">
              <a:buNone/>
            </a:pPr>
            <a:endParaRPr lang="uk-UA" sz="2200" dirty="0"/>
          </a:p>
          <a:p>
            <a:pPr algn="just"/>
            <a:r>
              <a:rPr lang="uk-UA" sz="2200" dirty="0" smtClean="0"/>
              <a:t>75-процентна </a:t>
            </a:r>
            <a:r>
              <a:rPr lang="uk-UA" sz="2200" dirty="0"/>
              <a:t>знижка вартості палива, в тому числі рідкого, в межах норм, встановлених для продажу населенню, для осіб, які проживають у будинках, що не мають центрального опалення </a:t>
            </a:r>
            <a:endParaRPr lang="en-US" sz="2200" dirty="0"/>
          </a:p>
          <a:p>
            <a:endParaRPr lang="en-US" dirty="0"/>
          </a:p>
        </p:txBody>
      </p:sp>
    </p:spTree>
    <p:extLst>
      <p:ext uri="{BB962C8B-B14F-4D97-AF65-F5344CB8AC3E}">
        <p14:creationId xmlns:p14="http://schemas.microsoft.com/office/powerpoint/2010/main" xmlns="" val="1039321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uk-UA" dirty="0" smtClean="0"/>
              <a:t>КОРИСТУВАННЯ ТРАНСПОРТОМ</a:t>
            </a:r>
            <a:endParaRPr lang="en-US" dirty="0"/>
          </a:p>
        </p:txBody>
      </p:sp>
      <p:sp>
        <p:nvSpPr>
          <p:cNvPr id="5" name="Content Placeholder 4"/>
          <p:cNvSpPr>
            <a:spLocks noGrp="1"/>
          </p:cNvSpPr>
          <p:nvPr>
            <p:ph idx="1"/>
          </p:nvPr>
        </p:nvSpPr>
        <p:spPr/>
        <p:txBody>
          <a:bodyPr/>
          <a:lstStyle/>
          <a:p>
            <a:r>
              <a:rPr lang="uk-UA" dirty="0" smtClean="0"/>
              <a:t>Безкоштовний проїзд:</a:t>
            </a:r>
          </a:p>
          <a:p>
            <a:r>
              <a:rPr lang="uk-UA" dirty="0" smtClean="0"/>
              <a:t>- один раз на два роки (туди і назад) зал., водним, повітряним , міжміським автомобільним транспортом або один раз на рік при 50 % знижці</a:t>
            </a:r>
          </a:p>
          <a:p>
            <a:endParaRPr lang="uk-UA" dirty="0"/>
          </a:p>
          <a:p>
            <a:r>
              <a:rPr lang="uk-UA" dirty="0" smtClean="0"/>
              <a:t>- усіма видами міського пасажирського транспорту, автобусами приміських і міжміських маршрутів </a:t>
            </a:r>
          </a:p>
          <a:p>
            <a:endParaRPr lang="en-US" dirty="0"/>
          </a:p>
        </p:txBody>
      </p:sp>
    </p:spTree>
    <p:extLst>
      <p:ext uri="{BB962C8B-B14F-4D97-AF65-F5344CB8AC3E}">
        <p14:creationId xmlns:p14="http://schemas.microsoft.com/office/powerpoint/2010/main" xmlns="" val="344184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uk-UA" dirty="0" smtClean="0"/>
              <a:t>ТРУДОВІ ВІДНОСИНИ </a:t>
            </a:r>
            <a:br>
              <a:rPr lang="uk-UA" dirty="0" smtClean="0"/>
            </a:br>
            <a:r>
              <a:rPr lang="uk-UA" dirty="0" smtClean="0"/>
              <a:t>та НАВЧАННЯ</a:t>
            </a:r>
            <a:endParaRPr lang="en-US" dirty="0"/>
          </a:p>
        </p:txBody>
      </p:sp>
      <p:sp>
        <p:nvSpPr>
          <p:cNvPr id="3" name="Content Placeholder 2"/>
          <p:cNvSpPr>
            <a:spLocks noGrp="1"/>
          </p:cNvSpPr>
          <p:nvPr>
            <p:ph idx="1"/>
          </p:nvPr>
        </p:nvSpPr>
        <p:spPr/>
        <p:txBody>
          <a:bodyPr>
            <a:normAutofit fontScale="92500" lnSpcReduction="10000"/>
          </a:bodyPr>
          <a:lstStyle/>
          <a:p>
            <a:r>
              <a:rPr lang="uk-UA" sz="2200" dirty="0"/>
              <a:t>Виплата допомоги по тимчасовій непрацездатності в розмірі 100 процентів середньої заробітної плати незалежно від стажу роботи</a:t>
            </a:r>
            <a:r>
              <a:rPr lang="uk-UA" sz="2200" dirty="0" smtClean="0"/>
              <a:t>;</a:t>
            </a:r>
            <a:endParaRPr lang="uk-UA" sz="2200" dirty="0"/>
          </a:p>
          <a:p>
            <a:r>
              <a:rPr lang="uk-UA" sz="2200" dirty="0"/>
              <a:t>Використання чергової щорічної відпустки у зручний для них час; одержання додаткової відпустки без збереження заробітної плати строком до двох тижнів на </a:t>
            </a:r>
            <a:r>
              <a:rPr lang="uk-UA" sz="2200" dirty="0" smtClean="0"/>
              <a:t>рік;</a:t>
            </a:r>
            <a:endParaRPr lang="uk-UA" sz="2200" dirty="0"/>
          </a:p>
          <a:p>
            <a:r>
              <a:rPr lang="uk-UA" sz="2200" dirty="0"/>
              <a:t>Переважне право на залишення на роботі при скороченні чисельності чи штату працівників у зв'язку із змінами в організації виробництва і праці та на працевлаштування в разі ліквідації підприємства, установи, організації</a:t>
            </a:r>
            <a:r>
              <a:rPr lang="uk-UA" sz="2200" dirty="0" smtClean="0"/>
              <a:t>.</a:t>
            </a:r>
          </a:p>
          <a:p>
            <a:r>
              <a:rPr lang="uk-UA" sz="2200" dirty="0"/>
              <a:t>Вступ поза конкурсом до державних та комунальних вищих навчальних закладів на спеціальності, підготовка за якими здійснюється за рахунок коштів відповідно державного та місцевих бюджетів.</a:t>
            </a:r>
          </a:p>
          <a:p>
            <a:endParaRPr lang="uk-UA" sz="2200" dirty="0"/>
          </a:p>
          <a:p>
            <a:endParaRPr lang="uk-UA" dirty="0"/>
          </a:p>
          <a:p>
            <a:endParaRPr lang="en-US" dirty="0"/>
          </a:p>
        </p:txBody>
      </p:sp>
    </p:spTree>
    <p:extLst>
      <p:ext uri="{BB962C8B-B14F-4D97-AF65-F5344CB8AC3E}">
        <p14:creationId xmlns:p14="http://schemas.microsoft.com/office/powerpoint/2010/main" xmlns="" val="110319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dirty="0" smtClean="0"/>
              <a:t>ПАМ</a:t>
            </a:r>
            <a:r>
              <a:rPr lang="en-US" dirty="0" smtClean="0"/>
              <a:t>’</a:t>
            </a:r>
            <a:r>
              <a:rPr lang="ru-RU" dirty="0" smtClean="0"/>
              <a:t>ЯТКА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581510"/>
            <a:ext cx="7239000" cy="5053176"/>
          </a:xfrm>
          <a:prstGeom prst="rect">
            <a:avLst/>
          </a:prstGeom>
        </p:spPr>
      </p:pic>
    </p:spTree>
    <p:extLst>
      <p:ext uri="{BB962C8B-B14F-4D97-AF65-F5344CB8AC3E}">
        <p14:creationId xmlns:p14="http://schemas.microsoft.com/office/powerpoint/2010/main" xmlns="" val="2790486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000" dirty="0" smtClean="0"/>
              <a:t>Отримання одноразової грошової допомоги, підстави:</a:t>
            </a:r>
            <a:endParaRPr lang="ru-RU" sz="3000" dirty="0"/>
          </a:p>
        </p:txBody>
      </p:sp>
      <p:sp>
        <p:nvSpPr>
          <p:cNvPr id="3" name="Содержимое 2"/>
          <p:cNvSpPr>
            <a:spLocks noGrp="1"/>
          </p:cNvSpPr>
          <p:nvPr>
            <p:ph idx="1"/>
          </p:nvPr>
        </p:nvSpPr>
        <p:spPr/>
        <p:txBody>
          <a:bodyPr>
            <a:normAutofit/>
          </a:bodyPr>
          <a:lstStyle/>
          <a:p>
            <a:r>
              <a:rPr lang="ru-RU" dirty="0" err="1" smtClean="0"/>
              <a:t>Поранення</a:t>
            </a:r>
            <a:r>
              <a:rPr lang="ru-RU" dirty="0" smtClean="0"/>
              <a:t> (</a:t>
            </a:r>
            <a:r>
              <a:rPr lang="ru-RU" dirty="0" err="1" smtClean="0"/>
              <a:t>контузія</a:t>
            </a:r>
            <a:r>
              <a:rPr lang="ru-RU" dirty="0" smtClean="0"/>
              <a:t>, травма, </a:t>
            </a:r>
            <a:r>
              <a:rPr lang="ru-RU" dirty="0" err="1" smtClean="0"/>
              <a:t>каліцтво</a:t>
            </a:r>
            <a:r>
              <a:rPr lang="ru-RU" dirty="0" smtClean="0"/>
              <a:t>), </a:t>
            </a:r>
            <a:r>
              <a:rPr lang="ru-RU" dirty="0" err="1" smtClean="0"/>
              <a:t>що</a:t>
            </a:r>
            <a:r>
              <a:rPr lang="ru-RU" dirty="0" smtClean="0"/>
              <a:t> </a:t>
            </a:r>
            <a:r>
              <a:rPr lang="ru-RU" dirty="0" err="1" smtClean="0"/>
              <a:t>тягне</a:t>
            </a:r>
            <a:r>
              <a:rPr lang="ru-RU" dirty="0" smtClean="0"/>
              <a:t> за собою </a:t>
            </a:r>
            <a:r>
              <a:rPr lang="ru-RU" dirty="0" err="1" smtClean="0"/>
              <a:t>інвалідність</a:t>
            </a:r>
            <a:r>
              <a:rPr lang="ru-RU" dirty="0" smtClean="0"/>
              <a:t>:</a:t>
            </a:r>
          </a:p>
          <a:p>
            <a:r>
              <a:rPr lang="en-US" dirty="0" smtClean="0"/>
              <a:t>I </a:t>
            </a:r>
            <a:r>
              <a:rPr lang="ru-RU" dirty="0" err="1" smtClean="0"/>
              <a:t>група</a:t>
            </a:r>
            <a:r>
              <a:rPr lang="ru-RU" dirty="0" smtClean="0"/>
              <a:t> - 304 500 </a:t>
            </a:r>
            <a:r>
              <a:rPr lang="ru-RU" dirty="0" err="1" smtClean="0"/>
              <a:t>грн</a:t>
            </a:r>
            <a:r>
              <a:rPr lang="ru-RU" dirty="0" smtClean="0"/>
              <a:t>.;</a:t>
            </a:r>
          </a:p>
          <a:p>
            <a:r>
              <a:rPr lang="ru-RU" dirty="0" smtClean="0"/>
              <a:t>ІІ </a:t>
            </a:r>
            <a:r>
              <a:rPr lang="ru-RU" dirty="0" err="1" smtClean="0"/>
              <a:t>група</a:t>
            </a:r>
            <a:r>
              <a:rPr lang="ru-RU" dirty="0" smtClean="0"/>
              <a:t> - 243 600 </a:t>
            </a:r>
            <a:r>
              <a:rPr lang="ru-RU" dirty="0" err="1" smtClean="0"/>
              <a:t>грн</a:t>
            </a:r>
            <a:r>
              <a:rPr lang="ru-RU" dirty="0" smtClean="0"/>
              <a:t>.;</a:t>
            </a:r>
          </a:p>
          <a:p>
            <a:r>
              <a:rPr lang="ru-RU" dirty="0" smtClean="0"/>
              <a:t>ІІІ </a:t>
            </a:r>
            <a:r>
              <a:rPr lang="ru-RU" dirty="0" err="1" smtClean="0"/>
              <a:t>група</a:t>
            </a:r>
            <a:r>
              <a:rPr lang="ru-RU" dirty="0" smtClean="0"/>
              <a:t> - 182 700 </a:t>
            </a:r>
            <a:r>
              <a:rPr lang="ru-RU" dirty="0" err="1" smtClean="0"/>
              <a:t>грн</a:t>
            </a:r>
            <a:r>
              <a:rPr lang="ru-RU" dirty="0" smtClean="0"/>
              <a:t>.;</a:t>
            </a:r>
          </a:p>
          <a:p>
            <a:r>
              <a:rPr lang="ru-RU" dirty="0" err="1" smtClean="0"/>
              <a:t>часткова</a:t>
            </a:r>
            <a:r>
              <a:rPr lang="ru-RU" dirty="0" smtClean="0"/>
              <a:t> </a:t>
            </a:r>
            <a:r>
              <a:rPr lang="ru-RU" dirty="0" err="1" smtClean="0"/>
              <a:t>втрата</a:t>
            </a:r>
            <a:r>
              <a:rPr lang="ru-RU" dirty="0" smtClean="0"/>
              <a:t> </a:t>
            </a:r>
            <a:r>
              <a:rPr lang="ru-RU" dirty="0" err="1" smtClean="0"/>
              <a:t>працездатності</a:t>
            </a:r>
            <a:r>
              <a:rPr lang="ru-RU" dirty="0" smtClean="0"/>
              <a:t> (без </a:t>
            </a:r>
            <a:r>
              <a:rPr lang="ru-RU" dirty="0" err="1" smtClean="0"/>
              <a:t>встановлення</a:t>
            </a:r>
            <a:r>
              <a:rPr lang="ru-RU" dirty="0" smtClean="0"/>
              <a:t> </a:t>
            </a:r>
            <a:r>
              <a:rPr lang="ru-RU" dirty="0" err="1" smtClean="0"/>
              <a:t>інвалідності</a:t>
            </a:r>
            <a:r>
              <a:rPr lang="ru-RU" dirty="0" smtClean="0"/>
              <a:t>):</a:t>
            </a:r>
          </a:p>
          <a:p>
            <a:r>
              <a:rPr lang="ru-RU" dirty="0" smtClean="0"/>
              <a:t>до 85 000 </a:t>
            </a:r>
            <a:r>
              <a:rPr lang="ru-RU" dirty="0" err="1" smtClean="0"/>
              <a:t>грн</a:t>
            </a:r>
            <a:r>
              <a:rPr lang="ru-RU" dirty="0" smtClean="0"/>
              <a:t> </a:t>
            </a:r>
            <a:r>
              <a:rPr lang="ru-RU" dirty="0" err="1" smtClean="0"/>
              <a:t>залежно</a:t>
            </a:r>
            <a:r>
              <a:rPr lang="ru-RU" dirty="0" smtClean="0"/>
              <a:t> </a:t>
            </a:r>
            <a:r>
              <a:rPr lang="ru-RU" dirty="0" err="1" smtClean="0"/>
              <a:t>від</a:t>
            </a:r>
            <a:r>
              <a:rPr lang="ru-RU" dirty="0" smtClean="0"/>
              <a:t> </a:t>
            </a:r>
            <a:r>
              <a:rPr lang="ru-RU" dirty="0" err="1" smtClean="0"/>
              <a:t>ступеня</a:t>
            </a:r>
            <a:r>
              <a:rPr lang="ru-RU" dirty="0" smtClean="0"/>
              <a:t> </a:t>
            </a:r>
            <a:r>
              <a:rPr lang="ru-RU" dirty="0" err="1" smtClean="0"/>
              <a:t>втрати</a:t>
            </a:r>
            <a:r>
              <a:rPr lang="ru-RU" dirty="0" smtClean="0"/>
              <a:t> </a:t>
            </a:r>
            <a:r>
              <a:rPr lang="ru-RU" dirty="0" err="1" smtClean="0"/>
              <a:t>працездатності</a:t>
            </a:r>
            <a:endParaRPr lang="ru-RU"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0.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2.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3.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4.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5.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6.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7.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8.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9.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0.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2.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8.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9.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541</TotalTime>
  <Words>3632</Words>
  <Application>Microsoft Office PowerPoint</Application>
  <PresentationFormat>Экран (4:3)</PresentationFormat>
  <Paragraphs>379</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Изящная</vt:lpstr>
      <vt:lpstr>    </vt:lpstr>
      <vt:lpstr> </vt:lpstr>
      <vt:lpstr>Види Соціальних Гарантій в Сфері: </vt:lpstr>
      <vt:lpstr>МЕДИЧНЕ ОБСЛУГОВУВАННЯ</vt:lpstr>
      <vt:lpstr>ЖИТЛОВО-КОМУНАЛЬНІ ПОСЛУГИ</vt:lpstr>
      <vt:lpstr>КОРИСТУВАННЯ ТРАНСПОРТОМ</vt:lpstr>
      <vt:lpstr>ТРУДОВІ ВІДНОСИНИ  та НАВЧАННЯ</vt:lpstr>
      <vt:lpstr>ПАМ’ЯТКА </vt:lpstr>
      <vt:lpstr>Отримання одноразової грошової допомоги, підстави:</vt:lpstr>
      <vt:lpstr>необхідні документи ДЛЯ ОДГ:</vt:lpstr>
      <vt:lpstr>порядок призначення ОДГ:</vt:lpstr>
      <vt:lpstr>Порядок отримання земельної ділянки</vt:lpstr>
      <vt:lpstr>Етапи Отримання  Зем.Ділянки </vt:lpstr>
      <vt:lpstr>ПРАВО НА ОТРИМАННЯ ЖИТЛА </vt:lpstr>
      <vt:lpstr>ПІДСТАВИ:</vt:lpstr>
      <vt:lpstr>КУДИ ЗВЕТАТИСЯ</vt:lpstr>
      <vt:lpstr>ПОРЯДОК ОТРИМАННЯ ЖИТЛА</vt:lpstr>
      <vt:lpstr>ДОДАТКОВА ІНФОРМАЦІЯ</vt:lpstr>
      <vt:lpstr>Додаткова Інформація:</vt:lpstr>
      <vt:lpstr>       звільнення від нарахування штрафів, пені та процентів за користування кредитом  Лист Національного Банку України від 02.09.2014 р.  No18112/48620 </vt:lpstr>
      <vt:lpstr>                     звільнення від нарахування штрафів, пені та процентів за користування кредитом </vt:lpstr>
      <vt:lpstr>ПРОПОЗИЦІЇ </vt:lpstr>
      <vt:lpstr>Встановлення інвалідності</vt:lpstr>
      <vt:lpstr>Отримання статусу інваліда та відповідних соціальних пільг</vt:lpstr>
      <vt:lpstr>Отримання інвалідності</vt:lpstr>
      <vt:lpstr> </vt:lpstr>
      <vt:lpstr>Слайд 27</vt:lpstr>
      <vt:lpstr>Слайд 28</vt:lpstr>
      <vt:lpstr>Слайд 29</vt:lpstr>
      <vt:lpstr>Форма пояснення, яке поранені подають до розслідування обставин поранення. Розслідування повинен призначити командир частини одразу після виникнення відповідних обставин. На розслідування, зазвичай, дають 30 днів з моменту випадку. Розслідування може бути продовжене в разі подання відповідного рапорту командиру частини.</vt:lpstr>
      <vt:lpstr>Форма рапорту про видачу довідки про обставини травми </vt:lpstr>
      <vt:lpstr>Встановлення інвалідності</vt:lpstr>
      <vt:lpstr>Проходження мсек, необхідні документи:</vt:lpstr>
      <vt:lpstr>Слайд 34</vt:lpstr>
      <vt:lpstr>Слайд 35</vt:lpstr>
      <vt:lpstr>Закордонний досвід отримання статусу інваліда</vt:lpstr>
      <vt:lpstr>пропозиції</vt:lpstr>
      <vt:lpstr>Створення єдиного реєстру</vt:lpstr>
      <vt:lpstr>   ПІЛЬГИ СІМЯ’М УЧАСНИКІВ  Бойових дій,  ЯКІ ЗАГИНУЛИ (ПОМЕРЛИ)  АБО ПРОПАЛИ БЕЗВІСТИ</vt:lpstr>
      <vt:lpstr>ЧЛЕНИ СІМ‘Ї  ЯКІ МАЮТЬ ПРАВО НА ПІЛЬГИ</vt:lpstr>
      <vt:lpstr>ДОКУМЕНТИ, ЩО ПОСВІДЧУЮТЬ ПРАВО НА ПІЛЬГИ</vt:lpstr>
      <vt:lpstr>ГРОШОВІ ВИПЛАТИ СІМ’ЯМ УЧАСНИКІВ АТО ЯКІ ЗАГИНУЛИ (ПОМЕРЛИ) АБО ПРОПАЛИ БЕЗВІСТИ</vt:lpstr>
      <vt:lpstr>ПІЛЬГИ за Законом України «Про статус ветеранів війни, гарантії їх соціального захисту»</vt:lpstr>
      <vt:lpstr>ПІЛЬГИ за Законом України «Про статус ветеранів війни, гарантії їх соціального захисту»</vt:lpstr>
      <vt:lpstr>ПІЛЬГИ за Законом України «Про статус ветеранів війни, гарантії їх соціального захисту»</vt:lpstr>
      <vt:lpstr>ДЯКУЄМО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НАПРЯМИ ДОПОМОГИ УЧАСНИКАМ АТО</dc:title>
  <dc:creator>Owner</dc:creator>
  <cp:lastModifiedBy>Owner</cp:lastModifiedBy>
  <cp:revision>66</cp:revision>
  <dcterms:modified xsi:type="dcterms:W3CDTF">2014-11-20T05:21:13Z</dcterms:modified>
</cp:coreProperties>
</file>