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52" d="100"/>
          <a:sy n="52" d="100"/>
        </p:scale>
        <p:origin x="12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uk-UA" dirty="0" smtClean="0"/>
          </a:p>
          <a:p>
            <a:pPr algn="r"/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Порошкова металургія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01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порошків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діляться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механічні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фізико-хімічні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Механічні методи </a:t>
            </a:r>
            <a:r>
              <a:rPr 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забезпечують перетворення вихідного матеріалу в порошок без помітної зміни його хімічного складу. Найчастіше використовують подрібнення твердих матеріалів у млинах різних конструкцій і диспергування розплавів</a:t>
            </a: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фізико-хімічних методів </a:t>
            </a:r>
            <a:r>
              <a:rPr 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відносять технологічні процеси виробництва порошків, пов'язані з фізико-хімічними перетвореннями вихідної сировини (напр. механічне легування). У результаті одержуваний порошок за хімічним складом істотно відрізняється від вихідного матеріалу.</a:t>
            </a:r>
          </a:p>
        </p:txBody>
      </p:sp>
    </p:spTree>
    <p:extLst>
      <p:ext uri="{BB962C8B-B14F-4D97-AF65-F5344CB8AC3E}">
        <p14:creationId xmlns:p14="http://schemas.microsoft.com/office/powerpoint/2010/main" val="1144604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Механічні методи одержання порошків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772816"/>
            <a:ext cx="7924800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механічними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методам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порошків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uk-UA" sz="19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Подрібнення і розмелювання твердих матеріалів</a:t>
            </a:r>
            <a:r>
              <a:rPr lang="uk-UA" sz="19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19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Диспергування </a:t>
            </a:r>
            <a:r>
              <a:rPr lang="uk-UA" sz="19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розплаву</a:t>
            </a:r>
            <a:r>
              <a:rPr lang="uk-UA" sz="19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9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9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Грануляція </a:t>
            </a:r>
            <a:r>
              <a:rPr lang="uk-UA" sz="19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розплаву. </a:t>
            </a:r>
          </a:p>
          <a:p>
            <a:r>
              <a:rPr lang="uk-UA" sz="19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Обробка </a:t>
            </a:r>
            <a:r>
              <a:rPr lang="uk-UA" sz="19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твердих (компактних) металів </a:t>
            </a:r>
            <a:r>
              <a:rPr lang="uk-UA" sz="19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різанням.</a:t>
            </a:r>
            <a:endParaRPr lang="uk-UA" sz="19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97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Формування виробів із порошків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88840"/>
            <a:ext cx="6297116" cy="3794717"/>
          </a:xfrm>
        </p:spPr>
      </p:pic>
    </p:spTree>
    <p:extLst>
      <p:ext uri="{BB962C8B-B14F-4D97-AF65-F5344CB8AC3E}">
        <p14:creationId xmlns:p14="http://schemas.microsoft.com/office/powerpoint/2010/main" val="2446567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заготовки (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виробу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заданої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розмірів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ущільнення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порошку.</a:t>
            </a:r>
            <a:b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1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Перед формуванням порошок піддають термообробці (відпалу) з метою підвищення пластичності та покращення його здатності до пресування або прокатування. Найпоширенішим способом формування готових виробів є холодне та гаряче пресування, вальцювання </a:t>
            </a: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шлікерне</a:t>
            </a:r>
            <a:r>
              <a:rPr 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лиття</a:t>
            </a: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uk-UA" sz="1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74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924800" cy="1143000"/>
          </a:xfrm>
        </p:spPr>
        <p:txBody>
          <a:bodyPr/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Спікання виробів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7249988" cy="4833325"/>
          </a:xfrm>
        </p:spPr>
      </p:pic>
    </p:spTree>
    <p:extLst>
      <p:ext uri="{BB962C8B-B14F-4D97-AF65-F5344CB8AC3E}">
        <p14:creationId xmlns:p14="http://schemas.microsoft.com/office/powerpoint/2010/main" val="2854041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Спікання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тривалий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потребує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великих затрат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1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Вироби, отримані з порошків, мають малу міцність. Щоб надати їм більшої міцності та твердості, їх спікають. Спіканням називають </a:t>
            </a:r>
            <a:r>
              <a:rPr lang="uk-UA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відпалення</a:t>
            </a:r>
            <a:r>
              <a:rPr 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виробів за температури, яка становить 0,7-0,8 температури плавлення основної складової шихти. Час спікання становить 1-2 години. Під час спікання у виробах відбуваються складні фізико-хімічні процеси (відновлення оксидів, дифузія, рекристалізація, зняття залишкових </a:t>
            </a: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напружень</a:t>
            </a:r>
            <a:r>
              <a:rPr 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), поліпшуються механічні властивості тощо</a:t>
            </a: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Спікання проводять у печах різного типу, які працюють періодично та безперервно. Печі періодичної дії використовують у ході спікання невеликих партій порошкових виробів. У процесі масового виробництва виробів використовують методичні печі безперервної дії (конвеєрні, з рухомим </a:t>
            </a:r>
            <a:r>
              <a:rPr lang="uk-UA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череном</a:t>
            </a:r>
            <a:r>
              <a:rPr 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тощо).</a:t>
            </a:r>
          </a:p>
        </p:txBody>
      </p:sp>
    </p:spTree>
    <p:extLst>
      <p:ext uri="{BB962C8B-B14F-4D97-AF65-F5344CB8AC3E}">
        <p14:creationId xmlns:p14="http://schemas.microsoft.com/office/powerpoint/2010/main" val="4021267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Остаточна обробка виробів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95536" y="1556792"/>
            <a:ext cx="8064896" cy="4114800"/>
          </a:xfrm>
        </p:spPr>
        <p:txBody>
          <a:bodyPr>
            <a:normAutofit/>
          </a:bodyPr>
          <a:lstStyle/>
          <a:p>
            <a:r>
              <a:rPr 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 разі потреби порошкові вироби піддають ще додатковій обробці. Остаточна обробка складається з таких операцій: калібрування, різання, термічної та хіміко-термічної обробки, повторного спікання тощо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36912"/>
            <a:ext cx="5672521" cy="357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376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24800" cy="1143000"/>
          </a:xfrm>
        </p:spPr>
        <p:txBody>
          <a:bodyPr/>
          <a:lstStyle/>
          <a:p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Особливості застосування в Україні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6" y="2420888"/>
            <a:ext cx="9123084" cy="3528392"/>
          </a:xfrm>
        </p:spPr>
      </p:pic>
    </p:spTree>
    <p:extLst>
      <p:ext uri="{BB962C8B-B14F-4D97-AF65-F5344CB8AC3E}">
        <p14:creationId xmlns:p14="http://schemas.microsoft.com/office/powerpoint/2010/main" val="1204717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60648"/>
            <a:ext cx="7924800" cy="583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/>
              <a:t>В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Україні методи порошкової металургії знайшли застосування в таких виробництвах:</a:t>
            </a:r>
          </a:p>
          <a:p>
            <a:r>
              <a:rPr 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металообробці на заміну технологій обробки різанням з досягненням значного зниження (у 3-5 разів) показників витрат металів, собівартості виробів і підвищення у 1,5-2 рази продуктивності праці;</a:t>
            </a:r>
          </a:p>
          <a:p>
            <a:r>
              <a:rPr 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матеріалів на основі залізного порошку на заміну лиття кольорових металів;</a:t>
            </a:r>
          </a:p>
          <a:p>
            <a:r>
              <a:rPr 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інструментальних </a:t>
            </a:r>
            <a:r>
              <a:rPr lang="uk-UA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високостійких</a:t>
            </a:r>
            <a:r>
              <a:rPr 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високоміцних матеріалів;</a:t>
            </a:r>
          </a:p>
          <a:p>
            <a:r>
              <a:rPr 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фрикційних матеріалів для систем гальмування авіаційного, залізничного, автомобільного транспорту, машин і механізмів різного призначення;</a:t>
            </a:r>
          </a:p>
          <a:p>
            <a:r>
              <a:rPr 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антифрикційних матеріалів для підшипників різного призначення;</a:t>
            </a:r>
          </a:p>
          <a:p>
            <a:r>
              <a:rPr lang="uk-UA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високопористих</a:t>
            </a:r>
            <a:r>
              <a:rPr 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матеріалів для фільтрів очищення рідин;</a:t>
            </a:r>
          </a:p>
          <a:p>
            <a:r>
              <a:rPr 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жароміцних, жаростійких і стійких до агресивних середовищ матеріалів;</a:t>
            </a:r>
          </a:p>
          <a:p>
            <a:r>
              <a:rPr 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магнітних матеріалів (для постійних магнітів, феритів, магнето-електриків та ін.).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1133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dirty="0"/>
              <a:t>Перспективи розвитку порошкової металургії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структурним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особливостям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порошкової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металургії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термостійкі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переносять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дію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циклічних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коливань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напруги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ядерного </a:t>
            </a:r>
            <a:r>
              <a:rPr lang="ru-RU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опромінювання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важливе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нової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729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Зміст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Що </a:t>
            </a:r>
            <a:r>
              <a:rPr 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таке порошкова </a:t>
            </a:r>
            <a:r>
              <a:rPr 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металургія?</a:t>
            </a:r>
          </a:p>
          <a:p>
            <a:r>
              <a:rPr 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Історія</a:t>
            </a:r>
          </a:p>
          <a:p>
            <a:r>
              <a:rPr 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виробництва</a:t>
            </a:r>
          </a:p>
          <a:p>
            <a:r>
              <a:rPr 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Класифікація методів одержання </a:t>
            </a:r>
            <a:r>
              <a:rPr 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порошків</a:t>
            </a:r>
          </a:p>
          <a:p>
            <a:r>
              <a:rPr 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Формування виробів із </a:t>
            </a:r>
            <a:r>
              <a:rPr 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порошків</a:t>
            </a:r>
          </a:p>
          <a:p>
            <a:r>
              <a:rPr 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Спікання </a:t>
            </a:r>
            <a:r>
              <a:rPr 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виробів</a:t>
            </a:r>
          </a:p>
          <a:p>
            <a:r>
              <a:rPr 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Остаточна обробка </a:t>
            </a:r>
            <a:r>
              <a:rPr 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виробів</a:t>
            </a:r>
          </a:p>
          <a:p>
            <a:r>
              <a:rPr 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Особливості застосування в </a:t>
            </a:r>
            <a:r>
              <a:rPr lang="uk-UA" sz="2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Україні</a:t>
            </a:r>
          </a:p>
          <a:p>
            <a:r>
              <a:rPr lang="uk-UA" sz="2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Перспективи розвитку порошкової металургії</a:t>
            </a:r>
          </a:p>
        </p:txBody>
      </p:sp>
    </p:spTree>
    <p:extLst>
      <p:ext uri="{BB962C8B-B14F-4D97-AF65-F5344CB8AC3E}">
        <p14:creationId xmlns:p14="http://schemas.microsoft.com/office/powerpoint/2010/main" val="1697850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9248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C000"/>
                </a:solidFill>
              </a:rPr>
              <a:t>Дякую за увагу!</a:t>
            </a:r>
            <a:endParaRPr lang="uk-UA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" y="2708920"/>
            <a:ext cx="9144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95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99392"/>
            <a:ext cx="7924800" cy="1143000"/>
          </a:xfrm>
        </p:spPr>
        <p:txBody>
          <a:bodyPr/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ЩО таке порошкова металургія?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vi-VN" sz="1800" b="1" dirty="0">
                <a:latin typeface="Times New Roman" pitchFamily="18" charset="0"/>
                <a:cs typeface="Times New Roman" pitchFamily="18" charset="0"/>
              </a:rPr>
              <a:t>Порошко́ва металургі́я </a:t>
            </a:r>
            <a:r>
              <a:rPr lang="vi-VN" sz="18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vi-VN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галузь науки і техніки, яка охоплює виробництво металевих порошків, а також виробів з них або їхніх сумішей з неметалевими порошками.</a:t>
            </a:r>
            <a:endParaRPr lang="uk-UA" sz="1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9144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45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00808"/>
            <a:ext cx="2328739" cy="3168352"/>
          </a:xfrm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395536" y="1052736"/>
            <a:ext cx="5472608" cy="5256584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Заслуга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виділення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специфічних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прийомів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металів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об'єднання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особливий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технологічний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метод —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порошкову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металургію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російському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вченому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Петру Григоровичу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Соболевському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(1782–1841),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допомагав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хімік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Василь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Васильович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Любарский (1795–1854). У 1826–1827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розроблена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платинового порошку (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монети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тиглі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.),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промисловий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випуск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випередив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роботу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англійця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Волластана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запропонував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у 1828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аналогічний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компактної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платини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 Першим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металом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порошкової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металургії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стала платина,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на той час через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високу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температуру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плавлення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застосувати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традиційне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дорогоцінних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металів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лиття</a:t>
            </a:r>
            <a:r>
              <a:rPr lang="ru-RU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387424"/>
            <a:ext cx="7924800" cy="1143000"/>
          </a:xfrm>
        </p:spPr>
        <p:txBody>
          <a:bodyPr/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Історія</a:t>
            </a:r>
          </a:p>
        </p:txBody>
      </p:sp>
    </p:spTree>
    <p:extLst>
      <p:ext uri="{BB962C8B-B14F-4D97-AF65-F5344CB8AC3E}">
        <p14:creationId xmlns:p14="http://schemas.microsoft.com/office/powerpoint/2010/main" val="3788740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8136904" cy="5544616"/>
          </a:xfrm>
        </p:spPr>
        <p:txBody>
          <a:bodyPr>
            <a:noAutofit/>
          </a:bodyPr>
          <a:lstStyle/>
          <a:p>
            <a:r>
              <a:rPr 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Розвиток техніки зробив можливим досягнення високих температур, що привело до освоєння виробництва платинових виробів литтям, у зв'язку із чим до середини </a:t>
            </a:r>
            <a:r>
              <a:rPr lang="en-US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століття про порошкову металургію знову забули і згадали лише через 50 років, коли бурхливий розвиток електротехніки став вимагати матеріалів (таких як дріт з тугоплавких металів, мідно-графітові щітки й т.п.), які не можна було виготовити звичайними, відомими в той час методами. Потім з'явилися різноманітні вироби з порошків: самозмащувальні </a:t>
            </a:r>
            <a:r>
              <a:rPr lang="uk-UA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вальниці</a:t>
            </a:r>
            <a:r>
              <a:rPr 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тверді сплави для обробки високоміцних нових матеріалів, магнітні матеріали тощо. Зараз важко назвати область сучасної техніки, де б не застосовувалися методи порошкової металургії для виготовлення виробів або самі порошкові вироби</a:t>
            </a:r>
            <a:r>
              <a:rPr lang="uk-UA" sz="1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Освоєння технології різних порошків дало поштовх розвитку робіт в області виробництва з них матеріалів і виробів конструкційного призначення. Крім технологічних розробок були проведені великі дослідження в області створення наукових основ порошкового металознавства та порошкової металургії в цілому.</a:t>
            </a:r>
          </a:p>
        </p:txBody>
      </p:sp>
    </p:spTree>
    <p:extLst>
      <p:ext uri="{BB962C8B-B14F-4D97-AF65-F5344CB8AC3E}">
        <p14:creationId xmlns:p14="http://schemas.microsoft.com/office/powerpoint/2010/main" val="2697320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924800" cy="1143000"/>
          </a:xfrm>
        </p:spPr>
        <p:txBody>
          <a:bodyPr/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Схема виробництва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8222618" cy="4896544"/>
          </a:xfrm>
        </p:spPr>
      </p:pic>
    </p:spTree>
    <p:extLst>
      <p:ext uri="{BB962C8B-B14F-4D97-AF65-F5344CB8AC3E}">
        <p14:creationId xmlns:p14="http://schemas.microsoft.com/office/powerpoint/2010/main" val="2782132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Типова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технологічна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схема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заготовок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методом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порошкової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металургії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1800" dirty="0">
                <a:solidFill>
                  <a:srgbClr val="FFC000"/>
                </a:solidFill>
              </a:rPr>
              <a:t>одержання порошку вихідного матеріалу;</a:t>
            </a:r>
          </a:p>
          <a:p>
            <a:r>
              <a:rPr lang="uk-UA" sz="1800" dirty="0">
                <a:solidFill>
                  <a:srgbClr val="FFC000"/>
                </a:solidFill>
              </a:rPr>
              <a:t>формування заготовки з нього;</a:t>
            </a:r>
          </a:p>
          <a:p>
            <a:r>
              <a:rPr lang="uk-UA" sz="1800" dirty="0">
                <a:solidFill>
                  <a:srgbClr val="FFC000"/>
                </a:solidFill>
              </a:rPr>
              <a:t>спікання;</a:t>
            </a:r>
          </a:p>
          <a:p>
            <a:r>
              <a:rPr lang="uk-UA" sz="1800" dirty="0">
                <a:solidFill>
                  <a:srgbClr val="FFC000"/>
                </a:solidFill>
              </a:rPr>
              <a:t>остаточну обробку (регулювання структури, калібрування, механічну і хіміко-термічну обробки).</a:t>
            </a:r>
          </a:p>
        </p:txBody>
      </p:sp>
    </p:spTree>
    <p:extLst>
      <p:ext uri="{BB962C8B-B14F-4D97-AF65-F5344CB8AC3E}">
        <p14:creationId xmlns:p14="http://schemas.microsoft.com/office/powerpoint/2010/main" val="3914806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технологічних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вирішувати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порошкової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металургії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найважливіших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виготовлення матеріалів і виробів з особливими складами, структурами та властивостями, які недосяжні іншими методами виробництва; прикладом можуть служити порошкові матеріали і пористі вироби (антифрикційні, фрикційні вироби, фільтри та ін.), високотемпературні тугоплавкі метали, </a:t>
            </a:r>
            <a:r>
              <a:rPr lang="uk-UA" sz="1800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дисперснозміцненні</a:t>
            </a:r>
            <a:r>
              <a:rPr 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волокнисті матеріали та ін.), інструментальні (тверді сплави, надтверді матеріали й ін.) і ін.;</a:t>
            </a:r>
          </a:p>
          <a:p>
            <a:r>
              <a:rPr lang="uk-UA" sz="1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здешевлення виготовлення матеріалів і виробів зі звичайними складами, структурами і властивостями.</a:t>
            </a:r>
          </a:p>
        </p:txBody>
      </p:sp>
    </p:spTree>
    <p:extLst>
      <p:ext uri="{BB962C8B-B14F-4D97-AF65-F5344CB8AC3E}">
        <p14:creationId xmlns:p14="http://schemas.microsoft.com/office/powerpoint/2010/main" val="2100766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Класифікація методів одержання порошків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84784"/>
            <a:ext cx="5747172" cy="4716840"/>
          </a:xfrm>
        </p:spPr>
      </p:pic>
    </p:spTree>
    <p:extLst>
      <p:ext uri="{BB962C8B-B14F-4D97-AF65-F5344CB8AC3E}">
        <p14:creationId xmlns:p14="http://schemas.microsoft.com/office/powerpoint/2010/main" val="40961081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160</TotalTime>
  <Words>925</Words>
  <Application>Microsoft Office PowerPoint</Application>
  <PresentationFormat>Экран (4:3)</PresentationFormat>
  <Paragraphs>58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Arial Narrow</vt:lpstr>
      <vt:lpstr>Times New Roman</vt:lpstr>
      <vt:lpstr>Горизонт</vt:lpstr>
      <vt:lpstr>Порошкова металургія</vt:lpstr>
      <vt:lpstr>Зміст</vt:lpstr>
      <vt:lpstr>ЩО таке порошкова металургія?</vt:lpstr>
      <vt:lpstr>Історія</vt:lpstr>
      <vt:lpstr>Презентация PowerPoint</vt:lpstr>
      <vt:lpstr>Схема виробництва</vt:lpstr>
      <vt:lpstr>Типова технологічна схема виробництва заготовок і виробів методом порошкової металургії включає чотири основні операції:</vt:lpstr>
      <vt:lpstr>Сукупність основних технологічних операцій дозволяє вирішувати за допомогою порошкової металургії два найважливіших завдання:</vt:lpstr>
      <vt:lpstr>Класифікація методів одержання порошків</vt:lpstr>
      <vt:lpstr>Способи одержання порошків діляться на механічні та фізико-хімічні.</vt:lpstr>
      <vt:lpstr>Механічні методи одержання порошків</vt:lpstr>
      <vt:lpstr>Формування виробів із порошків</vt:lpstr>
      <vt:lpstr>Формування — це процес отримання заготовки (виробу) заданої форми і розмірів у результаті ущільнення порошку. </vt:lpstr>
      <vt:lpstr>Спікання виробів</vt:lpstr>
      <vt:lpstr>Спікання — процес досить тривалий, який потребує великих затрат енергії. </vt:lpstr>
      <vt:lpstr>Остаточна обробка виробів</vt:lpstr>
      <vt:lpstr>Особливості застосування в Україні</vt:lpstr>
      <vt:lpstr>Презентация PowerPoint</vt:lpstr>
      <vt:lpstr>Перспективи розвитку порошкової металургії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Порошкова металургія</dc:title>
  <dc:creator>Администратор</dc:creator>
  <cp:lastModifiedBy>Администратор</cp:lastModifiedBy>
  <cp:revision>17</cp:revision>
  <dcterms:created xsi:type="dcterms:W3CDTF">2017-03-17T16:33:29Z</dcterms:created>
  <dcterms:modified xsi:type="dcterms:W3CDTF">2023-03-02T11:17:01Z</dcterms:modified>
</cp:coreProperties>
</file>