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RON\Desktop\Новая папка (3)\_Вс. Детск. Лига н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0"/>
            <a:ext cx="6400800" cy="1600200"/>
          </a:xfrm>
        </p:spPr>
        <p:txBody>
          <a:bodyPr/>
          <a:lstStyle/>
          <a:p>
            <a:pPr algn="r"/>
            <a:r>
              <a:rPr lang="uk-UA" b="1" dirty="0" smtClean="0">
                <a:solidFill>
                  <a:schemeClr val="bg1"/>
                </a:solidFill>
              </a:rPr>
              <a:t>Виконав студент 741 групи</a:t>
            </a:r>
          </a:p>
          <a:p>
            <a:pPr algn="r"/>
            <a:r>
              <a:rPr lang="uk-UA" b="1" dirty="0" err="1" smtClean="0">
                <a:solidFill>
                  <a:schemeClr val="bg1"/>
                </a:solidFill>
              </a:rPr>
              <a:t>Трофимчик</a:t>
            </a:r>
            <a:r>
              <a:rPr lang="uk-UA" b="1" dirty="0" smtClean="0">
                <a:solidFill>
                  <a:schemeClr val="bg1"/>
                </a:solidFill>
              </a:rPr>
              <a:t> Дмитро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29600" cy="1470025"/>
          </a:xfrm>
        </p:spPr>
        <p:txBody>
          <a:bodyPr>
            <a:normAutofit/>
          </a:bodyPr>
          <a:lstStyle/>
          <a:p>
            <a:r>
              <a:rPr lang="ru-RU" sz="7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Етносоц</a:t>
            </a:r>
            <a:r>
              <a:rPr lang="uk-UA" sz="7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іологія</a:t>
            </a:r>
            <a:endParaRPr lang="ru-RU" sz="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RON\Desktop\Новая папка (3)\music-at-cahal-p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717032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854968"/>
          </a:xfrm>
        </p:spPr>
        <p:txBody>
          <a:bodyPr>
            <a:noAutofit/>
          </a:bodyPr>
          <a:lstStyle/>
          <a:p>
            <a:pPr algn="ctr"/>
            <a:r>
              <a:rPr lang="ru-RU" sz="4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Етнос</a:t>
            </a:r>
            <a:endParaRPr lang="ru-RU" sz="4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4752528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специфічна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природно-соціальна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антропологічна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стала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спільнота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людей, яка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виникає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розвивається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основі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єдності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природно-ландшафтних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умов,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кровної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спорідненості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мови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особливостей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зовнішнього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вигляду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спільної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культури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релігії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володіє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самоусвідомленням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себе як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соціальної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солідарності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відмежуванням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себе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спільнот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/>
          </a:p>
        </p:txBody>
      </p:sp>
      <p:pic>
        <p:nvPicPr>
          <p:cNvPr id="9219" name="Picture 3" descr="C:\Users\DRON\Desktop\Новая папка (3)\Japanese_Brazilian_Miko_Curitiba_Paraná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60648"/>
            <a:ext cx="2664296" cy="3296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39952" y="1196752"/>
            <a:ext cx="4608512" cy="302433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Теоретичні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підходи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суті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етносів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err="1" smtClean="0"/>
              <a:t>соціобіологічний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еволюційно-історичний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інструментальний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конструктивістський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психологічний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854968"/>
          </a:xfrm>
        </p:spPr>
        <p:txBody>
          <a:bodyPr>
            <a:noAutofit/>
          </a:bodyPr>
          <a:lstStyle/>
          <a:p>
            <a:pPr algn="ctr"/>
            <a:r>
              <a:rPr lang="ru-RU" sz="4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Етнос</a:t>
            </a:r>
            <a:endParaRPr lang="ru-RU" sz="4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4" name="Picture 4" descr="C:\Users\DRON\Desktop\Новая папка (3)\erdfl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399593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C:\Users\DRON\Desktop\Новая папка (3)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3384376" cy="2536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C:\Users\DRON\Desktop\Новая папка (3)\564257044_bee3378530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149080"/>
            <a:ext cx="4160011" cy="247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DRON\Desktop\Новая папка (3)\news-img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692696"/>
            <a:ext cx="3609975" cy="273630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4248472" cy="532859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поліетнічна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соціальна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спільнота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людей,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історично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склалася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виникла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розвивається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основі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спільності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економічних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зв'язків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особливостей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національної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самосвідомості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психічного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складу,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єдиної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уніфікованої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мови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літературній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формі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поліфонічної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культури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своєю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системою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цінностей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символів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державно-правового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регулювання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усіх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сфер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життєдіяльності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854968"/>
          </a:xfrm>
        </p:spPr>
        <p:txBody>
          <a:bodyPr>
            <a:noAutofit/>
          </a:bodyPr>
          <a:lstStyle/>
          <a:p>
            <a:pPr algn="ctr"/>
            <a:r>
              <a:rPr lang="ru-RU" sz="4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Нація</a:t>
            </a:r>
            <a:endParaRPr lang="ru-RU" sz="4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4" descr="C:\Users\DRON\Desktop\Новая папка (3)\1364295843_ukrainskaya-nac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861048"/>
            <a:ext cx="38100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854968"/>
          </a:xfrm>
        </p:spPr>
        <p:txBody>
          <a:bodyPr>
            <a:noAutofit/>
          </a:bodyPr>
          <a:lstStyle/>
          <a:p>
            <a:pPr algn="ctr"/>
            <a:r>
              <a:rPr lang="ru-RU" sz="4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Нація</a:t>
            </a:r>
            <a:endParaRPr lang="ru-RU" sz="4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815408" y="980728"/>
            <a:ext cx="5328592" cy="5040560"/>
          </a:xfrm>
        </p:spPr>
        <p:txBody>
          <a:bodyPr/>
          <a:lstStyle/>
          <a:p>
            <a:pPr algn="ctr">
              <a:buNone/>
            </a:pP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нації</a:t>
            </a:r>
            <a:endParaRPr lang="ru-RU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err="1" smtClean="0"/>
              <a:t>спільність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якихось</a:t>
            </a:r>
            <a:r>
              <a:rPr lang="ru-RU" dirty="0" smtClean="0"/>
              <a:t> </a:t>
            </a:r>
            <a:r>
              <a:rPr lang="ru-RU" dirty="0" err="1" smtClean="0"/>
              <a:t>нащадків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спільність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спільність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спільність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спільність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> людей, </a:t>
            </a:r>
            <a:r>
              <a:rPr lang="ru-RU" dirty="0" err="1" smtClean="0"/>
              <a:t>які</a:t>
            </a:r>
            <a:r>
              <a:rPr lang="ru-RU" dirty="0" smtClean="0"/>
              <a:t> до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2291" name="Picture 3" descr="C:\Users\DRON\Desktop\Новая папка (3)\2833694-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77072"/>
            <a:ext cx="3384376" cy="2358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Users\DRON\Desktop\Новая папка (3)\185526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581128"/>
            <a:ext cx="3456384" cy="2010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 descr="C:\Users\DRON\Desktop\Новая папка (3)\7beb15886554494d9a6abe833037c86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8680"/>
            <a:ext cx="3708919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RON\Desktop\Новая папка (3)\_Вс. Детск. Лига нация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uk-UA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3096344"/>
          </a:xfrm>
        </p:spPr>
        <p:txBody>
          <a:bodyPr>
            <a:noAutofit/>
          </a:bodyPr>
          <a:lstStyle/>
          <a:p>
            <a:pPr algn="ctr"/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Етносоціологію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визначають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науку, </a:t>
            </a:r>
            <a:r>
              <a:rPr lang="ru-RU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досліджує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походження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суть </a:t>
            </a:r>
            <a:r>
              <a:rPr lang="ru-RU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різноманітних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етнічних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спільнот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метою </a:t>
            </a:r>
            <a:r>
              <a:rPr lang="ru-RU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виявлення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основних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тенденцій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утворення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взаємозв'язків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іншими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етносами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механізми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входження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систему </a:t>
            </a:r>
            <a:r>
              <a:rPr lang="ru-RU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соціальних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відносин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51520" y="2609528"/>
            <a:ext cx="3456384" cy="42484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sz="25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Термін</a:t>
            </a:r>
            <a:r>
              <a:rPr lang="ru-RU" sz="25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"</a:t>
            </a:r>
            <a:r>
              <a:rPr lang="ru-RU" sz="25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етносоціологія</a:t>
            </a:r>
            <a:r>
              <a:rPr lang="ru-RU" sz="25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 </a:t>
            </a:r>
            <a:r>
              <a:rPr lang="ru-RU" sz="25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був</a:t>
            </a:r>
            <a:r>
              <a:rPr lang="ru-RU" sz="25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5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впроваджений</a:t>
            </a:r>
            <a:r>
              <a:rPr lang="ru-RU" sz="25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у </a:t>
            </a:r>
            <a:r>
              <a:rPr lang="ru-RU" sz="25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науковий</a:t>
            </a:r>
            <a:r>
              <a:rPr lang="ru-RU" sz="25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5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обіг</a:t>
            </a:r>
            <a:r>
              <a:rPr lang="ru-RU" sz="25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5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соціології</a:t>
            </a:r>
            <a:r>
              <a:rPr lang="ru-RU" sz="25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5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</a:t>
            </a:r>
            <a:r>
              <a:rPr lang="ru-RU" sz="25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ctr">
              <a:buNone/>
            </a:pPr>
            <a:r>
              <a:rPr lang="ru-RU" sz="25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30-х </a:t>
            </a:r>
            <a:r>
              <a:rPr lang="ru-RU" sz="25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pp</a:t>
            </a:r>
            <a:r>
              <a:rPr lang="ru-RU" sz="25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XX ст. </a:t>
            </a:r>
            <a:endParaRPr lang="ru-RU" sz="2500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None/>
            </a:pPr>
            <a:r>
              <a:rPr lang="ru-RU" sz="25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</a:t>
            </a:r>
            <a:r>
              <a:rPr lang="ru-RU" sz="25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sz="25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Турнвальдом</a:t>
            </a:r>
            <a:r>
              <a:rPr lang="ru-RU" sz="25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500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7" name="Picture 3" descr="C:\Users\DRON\Desktop\Новая папка (3)\44f1a8780b3e3c86f2d6e732c0a911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492896"/>
            <a:ext cx="4850904" cy="4151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0"/>
            <a:ext cx="5108104" cy="496855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Етносоціологія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порівняно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молодою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спеціально-соціологічною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наукою,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виникла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межі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етнографії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соціології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Сам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етносоціологія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складається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двох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слів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різного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походження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етнос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грец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ethnos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народ)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соціологія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лат.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societas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суспільство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грец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logos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вчення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C:\Users\DRON\Desktop\Новая папка (3)\131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328764" cy="3328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4005064"/>
            <a:ext cx="3816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Тому </a:t>
            </a:r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буквально </a:t>
            </a:r>
            <a:r>
              <a:rPr lang="ru-RU" sz="28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етносоціологія</a:t>
            </a:r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означає</a:t>
            </a:r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вчення</a:t>
            </a:r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про </a:t>
            </a:r>
            <a:r>
              <a:rPr lang="ru-RU" sz="28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суспільство</a:t>
            </a:r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 </a:t>
            </a:r>
            <a:r>
              <a:rPr lang="ru-RU" sz="28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місце</a:t>
            </a:r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</a:t>
            </a:r>
            <a:r>
              <a:rPr lang="ru-RU" sz="28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ньому</a:t>
            </a:r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народів</a:t>
            </a:r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800" u="sng" dirty="0">
              <a:latin typeface="+mj-lt"/>
            </a:endParaRPr>
          </a:p>
        </p:txBody>
      </p:sp>
      <p:pic>
        <p:nvPicPr>
          <p:cNvPr id="2054" name="Picture 6" descr="C:\Users\DRON\Desktop\Новая папка (3)\383612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56323"/>
            <a:ext cx="4536504" cy="3101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RON\Desktop\Новая папка (3)\15017438-flags-glo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764704"/>
            <a:ext cx="4320480" cy="5498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724942"/>
          </a:xfrm>
        </p:spPr>
        <p:txBody>
          <a:bodyPr>
            <a:noAutofit/>
          </a:bodyPr>
          <a:lstStyle/>
          <a:p>
            <a:pPr algn="ctr"/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Предметна сфера </a:t>
            </a:r>
            <a:r>
              <a:rPr lang="uk-UA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етносоціології</a:t>
            </a:r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4464496" cy="5256584"/>
          </a:xfrm>
        </p:spPr>
        <p:txBody>
          <a:bodyPr>
            <a:normAutofit/>
          </a:bodyPr>
          <a:lstStyle/>
          <a:p>
            <a:r>
              <a:rPr lang="ru-RU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функціонування</a:t>
            </a: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етнічних</a:t>
            </a: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спільнот</a:t>
            </a: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</a:t>
            </a: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ормування їх </a:t>
            </a:r>
            <a:r>
              <a:rPr lang="uk-UA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ідентичностей</a:t>
            </a:r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інтересів і форм самоорганізації;</a:t>
            </a:r>
          </a:p>
          <a:p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закономірностей їх колективної поведінки;</a:t>
            </a:r>
          </a:p>
          <a:p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заємодії етнічних груп;</a:t>
            </a:r>
          </a:p>
          <a:p>
            <a:r>
              <a:rPr lang="uk-UA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заємозв</a:t>
            </a:r>
            <a:r>
              <a:rPr lang="en-US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язку</a:t>
            </a:r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особи, включеної до цих груп, та соціального середовища.</a:t>
            </a:r>
            <a:endParaRPr lang="ru-RU" sz="2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796950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 </a:t>
            </a:r>
            <a:r>
              <a:rPr lang="uk-UA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етносоціології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5760640" cy="5256584"/>
          </a:xfrm>
        </p:spPr>
        <p:txBody>
          <a:bodyPr/>
          <a:lstStyle/>
          <a:p>
            <a:pPr marL="514350" indent="-514350" algn="ctr">
              <a:buNone/>
            </a:pPr>
            <a:r>
              <a:rPr lang="uk-UA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Теоретико-пізнавальна </a:t>
            </a:r>
          </a:p>
          <a:p>
            <a:pPr marL="0" indent="0">
              <a:buNone/>
            </a:pPr>
            <a:r>
              <a:rPr lang="uk-UA" dirty="0" smtClean="0"/>
              <a:t>Вона </a:t>
            </a:r>
            <a:r>
              <a:rPr lang="uk-UA" dirty="0" smtClean="0"/>
              <a:t>полягає у тому, що </a:t>
            </a:r>
            <a:r>
              <a:rPr lang="uk-UA" dirty="0" err="1" smtClean="0"/>
              <a:t>етносоціологічні</a:t>
            </a:r>
            <a:r>
              <a:rPr lang="uk-UA" dirty="0" smtClean="0"/>
              <a:t> </a:t>
            </a:r>
            <a:r>
              <a:rPr lang="uk-UA" dirty="0" smtClean="0"/>
              <a:t>дослідження </a:t>
            </a:r>
            <a:r>
              <a:rPr lang="uk-UA" dirty="0" smtClean="0"/>
              <a:t>дозволяють: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одержати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про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етнічно-національних</a:t>
            </a:r>
            <a:r>
              <a:rPr lang="ru-RU" dirty="0" smtClean="0"/>
              <a:t> </a:t>
            </a:r>
            <a:r>
              <a:rPr lang="ru-RU" dirty="0" err="1" smtClean="0"/>
              <a:t>спільнот</a:t>
            </a:r>
            <a:r>
              <a:rPr lang="ru-RU" dirty="0" smtClean="0"/>
              <a:t> у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err="1" smtClean="0"/>
              <a:t>з'ясувати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роль у </a:t>
            </a:r>
            <a:r>
              <a:rPr lang="ru-RU" dirty="0" err="1" smtClean="0"/>
              <a:t>суспільному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err="1" smtClean="0"/>
              <a:t>виявити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соціуму</a:t>
            </a:r>
            <a:r>
              <a:rPr lang="ru-RU" dirty="0" smtClean="0"/>
              <a:t> на </a:t>
            </a:r>
            <a:r>
              <a:rPr lang="ru-RU" dirty="0" err="1" smtClean="0"/>
              <a:t>етнічні</a:t>
            </a:r>
            <a:r>
              <a:rPr lang="ru-RU" dirty="0" smtClean="0"/>
              <a:t> </a:t>
            </a:r>
            <a:r>
              <a:rPr lang="ru-RU" dirty="0" err="1" smtClean="0"/>
              <a:t>спільноти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 descr="C:\Users\DRON\Desktop\Новая папка (3)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268760"/>
            <a:ext cx="3012967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DRON\Desktop\Новая папка (3)\15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789040"/>
            <a:ext cx="2841224" cy="2466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23928" y="1196752"/>
            <a:ext cx="4860032" cy="547260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Описово-інформаційна</a:t>
            </a:r>
            <a:endParaRPr lang="ru-RU" sz="2400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smtClean="0"/>
              <a:t>суть в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соціологами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систематичний</a:t>
            </a:r>
            <a:r>
              <a:rPr lang="ru-RU" dirty="0" smtClean="0"/>
              <a:t> </a:t>
            </a:r>
            <a:r>
              <a:rPr lang="ru-RU" dirty="0" err="1" smtClean="0"/>
              <a:t>опис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накопичення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 про </a:t>
            </a:r>
            <a:r>
              <a:rPr lang="ru-RU" dirty="0" err="1" smtClean="0"/>
              <a:t>етнонаціональні</a:t>
            </a:r>
            <a:r>
              <a:rPr lang="ru-RU" dirty="0" smtClean="0"/>
              <a:t> </a:t>
            </a:r>
            <a:r>
              <a:rPr lang="ru-RU" dirty="0" err="1" smtClean="0"/>
              <a:t>спільноти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.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в </a:t>
            </a:r>
            <a:r>
              <a:rPr lang="ru-RU" dirty="0" err="1" smtClean="0"/>
              <a:t>подальшому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робляться</a:t>
            </a:r>
            <a:r>
              <a:rPr lang="ru-RU" dirty="0" smtClean="0"/>
              <a:t> </a:t>
            </a:r>
            <a:r>
              <a:rPr lang="ru-RU" dirty="0" err="1" smtClean="0"/>
              <a:t>практичні</a:t>
            </a:r>
            <a:r>
              <a:rPr lang="ru-RU" dirty="0" smtClean="0"/>
              <a:t> </a:t>
            </a:r>
            <a:r>
              <a:rPr lang="ru-RU" dirty="0" err="1" smtClean="0"/>
              <a:t>висновки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err="1" smtClean="0"/>
              <a:t>приймаються</a:t>
            </a:r>
            <a:r>
              <a:rPr lang="ru-RU" dirty="0" smtClean="0"/>
              <a:t> </a:t>
            </a:r>
            <a:r>
              <a:rPr lang="ru-RU" dirty="0" err="1" smtClean="0"/>
              <a:t>управлінські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, </a:t>
            </a:r>
            <a:r>
              <a:rPr lang="ru-RU" dirty="0" err="1" smtClean="0"/>
              <a:t>законодавчі</a:t>
            </a:r>
            <a:r>
              <a:rPr lang="ru-RU" dirty="0" smtClean="0"/>
              <a:t> </a:t>
            </a:r>
            <a:r>
              <a:rPr lang="ru-RU" dirty="0" err="1" smtClean="0"/>
              <a:t>акти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виробляється</a:t>
            </a:r>
            <a:r>
              <a:rPr lang="ru-RU" dirty="0" smtClean="0"/>
              <a:t> </a:t>
            </a:r>
            <a:r>
              <a:rPr lang="ru-RU" dirty="0" err="1" smtClean="0"/>
              <a:t>державна</a:t>
            </a:r>
            <a:r>
              <a:rPr lang="ru-RU" dirty="0" smtClean="0"/>
              <a:t> </a:t>
            </a:r>
            <a:r>
              <a:rPr lang="ru-RU" dirty="0" err="1" smtClean="0"/>
              <a:t>національна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32656"/>
            <a:ext cx="7772400" cy="7969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Функції етносоціології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Users\DRON\Desktop\Новая папка (3)\native_dancer_face.sized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4077072"/>
            <a:ext cx="2808312" cy="2290831"/>
          </a:xfrm>
          <a:prstGeom prst="rect">
            <a:avLst/>
          </a:prstGeom>
          <a:noFill/>
        </p:spPr>
      </p:pic>
      <p:pic>
        <p:nvPicPr>
          <p:cNvPr id="5123" name="Picture 3" descr="C:\Users\DRON\Desktop\Новая папка (3)\photo_verybig_576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1316610"/>
            <a:ext cx="3096345" cy="2400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5544616" cy="50405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Функція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соціального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планування</a:t>
            </a:r>
            <a:endParaRPr lang="ru-RU" sz="2400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tabLst>
                <a:tab pos="0" algn="l"/>
              </a:tabLst>
            </a:pPr>
            <a:r>
              <a:rPr lang="ru-RU" sz="2400" dirty="0" err="1" smtClean="0"/>
              <a:t>Соціологи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результати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досліджень</a:t>
            </a:r>
            <a:r>
              <a:rPr lang="ru-RU" sz="2400" dirty="0" smtClean="0"/>
              <a:t> </a:t>
            </a:r>
            <a:r>
              <a:rPr lang="ru-RU" sz="2400" dirty="0" smtClean="0"/>
              <a:t>для:</a:t>
            </a:r>
          </a:p>
          <a:p>
            <a:pPr>
              <a:buClr>
                <a:srgbClr val="FFC000"/>
              </a:buClr>
            </a:pPr>
            <a:r>
              <a:rPr lang="ru-RU" sz="2400" dirty="0" err="1" smtClean="0"/>
              <a:t>планування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різноманітних</a:t>
            </a:r>
            <a:r>
              <a:rPr lang="ru-RU" sz="2400" dirty="0" smtClean="0"/>
              <a:t> сфер </a:t>
            </a:r>
            <a:r>
              <a:rPr lang="ru-RU" sz="2400" dirty="0" err="1" smtClean="0"/>
              <a:t>життєдіяльності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нації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національних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меншин</a:t>
            </a:r>
            <a:r>
              <a:rPr lang="ru-RU" sz="2400" dirty="0" smtClean="0"/>
              <a:t>;</a:t>
            </a:r>
          </a:p>
          <a:p>
            <a:pPr>
              <a:buClr>
                <a:srgbClr val="FFC000"/>
              </a:buClr>
            </a:pPr>
            <a:r>
              <a:rPr lang="ru-RU" sz="2400" dirty="0" err="1" smtClean="0"/>
              <a:t>сприяння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планомірному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титульної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нації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етнічних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</a:t>
            </a:r>
            <a:r>
              <a:rPr lang="ru-RU" sz="2400" dirty="0" smtClean="0"/>
              <a:t>;</a:t>
            </a:r>
          </a:p>
          <a:p>
            <a:pPr>
              <a:buClr>
                <a:srgbClr val="FFC000"/>
              </a:buClr>
            </a:pPr>
            <a:r>
              <a:rPr lang="ru-RU" sz="2400" dirty="0" err="1" smtClean="0"/>
              <a:t>забезпечення</a:t>
            </a:r>
            <a:r>
              <a:rPr lang="ru-RU" sz="2400" dirty="0" smtClean="0"/>
              <a:t> умов для </a:t>
            </a:r>
            <a:r>
              <a:rPr lang="ru-RU" sz="2400" dirty="0" err="1" smtClean="0"/>
              <a:t>всебічної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реалізації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національних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інтересів</a:t>
            </a:r>
            <a:r>
              <a:rPr lang="ru-RU" sz="2400" dirty="0" smtClean="0"/>
              <a:t> як </a:t>
            </a:r>
            <a:r>
              <a:rPr lang="ru-RU" sz="2400" dirty="0" err="1" smtClean="0"/>
              <a:t>всередині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, так </a:t>
            </a:r>
            <a:r>
              <a:rPr lang="ru-RU" sz="2400" dirty="0" err="1" smtClean="0"/>
              <a:t>і</a:t>
            </a:r>
            <a:r>
              <a:rPr lang="ru-RU" sz="2400" dirty="0" smtClean="0"/>
              <a:t> за </a:t>
            </a:r>
            <a:r>
              <a:rPr lang="ru-RU" sz="2400" dirty="0" err="1" smtClean="0"/>
              <a:t>її</a:t>
            </a:r>
            <a:r>
              <a:rPr lang="ru-RU" sz="2400" dirty="0" smtClean="0"/>
              <a:t> межами.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796950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 </a:t>
            </a:r>
            <a:r>
              <a:rPr lang="uk-UA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етносоціології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 descr="C:\Users\DRON\Desktop\Новая папка (3)\Molfary-560x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844824"/>
            <a:ext cx="3115072" cy="40324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RON\Desktop\Новая папка (3)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484784"/>
            <a:ext cx="5040560" cy="46085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4248472" cy="5040560"/>
          </a:xfrm>
        </p:spPr>
        <p:txBody>
          <a:bodyPr/>
          <a:lstStyle/>
          <a:p>
            <a:pPr algn="ctr">
              <a:buNone/>
            </a:pP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Прогностична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функція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Етносоціологія</a:t>
            </a:r>
            <a:r>
              <a:rPr lang="ru-RU" dirty="0" smtClean="0"/>
              <a:t> </a:t>
            </a:r>
            <a:r>
              <a:rPr lang="ru-RU" dirty="0" err="1" smtClean="0"/>
              <a:t>здатна</a:t>
            </a:r>
            <a:r>
              <a:rPr lang="ru-RU" dirty="0" smtClean="0"/>
              <a:t> </a:t>
            </a:r>
            <a:r>
              <a:rPr lang="ru-RU" dirty="0" err="1" smtClean="0"/>
              <a:t>розробляти</a:t>
            </a:r>
            <a:r>
              <a:rPr lang="ru-RU" dirty="0" smtClean="0"/>
              <a:t> </a:t>
            </a:r>
            <a:r>
              <a:rPr lang="ru-RU" dirty="0" err="1" smtClean="0"/>
              <a:t>науково</a:t>
            </a:r>
            <a:r>
              <a:rPr lang="ru-RU" dirty="0" smtClean="0"/>
              <a:t> </a:t>
            </a:r>
            <a:r>
              <a:rPr lang="ru-RU" dirty="0" err="1" smtClean="0"/>
              <a:t>обґрунтовані</a:t>
            </a:r>
            <a:r>
              <a:rPr lang="ru-RU" dirty="0" smtClean="0"/>
              <a:t> </a:t>
            </a:r>
            <a:r>
              <a:rPr lang="ru-RU" dirty="0" err="1" smtClean="0"/>
              <a:t>прогнози</a:t>
            </a:r>
            <a:r>
              <a:rPr lang="ru-RU" dirty="0" smtClean="0"/>
              <a:t> про </a:t>
            </a:r>
            <a:r>
              <a:rPr lang="ru-RU" dirty="0" err="1" smtClean="0"/>
              <a:t>тенденції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етнонаціональних</a:t>
            </a:r>
            <a:r>
              <a:rPr lang="ru-RU" dirty="0" smtClean="0"/>
              <a:t> </a:t>
            </a:r>
            <a:r>
              <a:rPr lang="ru-RU" dirty="0" err="1" smtClean="0"/>
              <a:t>спільнот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в </a:t>
            </a:r>
            <a:r>
              <a:rPr lang="ru-RU" dirty="0" err="1" smtClean="0"/>
              <a:t>майбутньому</a:t>
            </a:r>
            <a:r>
              <a:rPr lang="ru-RU" dirty="0" smtClean="0"/>
              <a:t>, особливо в </a:t>
            </a:r>
            <a:r>
              <a:rPr lang="ru-RU" dirty="0" err="1" smtClean="0"/>
              <a:t>перехідні</a:t>
            </a:r>
            <a:r>
              <a:rPr lang="ru-RU" dirty="0" smtClean="0"/>
              <a:t> </a:t>
            </a:r>
            <a:r>
              <a:rPr lang="ru-RU" dirty="0" err="1" smtClean="0"/>
              <a:t>періоди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796950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 </a:t>
            </a:r>
            <a:r>
              <a:rPr lang="uk-UA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етносоціології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0892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uk-UA" sz="4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Головними поняттями </a:t>
            </a:r>
            <a:r>
              <a:rPr lang="uk-UA" sz="4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етносоціології</a:t>
            </a:r>
            <a:r>
              <a:rPr lang="uk-UA" sz="4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є етнос і нація</a:t>
            </a:r>
            <a:endParaRPr lang="ru-RU" sz="4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DRON\Desktop\Новая папка (3)\e_1299090819_DSC07729_p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8640"/>
            <a:ext cx="1944216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5" name="Picture 3" descr="C:\Users\DRON\Desktop\Новая папка (3)\photo_verybig_576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4005064"/>
            <a:ext cx="4248473" cy="2302911"/>
          </a:xfrm>
          <a:prstGeom prst="rect">
            <a:avLst/>
          </a:prstGeom>
          <a:noFill/>
        </p:spPr>
      </p:pic>
      <p:pic>
        <p:nvPicPr>
          <p:cNvPr id="8196" name="Picture 4" descr="C:\Users\DRON\Desktop\Новая папка (3)\2.XISHUANBANNA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789040"/>
            <a:ext cx="2736304" cy="2832315"/>
          </a:xfrm>
          <a:prstGeom prst="rect">
            <a:avLst/>
          </a:prstGeom>
          <a:noFill/>
        </p:spPr>
      </p:pic>
      <p:pic>
        <p:nvPicPr>
          <p:cNvPr id="8197" name="Picture 5" descr="C:\Users\DRON\Desktop\Новая папка (3)\native_dancer_face.sized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60648"/>
            <a:ext cx="396044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141</TotalTime>
  <Words>469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Етносоціологія</vt:lpstr>
      <vt:lpstr>Етносоціологію визначають як науку, що досліджує походження, суть і функції різноманітних етнічних спільнот з метою виявлення основних тенденцій їх утворення, розвитку та взаємозв'язків з іншими етносами, а також механізми їх входження у систему соціальних відносин.  </vt:lpstr>
      <vt:lpstr>Етносоціологія є порівняно молодою спеціально-соціологічною наукою, що виникла на межі етнографії та соціології. Сам термін "етносоціологія" складається з двох слів різного походження: етнос (від грец. ethnos — народ) і соціологія (від лат. societas- суспільство і  грец. logos — вчення).    </vt:lpstr>
      <vt:lpstr>Предметна сфера етносоціології:</vt:lpstr>
      <vt:lpstr>Функції етносоціології</vt:lpstr>
      <vt:lpstr>Слайд 6</vt:lpstr>
      <vt:lpstr>Функції етносоціології</vt:lpstr>
      <vt:lpstr>Функції етносоціології</vt:lpstr>
      <vt:lpstr>Головними поняттями етносоціології  є етнос і нація</vt:lpstr>
      <vt:lpstr>Етнос</vt:lpstr>
      <vt:lpstr>Етнос</vt:lpstr>
      <vt:lpstr>Нація</vt:lpstr>
      <vt:lpstr>Нація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DRON</dc:creator>
  <cp:lastModifiedBy>DRON</cp:lastModifiedBy>
  <cp:revision>16</cp:revision>
  <dcterms:created xsi:type="dcterms:W3CDTF">2013-10-26T09:19:38Z</dcterms:created>
  <dcterms:modified xsi:type="dcterms:W3CDTF">2013-10-26T11:51:35Z</dcterms:modified>
</cp:coreProperties>
</file>