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sldIdLst>
    <p:sldId id="257" r:id="rId2"/>
    <p:sldId id="269" r:id="rId3"/>
    <p:sldId id="258" r:id="rId4"/>
    <p:sldId id="284" r:id="rId5"/>
    <p:sldId id="260" r:id="rId6"/>
    <p:sldId id="259" r:id="rId7"/>
    <p:sldId id="282" r:id="rId8"/>
    <p:sldId id="281" r:id="rId9"/>
    <p:sldId id="261" r:id="rId10"/>
    <p:sldId id="283" r:id="rId11"/>
    <p:sldId id="262" r:id="rId12"/>
    <p:sldId id="263" r:id="rId13"/>
    <p:sldId id="264" r:id="rId14"/>
    <p:sldId id="265" r:id="rId15"/>
    <p:sldId id="268" r:id="rId16"/>
    <p:sldId id="266" r:id="rId17"/>
    <p:sldId id="286" r:id="rId18"/>
    <p:sldId id="290" r:id="rId19"/>
    <p:sldId id="289" r:id="rId20"/>
    <p:sldId id="288" r:id="rId21"/>
    <p:sldId id="287" r:id="rId22"/>
    <p:sldId id="285" r:id="rId23"/>
    <p:sldId id="27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5" autoAdjust="0"/>
    <p:restoredTop sz="94669" autoAdjust="0"/>
  </p:normalViewPr>
  <p:slideViewPr>
    <p:cSldViewPr>
      <p:cViewPr varScale="1">
        <p:scale>
          <a:sx n="106" d="100"/>
          <a:sy n="106" d="100"/>
        </p:scale>
        <p:origin x="-1680" y="-6"/>
      </p:cViewPr>
      <p:guideLst>
        <p:guide orient="horz" pos="2160"/>
        <p:guide pos="2880"/>
      </p:guideLst>
    </p:cSldViewPr>
  </p:slideViewPr>
  <p:outlineViewPr>
    <p:cViewPr>
      <p:scale>
        <a:sx n="33" d="100"/>
        <a:sy n="33" d="100"/>
      </p:scale>
      <p:origin x="0" y="165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8" name="Slide Number Placeholder 7"/>
          <p:cNvSpPr>
            <a:spLocks noGrp="1"/>
          </p:cNvSpPr>
          <p:nvPr>
            <p:ph type="sldNum" sz="quarter" idx="11"/>
          </p:nvPr>
        </p:nvSpPr>
        <p:spPr/>
        <p:txBody>
          <a:bodyPr/>
          <a:lstStyle/>
          <a:p>
            <a:fld id="{725C68B6-61C2-468F-89AB-4B9F7531AA68}"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B106E36-FD25-4E2D-B0AA-010F637433A0}" type="datetimeFigureOut">
              <a:rPr lang="ru-RU" smtClean="0"/>
              <a:pPr/>
              <a:t>12.10.2014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25C68B6-61C2-468F-89AB-4B9F7531AA68}"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Татьяна\Desktop\презентация этносоциология\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00300" y="1124744"/>
            <a:ext cx="3771900" cy="37973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251520" y="548680"/>
            <a:ext cx="8676456" cy="1656184"/>
          </a:xfrm>
        </p:spPr>
        <p:txBody>
          <a:bodyPr>
            <a:normAutofit/>
          </a:bodyPr>
          <a:lstStyle/>
          <a:p>
            <a:endParaRPr lang="ru-RU" sz="40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436096" y="4251821"/>
            <a:ext cx="5256584" cy="2952328"/>
          </a:xfrm>
        </p:spPr>
        <p:txBody>
          <a:bodyPr>
            <a:normAutofit/>
          </a:bodyPr>
          <a:lstStyle/>
          <a:p>
            <a:pPr marL="288000" indent="-288000">
              <a:buNone/>
            </a:pPr>
            <a:endParaRPr lang="ru-RU" sz="2400" baseline="-6000" dirty="0">
              <a:solidFill>
                <a:schemeClr val="tx1"/>
              </a:solidFill>
              <a:latin typeface="Times New Roman" panose="02020603050405020304" pitchFamily="18" charset="0"/>
              <a:cs typeface="Times New Roman" panose="02020603050405020304" pitchFamily="18" charset="0"/>
            </a:endParaRPr>
          </a:p>
        </p:txBody>
      </p:sp>
      <p:sp>
        <p:nvSpPr>
          <p:cNvPr id="5" name="Содержимое 2"/>
          <p:cNvSpPr txBox="1">
            <a:spLocks/>
          </p:cNvSpPr>
          <p:nvPr/>
        </p:nvSpPr>
        <p:spPr>
          <a:xfrm>
            <a:off x="467544" y="19888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endParaRPr lang="ru-RU" b="1" dirty="0"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None/>
            </a:pPr>
            <a:r>
              <a:rPr lang="ru-RU" b="1" dirty="0" err="1"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Етносоціологія</a:t>
            </a:r>
            <a:r>
              <a:rPr lang="ru-RU" b="1" dirty="0"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 наука: предмет, </a:t>
            </a:r>
            <a:r>
              <a:rPr lang="ru-RU" b="1" dirty="0" err="1"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функції</a:t>
            </a:r>
            <a:endParaRPr lang="ru-RU" b="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атьяна\Desktop\презентация этносоциология\2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188640"/>
            <a:ext cx="3009900" cy="27051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0" y="0"/>
            <a:ext cx="9144000" cy="7029400"/>
          </a:xfrm>
        </p:spPr>
        <p:txBody>
          <a:bodyPr>
            <a:normAutofit/>
          </a:bodyPr>
          <a:lstStyle/>
          <a:p>
            <a:pPr marL="0" indent="0">
              <a:buNone/>
            </a:pPr>
            <a:r>
              <a:rPr lang="uk-UA" sz="2000" dirty="0" smtClean="0">
                <a:latin typeface="Times New Roman" panose="02020603050405020304" pitchFamily="18" charset="0"/>
                <a:cs typeface="Times New Roman" panose="02020603050405020304" pitchFamily="18" charset="0"/>
              </a:rPr>
              <a:t>	</a:t>
            </a:r>
          </a:p>
          <a:p>
            <a:pPr marL="0" indent="0">
              <a:buNone/>
            </a:pPr>
            <a:r>
              <a:rPr lang="uk-UA" sz="2000" dirty="0">
                <a:latin typeface="Times New Roman" panose="02020603050405020304" pitchFamily="18" charset="0"/>
                <a:cs typeface="Times New Roman" panose="02020603050405020304" pitchFamily="18" charset="0"/>
              </a:rPr>
              <a:t>	</a:t>
            </a:r>
            <a:r>
              <a:rPr lang="uk-UA" sz="2000" dirty="0" smtClean="0">
                <a:solidFill>
                  <a:schemeClr val="tx1"/>
                </a:solidFill>
                <a:latin typeface="Times New Roman" panose="02020603050405020304" pitchFamily="18" charset="0"/>
                <a:cs typeface="Times New Roman" panose="02020603050405020304" pitchFamily="18" charset="0"/>
              </a:rPr>
              <a:t>Ключовим </a:t>
            </a:r>
            <a:r>
              <a:rPr lang="uk-UA" sz="2000" dirty="0">
                <a:solidFill>
                  <a:schemeClr val="tx1"/>
                </a:solidFill>
                <a:latin typeface="Times New Roman" panose="02020603050405020304" pitchFamily="18" charset="0"/>
                <a:cs typeface="Times New Roman" panose="02020603050405020304" pitchFamily="18" charset="0"/>
              </a:rPr>
              <a:t>питанням в дослідженні етносу до сьогодні залишається з'ясування його суті та характеру виникнення і розвитку — етногенезу.</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a:t>
            </a:r>
            <a:r>
              <a:rPr lang="uk-UA" sz="2000" b="1" dirty="0" smtClean="0">
                <a:solidFill>
                  <a:schemeClr val="tx1"/>
                </a:solidFill>
                <a:latin typeface="Times New Roman" panose="02020603050405020304" pitchFamily="18" charset="0"/>
                <a:cs typeface="Times New Roman" panose="02020603050405020304" pitchFamily="18" charset="0"/>
              </a:rPr>
              <a:t>Етногенез</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 процес походження, формування і розвитку етнічних спільностей, сучасних народів та націй.</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a:p>
            <a:pPr marL="0" indent="0">
              <a:buNone/>
            </a:pPr>
            <a:r>
              <a:rPr lang="uk-UA" sz="2000" dirty="0" smtClean="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Втім</a:t>
            </a:r>
            <a:r>
              <a:rPr lang="uk-UA" dirty="0">
                <a:solidFill>
                  <a:schemeClr val="tx1"/>
                </a:solidFill>
                <a:latin typeface="Times New Roman" panose="02020603050405020304" pitchFamily="18" charset="0"/>
                <a:cs typeface="Times New Roman" panose="02020603050405020304" pitchFamily="18" charset="0"/>
              </a:rPr>
              <a:t>, незважаючи на розмаїття концепцій етногенезу, усі їх можна поділити на дві групи. Перша з них розглядає етнос як природне утворення, що склалось історично (Ю. </a:t>
            </a:r>
            <a:r>
              <a:rPr lang="uk-UA" dirty="0" err="1">
                <a:solidFill>
                  <a:schemeClr val="tx1"/>
                </a:solidFill>
                <a:latin typeface="Times New Roman" panose="02020603050405020304" pitchFamily="18" charset="0"/>
                <a:cs typeface="Times New Roman" panose="02020603050405020304" pitchFamily="18" charset="0"/>
              </a:rPr>
              <a:t>Бромлей</a:t>
            </a:r>
            <a:r>
              <a:rPr lang="uk-UA" dirty="0">
                <a:solidFill>
                  <a:schemeClr val="tx1"/>
                </a:solidFill>
                <a:latin typeface="Times New Roman" panose="02020603050405020304" pitchFamily="18" charset="0"/>
                <a:cs typeface="Times New Roman" panose="02020603050405020304" pitchFamily="18" charset="0"/>
              </a:rPr>
              <a:t>, Е. Сміт). Виникнення етносу не залежить від волі й бажань окремих людей, що є його членами. Формування етносів за цією концепцією — явище об'єктивне і невідворотне, вони є прямим продовженням розвитку роду та племені, і в свою чергу призводить до утворення нації. Згідно другої концепції утворення етносів хоча і пов'язане з процесами у природі, проте вони формуються окремими соціальними суб'єктами, тобто є штучно утвореними (Л. </a:t>
            </a:r>
            <a:r>
              <a:rPr lang="uk-UA" dirty="0" err="1">
                <a:solidFill>
                  <a:schemeClr val="tx1"/>
                </a:solidFill>
                <a:latin typeface="Times New Roman" panose="02020603050405020304" pitchFamily="18" charset="0"/>
                <a:cs typeface="Times New Roman" panose="02020603050405020304" pitchFamily="18" charset="0"/>
              </a:rPr>
              <a:t>Гумільов</a:t>
            </a:r>
            <a:r>
              <a:rPr lang="uk-UA" dirty="0">
                <a:solidFill>
                  <a:schemeClr val="tx1"/>
                </a:solidFill>
                <a:latin typeface="Times New Roman" panose="02020603050405020304" pitchFamily="18" charset="0"/>
                <a:cs typeface="Times New Roman" panose="02020603050405020304" pitchFamily="18" charset="0"/>
              </a:rPr>
              <a:t>, Ф. </a:t>
            </a:r>
            <a:r>
              <a:rPr lang="uk-UA" dirty="0" err="1">
                <a:solidFill>
                  <a:schemeClr val="tx1"/>
                </a:solidFill>
                <a:latin typeface="Times New Roman" panose="02020603050405020304" pitchFamily="18" charset="0"/>
                <a:cs typeface="Times New Roman" panose="02020603050405020304" pitchFamily="18" charset="0"/>
              </a:rPr>
              <a:t>Геккманн</a:t>
            </a:r>
            <a:r>
              <a:rPr lang="uk-UA" dirty="0">
                <a:solidFill>
                  <a:schemeClr val="tx1"/>
                </a:solidFill>
                <a:latin typeface="Times New Roman" panose="02020603050405020304" pitchFamily="18" charset="0"/>
                <a:cs typeface="Times New Roman" panose="02020603050405020304" pitchFamily="18" charset="0"/>
              </a:rPr>
              <a:t>, Е. </a:t>
            </a:r>
            <a:r>
              <a:rPr lang="uk-UA" dirty="0" err="1">
                <a:solidFill>
                  <a:schemeClr val="tx1"/>
                </a:solidFill>
                <a:latin typeface="Times New Roman" panose="02020603050405020304" pitchFamily="18" charset="0"/>
                <a:cs typeface="Times New Roman" panose="02020603050405020304" pitchFamily="18" charset="0"/>
              </a:rPr>
              <a:t>Геллнер</a:t>
            </a:r>
            <a:r>
              <a:rPr lang="uk-UA"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74091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403" y="682115"/>
            <a:ext cx="8712968" cy="669234"/>
          </a:xfrm>
        </p:spPr>
        <p:txBody>
          <a:bodyPr numCol="2">
            <a:noAutofit/>
          </a:bodyPr>
          <a:lstStyle/>
          <a:p>
            <a:pPr algn="l"/>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Етнос Ю. </a:t>
            </a:r>
            <a:r>
              <a:rPr lang="uk-UA" sz="2800" dirty="0" err="1" smtClean="0">
                <a:latin typeface="Times New Roman" panose="02020603050405020304" pitchFamily="18" charset="0"/>
                <a:cs typeface="Times New Roman" panose="02020603050405020304" pitchFamily="18" charset="0"/>
              </a:rPr>
              <a:t>Бромлея</a:t>
            </a:r>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Пасіонарність Л. </a:t>
            </a:r>
            <a:r>
              <a:rPr lang="uk-UA" sz="2800" dirty="0" err="1" smtClean="0">
                <a:latin typeface="Times New Roman" panose="02020603050405020304" pitchFamily="18" charset="0"/>
                <a:cs typeface="Times New Roman" panose="02020603050405020304" pitchFamily="18" charset="0"/>
              </a:rPr>
              <a:t>Гумільова</a:t>
            </a:r>
            <a:endParaRPr lang="ru-RU" sz="28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1916832"/>
            <a:ext cx="8229600" cy="4209331"/>
          </a:xfrm>
        </p:spPr>
        <p:txBody>
          <a:bodyPr numCol="2">
            <a:normAutofit/>
          </a:bodyPr>
          <a:lstStyle/>
          <a:p>
            <a:pPr marL="0" indent="0">
              <a:buNone/>
            </a:pPr>
            <a:r>
              <a:rPr lang="uk-UA" sz="2000" dirty="0">
                <a:solidFill>
                  <a:schemeClr val="tx1"/>
                </a:solidFill>
                <a:latin typeface="Times New Roman" panose="02020603050405020304" pitchFamily="18" charset="0"/>
                <a:cs typeface="Times New Roman" panose="02020603050405020304" pitchFamily="18" charset="0"/>
              </a:rPr>
              <a:t>Етнос — це стійка сукупність людей, що історично склалася на певній території і має спільні, відносно стабільні особливості свого побуту, культури, мови та психіки, усвідомлення єдності та відмінності від інших подібних утворень, зафіксоване у самоназві</a:t>
            </a:r>
            <a:r>
              <a:rPr lang="uk-UA" sz="2000"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uk-UA"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uk-UA"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uk-UA"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uk-UA"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uk-UA" sz="2000" dirty="0">
                <a:solidFill>
                  <a:schemeClr val="tx1"/>
                </a:solidFill>
                <a:latin typeface="Times New Roman" panose="02020603050405020304" pitchFamily="18" charset="0"/>
                <a:cs typeface="Times New Roman" panose="02020603050405020304" pitchFamily="18" charset="0"/>
              </a:rPr>
              <a:t>Е</a:t>
            </a:r>
            <a:r>
              <a:rPr lang="uk-UA" sz="2000" dirty="0" smtClean="0">
                <a:solidFill>
                  <a:schemeClr val="tx1"/>
                </a:solidFill>
                <a:latin typeface="Times New Roman" panose="02020603050405020304" pitchFamily="18" charset="0"/>
                <a:cs typeface="Times New Roman" panose="02020603050405020304" pitchFamily="18" charset="0"/>
              </a:rPr>
              <a:t>тноси </a:t>
            </a:r>
            <a:r>
              <a:rPr lang="uk-UA" sz="2000" dirty="0">
                <a:solidFill>
                  <a:schemeClr val="tx1"/>
                </a:solidFill>
                <a:latin typeface="Times New Roman" panose="02020603050405020304" pitchFamily="18" charset="0"/>
                <a:cs typeface="Times New Roman" panose="02020603050405020304" pitchFamily="18" charset="0"/>
              </a:rPr>
              <a:t>є "живими системами", оскільки складаються з </a:t>
            </a:r>
            <a:r>
              <a:rPr lang="uk-UA" sz="2000" dirty="0" smtClean="0">
                <a:solidFill>
                  <a:schemeClr val="tx1"/>
                </a:solidFill>
                <a:latin typeface="Times New Roman" panose="02020603050405020304" pitchFamily="18" charset="0"/>
                <a:cs typeface="Times New Roman" panose="02020603050405020304" pitchFamily="18" charset="0"/>
              </a:rPr>
              <a:t>індивідів — </a:t>
            </a:r>
            <a:r>
              <a:rPr lang="uk-UA" sz="2000" dirty="0">
                <a:solidFill>
                  <a:schemeClr val="tx1"/>
                </a:solidFill>
                <a:latin typeface="Times New Roman" panose="02020603050405020304" pitchFamily="18" charset="0"/>
                <a:cs typeface="Times New Roman" panose="02020603050405020304" pitchFamily="18" charset="0"/>
              </a:rPr>
              <a:t>живих </a:t>
            </a:r>
            <a:r>
              <a:rPr lang="uk-UA" sz="2000" dirty="0" smtClean="0">
                <a:solidFill>
                  <a:schemeClr val="tx1"/>
                </a:solidFill>
                <a:latin typeface="Times New Roman" panose="02020603050405020304" pitchFamily="18" charset="0"/>
                <a:cs typeface="Times New Roman" panose="02020603050405020304" pitchFamily="18" charset="0"/>
              </a:rPr>
              <a:t>організмів, і виникають циклічно, з довільним проміжком часу, при появі людини, що знаходить свій «великий шлях».</a:t>
            </a:r>
          </a:p>
          <a:p>
            <a:pPr marL="0" indent="0">
              <a:buNone/>
            </a:pPr>
            <a:r>
              <a:rPr lang="uk-UA" sz="2000" dirty="0">
                <a:solidFill>
                  <a:schemeClr val="tx1"/>
                </a:solidFill>
                <a:latin typeface="Times New Roman" panose="02020603050405020304" pitchFamily="18" charset="0"/>
                <a:cs typeface="Times New Roman" panose="02020603050405020304" pitchFamily="18" charset="0"/>
              </a:rPr>
              <a:t>Пасіонарність (від лат. </a:t>
            </a:r>
            <a:r>
              <a:rPr lang="uk-UA" sz="2000" dirty="0" err="1">
                <a:solidFill>
                  <a:schemeClr val="tx1"/>
                </a:solidFill>
                <a:latin typeface="Times New Roman" panose="02020603050405020304" pitchFamily="18" charset="0"/>
                <a:cs typeface="Times New Roman" panose="02020603050405020304" pitchFamily="18" charset="0"/>
              </a:rPr>
              <a:t>passion</a:t>
            </a:r>
            <a:r>
              <a:rPr lang="uk-UA" sz="2000" dirty="0">
                <a:solidFill>
                  <a:schemeClr val="tx1"/>
                </a:solidFill>
                <a:latin typeface="Times New Roman" panose="02020603050405020304" pitchFamily="18" charset="0"/>
                <a:cs typeface="Times New Roman" panose="02020603050405020304" pitchFamily="18" charset="0"/>
              </a:rPr>
              <a:t> — пристрасть) — це внутрішнє прагнення (усвідомлене або неусвідомлене) до діяльності, спрямованої на досягнення якоїсь мети.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548680"/>
            <a:ext cx="4032448" cy="936104"/>
          </a:xfrm>
          <a:prstGeom prst="rect">
            <a:avLst/>
          </a:prstGeom>
          <a:noFill/>
          <a:ln w="28575" cap="sq" cmpd="thinThick">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23528" y="1628800"/>
            <a:ext cx="4032448" cy="3096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4499992" y="1628800"/>
            <a:ext cx="4098574" cy="44644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499992" y="548680"/>
            <a:ext cx="4392488" cy="936104"/>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Татьяна\Desktop\презентация этносоциология\19.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7000" contrast="33000"/>
                    </a14:imgEffect>
                  </a14:imgLayer>
                </a14:imgProps>
              </a:ext>
              <a:ext uri="{28A0092B-C50C-407E-A947-70E740481C1C}">
                <a14:useLocalDpi xmlns="" xmlns:a14="http://schemas.microsoft.com/office/drawing/2010/main" val="0"/>
              </a:ext>
            </a:extLst>
          </a:blip>
          <a:srcRect/>
          <a:stretch>
            <a:fillRect/>
          </a:stretch>
        </p:blipFill>
        <p:spPr bwMode="auto">
          <a:xfrm>
            <a:off x="323528" y="260648"/>
            <a:ext cx="8398200" cy="57606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Содержимое 2"/>
          <p:cNvSpPr>
            <a:spLocks noGrp="1"/>
          </p:cNvSpPr>
          <p:nvPr>
            <p:ph idx="1"/>
          </p:nvPr>
        </p:nvSpPr>
        <p:spPr>
          <a:xfrm>
            <a:off x="0" y="0"/>
            <a:ext cx="9144000" cy="6858000"/>
          </a:xfrm>
        </p:spPr>
        <p:txBody>
          <a:bodyPr>
            <a:noAutofit/>
          </a:bodyPr>
          <a:lstStyle/>
          <a:p>
            <a:pPr marL="0" indent="0">
              <a:buNone/>
            </a:pPr>
            <a:r>
              <a:rPr lang="uk-UA" sz="2000" dirty="0" smtClean="0">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Найвищою формою вияву етнічних спільностей є нація, котра виявляється одним із провідних предметів досліджень етносоціології.</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000"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Нація</a:t>
            </a:r>
            <a:r>
              <a:rPr lang="ru-RU" sz="2000"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історична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спільність</a:t>
            </a:r>
            <a:r>
              <a:rPr lang="ru-RU" dirty="0">
                <a:solidFill>
                  <a:schemeClr val="tx1"/>
                </a:solidFill>
                <a:latin typeface="Times New Roman" panose="02020603050405020304" pitchFamily="18" charset="0"/>
                <a:cs typeface="Times New Roman" panose="02020603050405020304" pitchFamily="18" charset="0"/>
              </a:rPr>
              <a:t> людей,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складається</a:t>
            </a:r>
            <a:r>
              <a:rPr lang="ru-RU" dirty="0">
                <a:solidFill>
                  <a:schemeClr val="tx1"/>
                </a:solidFill>
                <a:latin typeface="Times New Roman" panose="02020603050405020304" pitchFamily="18" charset="0"/>
                <a:cs typeface="Times New Roman" panose="02020603050405020304" pitchFamily="18" charset="0"/>
              </a:rPr>
              <a:t> в </a:t>
            </a:r>
            <a:r>
              <a:rPr lang="ru-RU" dirty="0" err="1">
                <a:solidFill>
                  <a:schemeClr val="tx1"/>
                </a:solidFill>
                <a:latin typeface="Times New Roman" panose="02020603050405020304" pitchFamily="18" charset="0"/>
                <a:cs typeface="Times New Roman" panose="02020603050405020304" pitchFamily="18" charset="0"/>
              </a:rPr>
              <a:t>ході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формування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спільності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їх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території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економічних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зв'язків</a:t>
            </a:r>
            <a:r>
              <a:rPr lang="ru-RU" dirty="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літературної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мови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деяких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особливостей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культури</a:t>
            </a:r>
            <a:r>
              <a:rPr lang="ru-RU" dirty="0">
                <a:solidFill>
                  <a:schemeClr val="tx1"/>
                </a:solidFill>
                <a:latin typeface="Times New Roman" panose="02020603050405020304" pitchFamily="18" charset="0"/>
                <a:cs typeface="Times New Roman" panose="02020603050405020304" pitchFamily="18" charset="0"/>
              </a:rPr>
              <a:t> і характеру, </a:t>
            </a:r>
            <a:r>
              <a:rPr lang="ru-RU" dirty="0" err="1">
                <a:solidFill>
                  <a:schemeClr val="tx1"/>
                </a:solidFill>
                <a:latin typeface="Times New Roman" panose="02020603050405020304" pitchFamily="18" charset="0"/>
                <a:cs typeface="Times New Roman" panose="02020603050405020304" pitchFamily="18" charset="0"/>
              </a:rPr>
              <a:t>які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складають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її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ознаки</a:t>
            </a:r>
            <a:r>
              <a:rPr lang="ru-RU" dirty="0">
                <a:solidFill>
                  <a:schemeClr val="tx1"/>
                </a:solidFill>
                <a:latin typeface="Times New Roman" panose="02020603050405020304" pitchFamily="18" charset="0"/>
                <a:cs typeface="Times New Roman" panose="02020603050405020304" pitchFamily="18" charset="0"/>
              </a:rPr>
              <a:t>.</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Нації</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визначаються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певним</a:t>
            </a:r>
            <a:r>
              <a:rPr lang="ru-RU" dirty="0">
                <a:solidFill>
                  <a:schemeClr val="tx1"/>
                </a:solidFill>
                <a:latin typeface="Times New Roman" panose="02020603050405020304" pitchFamily="18" charset="0"/>
                <a:cs typeface="Times New Roman" panose="02020603050405020304" pitchFamily="18" charset="0"/>
              </a:rPr>
              <a:t> рядом характеристик,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стосуються</a:t>
            </a:r>
            <a:r>
              <a:rPr lang="ru-RU" dirty="0">
                <a:solidFill>
                  <a:schemeClr val="tx1"/>
                </a:solidFill>
                <a:latin typeface="Times New Roman" panose="02020603050405020304" pitchFamily="18" charset="0"/>
                <a:cs typeface="Times New Roman" panose="02020603050405020304" pitchFamily="18" charset="0"/>
              </a:rPr>
              <a:t> як </a:t>
            </a:r>
            <a:r>
              <a:rPr lang="ru-RU" dirty="0" err="1">
                <a:solidFill>
                  <a:schemeClr val="tx1"/>
                </a:solidFill>
                <a:latin typeface="Times New Roman" panose="02020603050405020304" pitchFamily="18" charset="0"/>
                <a:cs typeface="Times New Roman" panose="02020603050405020304" pitchFamily="18" charset="0"/>
              </a:rPr>
              <a:t>індивідуальних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її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членів</a:t>
            </a:r>
            <a:r>
              <a:rPr lang="ru-RU" dirty="0">
                <a:solidFill>
                  <a:schemeClr val="tx1"/>
                </a:solidFill>
                <a:latin typeface="Times New Roman" panose="02020603050405020304" pitchFamily="18" charset="0"/>
                <a:cs typeface="Times New Roman" panose="02020603050405020304" pitchFamily="18" charset="0"/>
              </a:rPr>
              <a:t> так і </a:t>
            </a:r>
            <a:r>
              <a:rPr lang="ru-RU" dirty="0" err="1">
                <a:solidFill>
                  <a:schemeClr val="tx1"/>
                </a:solidFill>
                <a:latin typeface="Times New Roman" panose="02020603050405020304" pitchFamily="18" charset="0"/>
                <a:cs typeface="Times New Roman" panose="02020603050405020304" pitchFamily="18" charset="0"/>
              </a:rPr>
              <a:t>всієї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нації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Такі</a:t>
            </a:r>
            <a:r>
              <a:rPr lang="ru-RU" dirty="0">
                <a:solidFill>
                  <a:schemeClr val="tx1"/>
                </a:solidFill>
                <a:latin typeface="Times New Roman" panose="02020603050405020304" pitchFamily="18" charset="0"/>
                <a:cs typeface="Times New Roman" panose="02020603050405020304" pitchFamily="18" charset="0"/>
              </a:rPr>
              <a:t> характеристики </a:t>
            </a:r>
            <a:r>
              <a:rPr lang="ru-RU" dirty="0" err="1">
                <a:solidFill>
                  <a:schemeClr val="tx1"/>
                </a:solidFill>
                <a:latin typeface="Times New Roman" panose="02020603050405020304" pitchFamily="18" charset="0"/>
                <a:cs typeface="Times New Roman" panose="02020603050405020304" pitchFamily="18" charset="0"/>
              </a:rPr>
              <a:t>мають</a:t>
            </a:r>
            <a:r>
              <a:rPr lang="ru-RU" dirty="0">
                <a:solidFill>
                  <a:schemeClr val="tx1"/>
                </a:solidFill>
                <a:latin typeface="Times New Roman" panose="02020603050405020304" pitchFamily="18" charset="0"/>
                <a:cs typeface="Times New Roman" panose="02020603050405020304" pitchFamily="18" charset="0"/>
              </a:rPr>
              <a:t> нести в </a:t>
            </a:r>
            <a:r>
              <a:rPr lang="ru-RU" dirty="0" err="1">
                <a:solidFill>
                  <a:schemeClr val="tx1"/>
                </a:solidFill>
                <a:latin typeface="Times New Roman" panose="02020603050405020304" pitchFamily="18" charset="0"/>
                <a:cs typeface="Times New Roman" panose="02020603050405020304" pitchFamily="18" charset="0"/>
              </a:rPr>
              <a:t>собі</a:t>
            </a:r>
            <a:r>
              <a:rPr lang="ru-RU" dirty="0">
                <a:solidFill>
                  <a:schemeClr val="tx1"/>
                </a:solidFill>
                <a:latin typeface="Times New Roman" panose="02020603050405020304" pitchFamily="18" charset="0"/>
                <a:cs typeface="Times New Roman" panose="02020603050405020304" pitchFamily="18" charset="0"/>
              </a:rPr>
              <a:t> як </a:t>
            </a:r>
            <a:r>
              <a:rPr lang="ru-RU" dirty="0" err="1">
                <a:solidFill>
                  <a:schemeClr val="tx1"/>
                </a:solidFill>
                <a:latin typeface="Times New Roman" panose="02020603050405020304" pitchFamily="18" charset="0"/>
                <a:cs typeface="Times New Roman" panose="02020603050405020304" pitchFamily="18" charset="0"/>
              </a:rPr>
              <a:t>об'єднуючу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функцію</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спільнота</a:t>
            </a:r>
            <a:r>
              <a:rPr lang="ru-RU" dirty="0">
                <a:solidFill>
                  <a:schemeClr val="tx1"/>
                </a:solidFill>
                <a:latin typeface="Times New Roman" panose="02020603050405020304" pitchFamily="18" charset="0"/>
                <a:cs typeface="Times New Roman" panose="02020603050405020304" pitchFamily="18" charset="0"/>
              </a:rPr>
              <a:t> людей,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не </a:t>
            </a:r>
            <a:r>
              <a:rPr lang="ru-RU" dirty="0" err="1">
                <a:solidFill>
                  <a:schemeClr val="tx1"/>
                </a:solidFill>
                <a:latin typeface="Times New Roman" panose="02020603050405020304" pitchFamily="18" charset="0"/>
                <a:cs typeface="Times New Roman" panose="02020603050405020304" pitchFamily="18" charset="0"/>
              </a:rPr>
              <a:t>має</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між</a:t>
            </a:r>
            <a:r>
              <a:rPr lang="ru-RU" dirty="0">
                <a:solidFill>
                  <a:schemeClr val="tx1"/>
                </a:solidFill>
                <a:latin typeface="Times New Roman" panose="02020603050405020304" pitchFamily="18" charset="0"/>
                <a:cs typeface="Times New Roman" panose="02020603050405020304" pitchFamily="18" charset="0"/>
              </a:rPr>
              <a:t> собою </a:t>
            </a:r>
            <a:r>
              <a:rPr lang="ru-RU" dirty="0" err="1">
                <a:solidFill>
                  <a:schemeClr val="tx1"/>
                </a:solidFill>
                <a:latin typeface="Times New Roman" panose="02020603050405020304" pitchFamily="18" charset="0"/>
                <a:cs typeface="Times New Roman" panose="02020603050405020304" pitchFamily="18" charset="0"/>
              </a:rPr>
              <a:t>нічого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спільного</a:t>
            </a:r>
            <a:r>
              <a:rPr lang="ru-RU" dirty="0">
                <a:solidFill>
                  <a:schemeClr val="tx1"/>
                </a:solidFill>
                <a:latin typeface="Times New Roman" panose="02020603050405020304" pitchFamily="18" charset="0"/>
                <a:cs typeface="Times New Roman" panose="02020603050405020304" pitchFamily="18" charset="0"/>
              </a:rPr>
              <a:t>, не </a:t>
            </a:r>
            <a:r>
              <a:rPr lang="ru-RU" dirty="0" err="1">
                <a:solidFill>
                  <a:schemeClr val="tx1"/>
                </a:solidFill>
                <a:latin typeface="Times New Roman" panose="02020603050405020304" pitchFamily="18" charset="0"/>
                <a:cs typeface="Times New Roman" panose="02020603050405020304" pitchFamily="18" charset="0"/>
              </a:rPr>
              <a:t>може</a:t>
            </a:r>
            <a:r>
              <a:rPr lang="ru-RU" dirty="0">
                <a:solidFill>
                  <a:schemeClr val="tx1"/>
                </a:solidFill>
                <a:latin typeface="Times New Roman" panose="02020603050405020304" pitchFamily="18" charset="0"/>
                <a:cs typeface="Times New Roman" panose="02020603050405020304" pitchFamily="18" charset="0"/>
              </a:rPr>
              <a:t> бути </a:t>
            </a:r>
            <a:r>
              <a:rPr lang="ru-RU" dirty="0" err="1">
                <a:solidFill>
                  <a:schemeClr val="tx1"/>
                </a:solidFill>
                <a:latin typeface="Times New Roman" panose="02020603050405020304" pitchFamily="18" charset="0"/>
                <a:cs typeface="Times New Roman" panose="02020603050405020304" pitchFamily="18" charset="0"/>
              </a:rPr>
              <a:t>нацією</a:t>
            </a:r>
            <a:r>
              <a:rPr lang="ru-RU" dirty="0">
                <a:solidFill>
                  <a:schemeClr val="tx1"/>
                </a:solidFill>
                <a:latin typeface="Times New Roman" panose="02020603050405020304" pitchFamily="18" charset="0"/>
                <a:cs typeface="Times New Roman" panose="02020603050405020304" pitchFamily="18" charset="0"/>
              </a:rPr>
              <a:t>, так і </a:t>
            </a:r>
            <a:r>
              <a:rPr lang="ru-RU" dirty="0" err="1">
                <a:solidFill>
                  <a:schemeClr val="tx1"/>
                </a:solidFill>
                <a:latin typeface="Times New Roman" panose="02020603050405020304" pitchFamily="18" charset="0"/>
                <a:cs typeface="Times New Roman" panose="02020603050405020304" pitchFamily="18" charset="0"/>
              </a:rPr>
              <a:t>відокремлюючу</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що</a:t>
            </a:r>
            <a:r>
              <a:rPr lang="ru-RU" dirty="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відрізняє</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дану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націю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від</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сусідніх</a:t>
            </a:r>
            <a:r>
              <a:rPr lang="ru-RU" dirty="0">
                <a:solidFill>
                  <a:schemeClr val="tx1"/>
                </a:solidFill>
                <a:latin typeface="Times New Roman" panose="02020603050405020304" pitchFamily="18" charset="0"/>
                <a:cs typeface="Times New Roman" panose="02020603050405020304" pitchFamily="18" charset="0"/>
              </a:rPr>
              <a:t>. Будь-яка з таких характеристик </a:t>
            </a:r>
            <a:r>
              <a:rPr lang="ru-RU" dirty="0" err="1">
                <a:solidFill>
                  <a:schemeClr val="tx1"/>
                </a:solidFill>
                <a:latin typeface="Times New Roman" panose="02020603050405020304" pitchFamily="18" charset="0"/>
                <a:cs typeface="Times New Roman" panose="02020603050405020304" pitchFamily="18" charset="0"/>
              </a:rPr>
              <a:t>може</a:t>
            </a:r>
            <a:r>
              <a:rPr lang="ru-RU" dirty="0">
                <a:solidFill>
                  <a:schemeClr val="tx1"/>
                </a:solidFill>
                <a:latin typeface="Times New Roman" panose="02020603050405020304" pitchFamily="18" charset="0"/>
                <a:cs typeface="Times New Roman" panose="02020603050405020304" pitchFamily="18" charset="0"/>
              </a:rPr>
              <a:t> стати предметом </a:t>
            </a:r>
            <a:r>
              <a:rPr lang="ru-RU" dirty="0" err="1">
                <a:solidFill>
                  <a:schemeClr val="tx1"/>
                </a:solidFill>
                <a:latin typeface="Times New Roman" panose="02020603050405020304" pitchFamily="18" charset="0"/>
                <a:cs typeface="Times New Roman" panose="02020603050405020304" pitchFamily="18" charset="0"/>
              </a:rPr>
              <a:t>дискусій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однак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заперечення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існування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визначальних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чинників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містить</a:t>
            </a:r>
            <a:r>
              <a:rPr lang="ru-RU" dirty="0">
                <a:solidFill>
                  <a:schemeClr val="tx1"/>
                </a:solidFill>
                <a:latin typeface="Times New Roman" panose="02020603050405020304" pitchFamily="18" charset="0"/>
                <a:cs typeface="Times New Roman" panose="02020603050405020304" pitchFamily="18" charset="0"/>
              </a:rPr>
              <a:t> в </a:t>
            </a:r>
            <a:r>
              <a:rPr lang="ru-RU" dirty="0" err="1">
                <a:solidFill>
                  <a:schemeClr val="tx1"/>
                </a:solidFill>
                <a:latin typeface="Times New Roman" panose="02020603050405020304" pitchFamily="18" charset="0"/>
                <a:cs typeface="Times New Roman" panose="02020603050405020304" pitchFamily="18" charset="0"/>
              </a:rPr>
              <a:t>собі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заперечення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існування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окремих</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націй</a:t>
            </a:r>
            <a:r>
              <a:rPr lang="ru-RU" dirty="0">
                <a:solidFill>
                  <a:schemeClr val="tx1"/>
                </a:solidFill>
                <a:latin typeface="Times New Roman" panose="02020603050405020304" pitchFamily="18" charset="0"/>
                <a:cs typeface="Times New Roman" panose="02020603050405020304" pitchFamily="18" charset="0"/>
              </a:rPr>
              <a:t>.</a:t>
            </a:r>
          </a:p>
          <a:p>
            <a:pPr marL="0" indent="0">
              <a:buNone/>
            </a:pPr>
            <a:endParaRPr lang="uk-UA"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7029400"/>
          </a:xfrm>
        </p:spPr>
        <p:txBody>
          <a:bodyPr>
            <a:noAutofit/>
          </a:bodyPr>
          <a:lstStyle/>
          <a:p>
            <a:pPr marL="0" indent="0">
              <a:buNone/>
            </a:pPr>
            <a:r>
              <a:rPr lang="uk-UA" sz="1800" dirty="0" smtClean="0">
                <a:latin typeface="Times New Roman" panose="02020603050405020304" pitchFamily="18" charset="0"/>
                <a:cs typeface="Times New Roman" panose="02020603050405020304" pitchFamily="18" charset="0"/>
              </a:rPr>
              <a:t>	</a:t>
            </a:r>
            <a:r>
              <a:rPr lang="uk-UA" sz="2000" b="1" dirty="0" err="1" smtClean="0">
                <a:solidFill>
                  <a:schemeClr val="tx1"/>
                </a:solidFill>
                <a:latin typeface="Times New Roman" panose="02020603050405020304" pitchFamily="18" charset="0"/>
                <a:cs typeface="Times New Roman" panose="02020603050405020304" pitchFamily="18" charset="0"/>
              </a:rPr>
              <a:t>Етносоціальними</a:t>
            </a:r>
            <a:r>
              <a:rPr lang="uk-UA" sz="2000" b="1" dirty="0" smtClean="0">
                <a:solidFill>
                  <a:schemeClr val="tx1"/>
                </a:solidFill>
                <a:latin typeface="Times New Roman" panose="02020603050405020304" pitchFamily="18" charset="0"/>
                <a:cs typeface="Times New Roman" panose="02020603050405020304" pitchFamily="18" charset="0"/>
              </a:rPr>
              <a:t> процесами </a:t>
            </a:r>
            <a:r>
              <a:rPr lang="uk-UA" sz="2000" dirty="0" smtClean="0">
                <a:solidFill>
                  <a:schemeClr val="tx1"/>
                </a:solidFill>
                <a:latin typeface="Times New Roman" panose="02020603050405020304" pitchFamily="18" charset="0"/>
                <a:cs typeface="Times New Roman" panose="02020603050405020304" pitchFamily="18" charset="0"/>
              </a:rPr>
              <a:t>називаються зміни у складі й способі життя певного етносу, а також ті зміни, що відбуваються навколо нього (в соціальному середовищі, в стосунках з іншими етносами, всередині його структурних елементів), які зумовлюють суттєві зрушення в його бутті, розвитку, функціонуванні.</a:t>
            </a:r>
            <a:r>
              <a:rPr lang="ru-RU" sz="2000" dirty="0" smtClean="0">
                <a:solidFill>
                  <a:schemeClr val="tx1"/>
                </a:solidFill>
                <a:latin typeface="Times New Roman" panose="02020603050405020304" pitchFamily="18" charset="0"/>
                <a:cs typeface="Times New Roman" panose="02020603050405020304" pitchFamily="18" charset="0"/>
              </a:rPr>
              <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a:t>
            </a:r>
            <a:r>
              <a:rPr lang="uk-UA" sz="2000" dirty="0" err="1" smtClean="0">
                <a:solidFill>
                  <a:schemeClr val="tx1"/>
                </a:solidFill>
                <a:latin typeface="Times New Roman" panose="02020603050405020304" pitchFamily="18" charset="0"/>
                <a:cs typeface="Times New Roman" panose="02020603050405020304" pitchFamily="18" charset="0"/>
              </a:rPr>
              <a:t>Етносоціальні</a:t>
            </a:r>
            <a:r>
              <a:rPr lang="uk-UA" sz="2000" dirty="0" smtClean="0">
                <a:solidFill>
                  <a:schemeClr val="tx1"/>
                </a:solidFill>
                <a:latin typeface="Times New Roman" panose="02020603050405020304" pitchFamily="18" charset="0"/>
                <a:cs typeface="Times New Roman" panose="02020603050405020304" pitchFamily="18" charset="0"/>
              </a:rPr>
              <a:t> процеси поділяються на два основних різновиди: </a:t>
            </a:r>
            <a:r>
              <a:rPr lang="uk-UA" b="1" dirty="0" err="1" smtClean="0">
                <a:solidFill>
                  <a:srgbClr val="C00000"/>
                </a:solidFill>
                <a:latin typeface="Times New Roman" panose="02020603050405020304" pitchFamily="18" charset="0"/>
                <a:cs typeface="Times New Roman" panose="02020603050405020304" pitchFamily="18" charset="0"/>
              </a:rPr>
              <a:t>етноеволюційні</a:t>
            </a:r>
            <a:r>
              <a:rPr lang="uk-UA" b="1" dirty="0" smtClean="0">
                <a:solidFill>
                  <a:srgbClr val="C00000"/>
                </a:solidFill>
                <a:latin typeface="Times New Roman" panose="02020603050405020304" pitchFamily="18" charset="0"/>
                <a:cs typeface="Times New Roman" panose="02020603050405020304" pitchFamily="18" charset="0"/>
              </a:rPr>
              <a:t> і </a:t>
            </a:r>
            <a:r>
              <a:rPr lang="uk-UA" b="1" dirty="0" err="1" smtClean="0">
                <a:solidFill>
                  <a:srgbClr val="C00000"/>
                </a:solidFill>
                <a:latin typeface="Times New Roman" panose="02020603050405020304" pitchFamily="18" charset="0"/>
                <a:cs typeface="Times New Roman" panose="02020603050405020304" pitchFamily="18" charset="0"/>
              </a:rPr>
              <a:t>етнотрансформаційні</a:t>
            </a:r>
            <a:r>
              <a:rPr lang="uk-UA"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b="1" dirty="0" err="1" smtClean="0">
                <a:solidFill>
                  <a:schemeClr val="tx1"/>
                </a:solidFill>
                <a:latin typeface="Times New Roman" panose="02020603050405020304" pitchFamily="18" charset="0"/>
                <a:cs typeface="Times New Roman" panose="02020603050405020304" pitchFamily="18" charset="0"/>
              </a:rPr>
              <a:t>Етноеволюційні</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процеси </a:t>
            </a:r>
            <a:r>
              <a:rPr lang="uk-UA" sz="2000" dirty="0">
                <a:solidFill>
                  <a:schemeClr val="tx1"/>
                </a:solidFill>
                <a:latin typeface="Times New Roman" panose="02020603050405020304" pitchFamily="18" charset="0"/>
                <a:cs typeface="Times New Roman" panose="02020603050405020304" pitchFamily="18" charset="0"/>
              </a:rPr>
              <a:t>зумовлені, насамперед, соціально-економічними і політико-культурними факторами. Ці процеси визначаються економіко-господарськими, історико-політичними, природно-географічними, геополітичними чинниками. Це можуть бути тимчасові міграції етносу або частини його на нові території, освоєння етносом нових земель, приєднання однією державою частини території іншої і переміщення туди частини свого населення. Характерним для цих процесів є те, що в ході подібних переміщень зміни торкаються переважно лише того етносу, що робить подібні міграції і, як правило, ці зміни не є надто відчутними і не змінюють внутрішньої суті цього етносу. Ці зміни можуть торкатися лише деяких елементів матеріальної і духовної культури, способу життя, побуту цього етносу. Щодо інших етносів, то подібні зміни їх торкаються лише опосередковано.</a:t>
            </a:r>
            <a:endParaRPr lang="ru-RU"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Татьяна\Desktop\презентация этносоциология\6.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996952"/>
            <a:ext cx="7903435" cy="351538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Содержимое 2"/>
          <p:cNvSpPr>
            <a:spLocks noGrp="1"/>
          </p:cNvSpPr>
          <p:nvPr>
            <p:ph idx="1"/>
          </p:nvPr>
        </p:nvSpPr>
        <p:spPr>
          <a:xfrm>
            <a:off x="0" y="44624"/>
            <a:ext cx="9144000" cy="6813376"/>
          </a:xfrm>
        </p:spPr>
        <p:txBody>
          <a:bodyPr>
            <a:noAutofit/>
          </a:bodyPr>
          <a:lstStyle/>
          <a:p>
            <a:pPr marL="0" indent="0">
              <a:buNone/>
            </a:pPr>
            <a:r>
              <a:rPr lang="uk-UA" sz="1800" dirty="0" smtClean="0">
                <a:latin typeface="Times New Roman" panose="02020603050405020304" pitchFamily="18" charset="0"/>
                <a:cs typeface="Times New Roman" panose="02020603050405020304" pitchFamily="18" charset="0"/>
              </a:rPr>
              <a:t>	</a:t>
            </a:r>
          </a:p>
          <a:p>
            <a:pPr marL="0" indent="0">
              <a:buNone/>
            </a:pPr>
            <a:r>
              <a:rPr lang="uk-UA" sz="1800" dirty="0">
                <a:latin typeface="Times New Roman" panose="02020603050405020304" pitchFamily="18" charset="0"/>
                <a:cs typeface="Times New Roman" panose="02020603050405020304" pitchFamily="18" charset="0"/>
              </a:rPr>
              <a:t>	</a:t>
            </a:r>
            <a:r>
              <a:rPr lang="uk-UA" sz="2000" b="1" dirty="0" smtClean="0">
                <a:solidFill>
                  <a:schemeClr val="tx1"/>
                </a:solidFill>
                <a:latin typeface="Times New Roman" panose="02020603050405020304" pitchFamily="18" charset="0"/>
                <a:cs typeface="Times New Roman" panose="02020603050405020304" pitchFamily="18" charset="0"/>
              </a:rPr>
              <a:t>Значно </a:t>
            </a:r>
            <a:r>
              <a:rPr lang="uk-UA" sz="2000" b="1" dirty="0">
                <a:solidFill>
                  <a:schemeClr val="tx1"/>
                </a:solidFill>
                <a:latin typeface="Times New Roman" panose="02020603050405020304" pitchFamily="18" charset="0"/>
                <a:cs typeface="Times New Roman" panose="02020603050405020304" pitchFamily="18" charset="0"/>
              </a:rPr>
              <a:t>глибше впливають на етноси </a:t>
            </a:r>
            <a:r>
              <a:rPr lang="uk-UA" sz="2000" b="1" dirty="0" err="1">
                <a:solidFill>
                  <a:srgbClr val="C00000"/>
                </a:solidFill>
                <a:latin typeface="Times New Roman" panose="02020603050405020304" pitchFamily="18" charset="0"/>
                <a:cs typeface="Times New Roman" panose="02020603050405020304" pitchFamily="18" charset="0"/>
              </a:rPr>
              <a:t>етнотрансформаційні</a:t>
            </a:r>
            <a:r>
              <a:rPr lang="uk-UA" sz="2000" b="1" dirty="0">
                <a:solidFill>
                  <a:schemeClr val="tx1"/>
                </a:solidFill>
                <a:latin typeface="Times New Roman" panose="02020603050405020304" pitchFamily="18" charset="0"/>
                <a:cs typeface="Times New Roman" panose="02020603050405020304" pitchFamily="18" charset="0"/>
              </a:rPr>
              <a:t> процеси. </a:t>
            </a:r>
            <a:endParaRPr lang="ru-RU" sz="2000" b="1" dirty="0">
              <a:solidFill>
                <a:schemeClr val="tx1"/>
              </a:solidFill>
              <a:latin typeface="Times New Roman" panose="02020603050405020304" pitchFamily="18" charset="0"/>
              <a:cs typeface="Times New Roman" panose="02020603050405020304" pitchFamily="18" charset="0"/>
            </a:endParaRPr>
          </a:p>
          <a:p>
            <a:pPr marL="0" indent="0">
              <a:buNone/>
            </a:pPr>
            <a:r>
              <a:rPr lang="uk-UA" sz="2000" b="1" dirty="0" smtClean="0">
                <a:solidFill>
                  <a:schemeClr val="tx1"/>
                </a:solidFill>
                <a:latin typeface="Times New Roman" panose="02020603050405020304" pitchFamily="18" charset="0"/>
                <a:cs typeface="Times New Roman" panose="02020603050405020304" pitchFamily="18" charset="0"/>
              </a:rPr>
              <a:t>	Прикладами </a:t>
            </a:r>
            <a:r>
              <a:rPr lang="uk-UA" sz="2000" b="1" dirty="0">
                <a:solidFill>
                  <a:schemeClr val="tx1"/>
                </a:solidFill>
                <a:latin typeface="Times New Roman" panose="02020603050405020304" pitchFamily="18" charset="0"/>
                <a:cs typeface="Times New Roman" panose="02020603050405020304" pitchFamily="18" charset="0"/>
              </a:rPr>
              <a:t>таких процесів можуть бути утворення діаспор; створення і розпад державно-політичних формувань і пересування в межах нових кордонів </a:t>
            </a:r>
            <a:r>
              <a:rPr lang="uk-UA" sz="2000" b="1" dirty="0" err="1">
                <a:solidFill>
                  <a:schemeClr val="tx1"/>
                </a:solidFill>
                <a:latin typeface="Times New Roman" panose="02020603050405020304" pitchFamily="18" charset="0"/>
                <a:cs typeface="Times New Roman" panose="02020603050405020304" pitchFamily="18" charset="0"/>
              </a:rPr>
              <a:t>різноетнічних</a:t>
            </a:r>
            <a:r>
              <a:rPr lang="uk-UA" sz="2000" b="1" dirty="0">
                <a:solidFill>
                  <a:schemeClr val="tx1"/>
                </a:solidFill>
                <a:latin typeface="Times New Roman" panose="02020603050405020304" pitchFamily="18" charset="0"/>
                <a:cs typeface="Times New Roman" panose="02020603050405020304" pitchFamily="18" charset="0"/>
              </a:rPr>
              <a:t> груп населення; війни та міжнародні конфлікти, які завершуються приєднанням інших територій і зміною меж проживання різних етносів.</a:t>
            </a:r>
            <a:endParaRPr lang="ru-RU" sz="2000" b="1" dirty="0">
              <a:solidFill>
                <a:schemeClr val="tx1"/>
              </a:solidFill>
              <a:latin typeface="Times New Roman" panose="02020603050405020304" pitchFamily="18" charset="0"/>
              <a:cs typeface="Times New Roman" panose="02020603050405020304" pitchFamily="18" charset="0"/>
            </a:endParaRPr>
          </a:p>
          <a:p>
            <a:pPr marL="0" indent="0">
              <a:buNone/>
            </a:pPr>
            <a:r>
              <a:rPr lang="uk-UA" sz="2000" b="1" dirty="0" smtClean="0">
                <a:solidFill>
                  <a:schemeClr val="tx1"/>
                </a:solidFill>
                <a:latin typeface="Times New Roman" panose="02020603050405020304" pitchFamily="18" charset="0"/>
                <a:cs typeface="Times New Roman" panose="02020603050405020304" pitchFamily="18" charset="0"/>
              </a:rPr>
              <a:t>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8" name="Содержимое 2"/>
          <p:cNvSpPr txBox="1">
            <a:spLocks/>
          </p:cNvSpPr>
          <p:nvPr/>
        </p:nvSpPr>
        <p:spPr>
          <a:xfrm>
            <a:off x="418863" y="2348880"/>
            <a:ext cx="8219256"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uk-UA" sz="2000" dirty="0" smtClean="0">
                <a:latin typeface="Times New Roman" panose="02020603050405020304" pitchFamily="18" charset="0"/>
                <a:cs typeface="Times New Roman" panose="02020603050405020304" pitchFamily="18" charset="0"/>
              </a:rPr>
              <a:t>	</a:t>
            </a:r>
          </a:p>
          <a:p>
            <a:pPr marL="0" indent="0">
              <a:buFont typeface="Arial" pitchFamily="34" charset="0"/>
              <a:buNone/>
            </a:pPr>
            <a:r>
              <a:rPr lang="uk-UA" sz="2000" dirty="0" smtClean="0">
                <a:latin typeface="Times New Roman" panose="02020603050405020304" pitchFamily="18" charset="0"/>
                <a:cs typeface="Times New Roman" panose="02020603050405020304" pitchFamily="18" charset="0"/>
              </a:rPr>
              <a:t>	</a:t>
            </a:r>
            <a:r>
              <a:rPr lang="uk-UA" b="1" dirty="0" smtClean="0">
                <a:solidFill>
                  <a:schemeClr val="tx1"/>
                </a:solidFill>
                <a:latin typeface="Times New Roman" panose="02020603050405020304" pitchFamily="18" charset="0"/>
                <a:cs typeface="Times New Roman" panose="02020603050405020304" pitchFamily="18" charset="0"/>
              </a:rPr>
              <a:t>Будь-які </a:t>
            </a:r>
            <a:r>
              <a:rPr lang="uk-UA" b="1" dirty="0" smtClean="0">
                <a:solidFill>
                  <a:srgbClr val="C00000"/>
                </a:solidFill>
                <a:latin typeface="Times New Roman" panose="02020603050405020304" pitchFamily="18" charset="0"/>
                <a:cs typeface="Times New Roman" panose="02020603050405020304" pitchFamily="18" charset="0"/>
              </a:rPr>
              <a:t>етносоціальні</a:t>
            </a:r>
            <a:r>
              <a:rPr lang="uk-UA" b="1" dirty="0" smtClean="0">
                <a:solidFill>
                  <a:schemeClr val="tx1"/>
                </a:solidFill>
                <a:latin typeface="Times New Roman" panose="02020603050405020304" pitchFamily="18" charset="0"/>
                <a:cs typeface="Times New Roman" panose="02020603050405020304" pitchFamily="18" charset="0"/>
              </a:rPr>
              <a:t> процеси, як еволюційні так і трансформаційні, призводять до важливих змін в етнічних спільностях. Головними з них є етнічна консолідація і етнічна асиміляція. </a:t>
            </a:r>
          </a:p>
          <a:p>
            <a:pPr marL="0" indent="0">
              <a:buFont typeface="Arial" pitchFamily="34" charset="0"/>
              <a:buNone/>
            </a:pPr>
            <a:endParaRPr lang="ru-RU"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Татьяна\Desktop\презентация этносоциология\12.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24000"/>
                    </a14:imgEffect>
                    <a14:imgEffect>
                      <a14:brightnessContrast bright="5000" contrast="3000"/>
                    </a14:imgEffect>
                  </a14:imgLayer>
                </a14:imgProps>
              </a:ext>
              <a:ext uri="{28A0092B-C50C-407E-A947-70E740481C1C}">
                <a14:useLocalDpi xmlns="" xmlns:a14="http://schemas.microsoft.com/office/drawing/2010/main" val="0"/>
              </a:ext>
            </a:extLst>
          </a:blip>
          <a:srcRect/>
          <a:stretch>
            <a:fillRect/>
          </a:stretch>
        </p:blipFill>
        <p:spPr bwMode="auto">
          <a:xfrm>
            <a:off x="251520" y="332656"/>
            <a:ext cx="8616318" cy="583264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Содержимое 2"/>
          <p:cNvSpPr>
            <a:spLocks noGrp="1"/>
          </p:cNvSpPr>
          <p:nvPr>
            <p:ph idx="1"/>
          </p:nvPr>
        </p:nvSpPr>
        <p:spPr>
          <a:xfrm>
            <a:off x="0" y="0"/>
            <a:ext cx="9144000" cy="6857999"/>
          </a:xfrm>
        </p:spPr>
        <p:txBody>
          <a:bodyPr>
            <a:normAutofit/>
          </a:bodyPr>
          <a:lstStyle/>
          <a:p>
            <a:pPr marL="0" indent="0">
              <a:buNone/>
            </a:pPr>
            <a:r>
              <a:rPr lang="uk-UA" sz="2000" dirty="0" smtClean="0">
                <a:latin typeface="Times New Roman" panose="02020603050405020304" pitchFamily="18" charset="0"/>
                <a:cs typeface="Times New Roman" panose="02020603050405020304" pitchFamily="18" charset="0"/>
              </a:rPr>
              <a:t>	</a:t>
            </a:r>
            <a:r>
              <a:rPr lang="uk-UA" sz="2800" b="1" dirty="0" smtClean="0">
                <a:solidFill>
                  <a:srgbClr val="0070C0"/>
                </a:solidFill>
                <a:latin typeface="Times New Roman" panose="02020603050405020304" pitchFamily="18" charset="0"/>
                <a:cs typeface="Times New Roman" panose="02020603050405020304" pitchFamily="18" charset="0"/>
              </a:rPr>
              <a:t>Етнічна консолідація </a:t>
            </a:r>
            <a:r>
              <a:rPr lang="uk-UA" b="1" dirty="0" smtClean="0">
                <a:solidFill>
                  <a:srgbClr val="7030A0"/>
                </a:solidFill>
                <a:latin typeface="Times New Roman" panose="02020603050405020304" pitchFamily="18" charset="0"/>
                <a:cs typeface="Times New Roman" panose="02020603050405020304" pitchFamily="18" charset="0"/>
              </a:rPr>
              <a:t>пов'язана з об'єднанням в єдине ціле розрізнених груп одного і того ж етносу, кожна з яких хоча й зберігала до моменту консолідації основні риси етносу, проте між ними були істотні відмінності в обрядах та звичаях, для кожної з них був характерний свій мовний діалект тощо. Також етнічною консолідацією називають об'єднання кількох етносів в один. Умовами, що сприяють етнічній консолідації є:</a:t>
            </a:r>
            <a:endParaRPr lang="ru-RU" b="1" dirty="0" smtClean="0">
              <a:solidFill>
                <a:srgbClr val="7030A0"/>
              </a:solidFill>
              <a:latin typeface="Times New Roman" panose="02020603050405020304" pitchFamily="18" charset="0"/>
              <a:cs typeface="Times New Roman" panose="02020603050405020304" pitchFamily="18" charset="0"/>
            </a:endParaRPr>
          </a:p>
          <a:p>
            <a:r>
              <a:rPr lang="uk-UA" b="1" dirty="0" smtClean="0">
                <a:solidFill>
                  <a:srgbClr val="7030A0"/>
                </a:solidFill>
                <a:latin typeface="Times New Roman" panose="02020603050405020304" pitchFamily="18" charset="0"/>
                <a:cs typeface="Times New Roman" panose="02020603050405020304" pitchFamily="18" charset="0"/>
              </a:rPr>
              <a:t>господарський розвиток регіонів певної країни;</a:t>
            </a:r>
            <a:endParaRPr lang="ru-RU" b="1" dirty="0" smtClean="0">
              <a:solidFill>
                <a:srgbClr val="7030A0"/>
              </a:solidFill>
              <a:latin typeface="Times New Roman" panose="02020603050405020304" pitchFamily="18" charset="0"/>
              <a:cs typeface="Times New Roman" panose="02020603050405020304" pitchFamily="18" charset="0"/>
            </a:endParaRPr>
          </a:p>
          <a:p>
            <a:r>
              <a:rPr lang="uk-UA" b="1" dirty="0" smtClean="0">
                <a:solidFill>
                  <a:srgbClr val="7030A0"/>
                </a:solidFill>
                <a:latin typeface="Times New Roman" panose="02020603050405020304" pitchFamily="18" charset="0"/>
                <a:cs typeface="Times New Roman" panose="02020603050405020304" pitchFamily="18" charset="0"/>
              </a:rPr>
              <a:t>зростання соціально-економічних і політичних зв'язків між етнічними     групами та етносами, що консолідуються;</a:t>
            </a:r>
            <a:endParaRPr lang="ru-RU" b="1" dirty="0" smtClean="0">
              <a:solidFill>
                <a:srgbClr val="7030A0"/>
              </a:solidFill>
              <a:latin typeface="Times New Roman" panose="02020603050405020304" pitchFamily="18" charset="0"/>
              <a:cs typeface="Times New Roman" panose="02020603050405020304" pitchFamily="18" charset="0"/>
            </a:endParaRPr>
          </a:p>
          <a:p>
            <a:r>
              <a:rPr lang="uk-UA" b="1" dirty="0" smtClean="0">
                <a:solidFill>
                  <a:srgbClr val="7030A0"/>
                </a:solidFill>
                <a:latin typeface="Times New Roman" panose="02020603050405020304" pitchFamily="18" charset="0"/>
                <a:cs typeface="Times New Roman" panose="02020603050405020304" pitchFamily="18" charset="0"/>
              </a:rPr>
              <a:t>мовна політика держави, розвиток єдиної системи освіти;</a:t>
            </a:r>
            <a:endParaRPr lang="ru-RU" b="1" dirty="0" smtClean="0">
              <a:solidFill>
                <a:srgbClr val="7030A0"/>
              </a:solidFill>
              <a:latin typeface="Times New Roman" panose="02020603050405020304" pitchFamily="18" charset="0"/>
              <a:cs typeface="Times New Roman" panose="02020603050405020304" pitchFamily="18" charset="0"/>
            </a:endParaRPr>
          </a:p>
          <a:p>
            <a:r>
              <a:rPr lang="uk-UA" b="1" dirty="0" smtClean="0">
                <a:solidFill>
                  <a:srgbClr val="7030A0"/>
                </a:solidFill>
                <a:latin typeface="Times New Roman" panose="02020603050405020304" pitchFamily="18" charset="0"/>
                <a:cs typeface="Times New Roman" panose="02020603050405020304" pitchFamily="18" charset="0"/>
              </a:rPr>
              <a:t>особливості національно-державного будівництва, в результаті чого кордони республік, областей, країв не збігаються з етнічними кордонами.</a:t>
            </a:r>
            <a:endParaRPr lang="ru-RU" b="1" dirty="0" smtClean="0">
              <a:solidFill>
                <a:srgbClr val="7030A0"/>
              </a:solidFill>
              <a:latin typeface="Times New Roman" panose="02020603050405020304" pitchFamily="18" charset="0"/>
              <a:cs typeface="Times New Roman" panose="02020603050405020304" pitchFamily="18" charset="0"/>
            </a:endParaRPr>
          </a:p>
          <a:p>
            <a:endParaRPr lang="ru-R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Татьяна\Desktop\презентация этносоциология\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411830"/>
            <a:ext cx="7128792" cy="589749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Содержимое 2"/>
          <p:cNvSpPr>
            <a:spLocks noGrp="1"/>
          </p:cNvSpPr>
          <p:nvPr>
            <p:ph idx="1"/>
          </p:nvPr>
        </p:nvSpPr>
        <p:spPr>
          <a:xfrm>
            <a:off x="0" y="0"/>
            <a:ext cx="9144000" cy="6857999"/>
          </a:xfrm>
        </p:spPr>
        <p:txBody>
          <a:bodyPr>
            <a:normAutofit/>
          </a:bodyPr>
          <a:lstStyle/>
          <a:p>
            <a:pPr marL="0" indent="0">
              <a:buNone/>
            </a:pPr>
            <a:r>
              <a:rPr lang="uk-UA" sz="1900" dirty="0" smtClean="0">
                <a:latin typeface="Times New Roman" panose="02020603050405020304" pitchFamily="18" charset="0"/>
                <a:cs typeface="Times New Roman" panose="02020603050405020304" pitchFamily="18" charset="0"/>
              </a:rPr>
              <a:t>	</a:t>
            </a:r>
            <a:r>
              <a:rPr lang="uk-UA" sz="3200" b="1" dirty="0" smtClean="0">
                <a:solidFill>
                  <a:srgbClr val="7030A0"/>
                </a:solidFill>
                <a:latin typeface="Times New Roman" panose="02020603050405020304" pitchFamily="18" charset="0"/>
                <a:cs typeface="Times New Roman" panose="02020603050405020304" pitchFamily="18" charset="0"/>
              </a:rPr>
              <a:t>Етнічна </a:t>
            </a:r>
            <a:r>
              <a:rPr lang="uk-UA" sz="3200" b="1" dirty="0">
                <a:solidFill>
                  <a:srgbClr val="7030A0"/>
                </a:solidFill>
                <a:latin typeface="Times New Roman" panose="02020603050405020304" pitchFamily="18" charset="0"/>
                <a:cs typeface="Times New Roman" panose="02020603050405020304" pitchFamily="18" charset="0"/>
              </a:rPr>
              <a:t>асиміляція </a:t>
            </a:r>
            <a:r>
              <a:rPr lang="uk-UA" sz="1900" b="1" dirty="0">
                <a:solidFill>
                  <a:schemeClr val="tx1"/>
                </a:solidFill>
                <a:latin typeface="Times New Roman" panose="02020603050405020304" pitchFamily="18" charset="0"/>
                <a:cs typeface="Times New Roman" panose="02020603050405020304" pitchFamily="18" charset="0"/>
              </a:rPr>
              <a:t>— це "розчинення" одного народу або частини його в середовищі іншого, стирання етнічних особливостей одного етносу або його частини і освоєння ним мови, культури і звичаїв того етносу, в межах якого він асимілюється. Етнічна асиміляція зумовлена дією таких факторів як:</a:t>
            </a:r>
            <a:endParaRPr lang="ru-RU" sz="1900" b="1" dirty="0">
              <a:solidFill>
                <a:schemeClr val="tx1"/>
              </a:solidFill>
              <a:latin typeface="Times New Roman" panose="02020603050405020304" pitchFamily="18" charset="0"/>
              <a:cs typeface="Times New Roman" panose="02020603050405020304" pitchFamily="18" charset="0"/>
            </a:endParaRPr>
          </a:p>
          <a:p>
            <a:r>
              <a:rPr lang="uk-UA" sz="1900" b="1" dirty="0" smtClean="0">
                <a:solidFill>
                  <a:schemeClr val="tx1"/>
                </a:solidFill>
                <a:latin typeface="Times New Roman" panose="02020603050405020304" pitchFamily="18" charset="0"/>
                <a:cs typeface="Times New Roman" panose="02020603050405020304" pitchFamily="18" charset="0"/>
              </a:rPr>
              <a:t>економічні</a:t>
            </a:r>
            <a:r>
              <a:rPr lang="uk-UA" sz="1900" b="1" dirty="0">
                <a:solidFill>
                  <a:schemeClr val="tx1"/>
                </a:solidFill>
                <a:latin typeface="Times New Roman" panose="02020603050405020304" pitchFamily="18" charset="0"/>
                <a:cs typeface="Times New Roman" panose="02020603050405020304" pitchFamily="18" charset="0"/>
              </a:rPr>
              <a:t>, коли посилення господарських зв'язків між різними етнічними групами, що проживають на спільній території, призводить до стирання у деяких з них своїх етнічних ознак;</a:t>
            </a:r>
            <a:endParaRPr lang="ru-RU" sz="1900" b="1" dirty="0">
              <a:solidFill>
                <a:schemeClr val="tx1"/>
              </a:solidFill>
              <a:latin typeface="Times New Roman" panose="02020603050405020304" pitchFamily="18" charset="0"/>
              <a:cs typeface="Times New Roman" panose="02020603050405020304" pitchFamily="18" charset="0"/>
            </a:endParaRPr>
          </a:p>
          <a:p>
            <a:r>
              <a:rPr lang="uk-UA" sz="1900" b="1" dirty="0" smtClean="0">
                <a:solidFill>
                  <a:schemeClr val="tx1"/>
                </a:solidFill>
                <a:latin typeface="Times New Roman" panose="02020603050405020304" pitchFamily="18" charset="0"/>
                <a:cs typeface="Times New Roman" panose="02020603050405020304" pitchFamily="18" charset="0"/>
              </a:rPr>
              <a:t>міграційні </a:t>
            </a:r>
            <a:r>
              <a:rPr lang="uk-UA" sz="1900" b="1" dirty="0">
                <a:solidFill>
                  <a:schemeClr val="tx1"/>
                </a:solidFill>
                <a:latin typeface="Times New Roman" panose="02020603050405020304" pitchFamily="18" charset="0"/>
                <a:cs typeface="Times New Roman" panose="02020603050405020304" pitchFamily="18" charset="0"/>
              </a:rPr>
              <a:t>процеси, коли представники одного етносу на тривалий час потрапляють на етнічну територію іншого;</a:t>
            </a:r>
            <a:endParaRPr lang="ru-RU" sz="1900" b="1" dirty="0">
              <a:solidFill>
                <a:schemeClr val="tx1"/>
              </a:solidFill>
              <a:latin typeface="Times New Roman" panose="02020603050405020304" pitchFamily="18" charset="0"/>
              <a:cs typeface="Times New Roman" panose="02020603050405020304" pitchFamily="18" charset="0"/>
            </a:endParaRPr>
          </a:p>
          <a:p>
            <a:r>
              <a:rPr lang="uk-UA" sz="1900" b="1" dirty="0" smtClean="0">
                <a:solidFill>
                  <a:schemeClr val="tx1"/>
                </a:solidFill>
                <a:latin typeface="Times New Roman" panose="02020603050405020304" pitchFamily="18" charset="0"/>
                <a:cs typeface="Times New Roman" panose="02020603050405020304" pitchFamily="18" charset="0"/>
              </a:rPr>
              <a:t>міжнаціональні </a:t>
            </a:r>
            <a:r>
              <a:rPr lang="uk-UA" sz="1900" b="1" dirty="0">
                <a:solidFill>
                  <a:schemeClr val="tx1"/>
                </a:solidFill>
                <a:latin typeface="Times New Roman" panose="02020603050405020304" pitchFamily="18" charset="0"/>
                <a:cs typeface="Times New Roman" panose="02020603050405020304" pitchFamily="18" charset="0"/>
              </a:rPr>
              <a:t>шлюби;</a:t>
            </a:r>
            <a:endParaRPr lang="ru-RU" sz="1900" b="1" dirty="0">
              <a:solidFill>
                <a:schemeClr val="tx1"/>
              </a:solidFill>
              <a:latin typeface="Times New Roman" panose="02020603050405020304" pitchFamily="18" charset="0"/>
              <a:cs typeface="Times New Roman" panose="02020603050405020304" pitchFamily="18" charset="0"/>
            </a:endParaRPr>
          </a:p>
          <a:p>
            <a:r>
              <a:rPr lang="uk-UA" sz="1900" b="1" dirty="0" smtClean="0">
                <a:solidFill>
                  <a:schemeClr val="tx1"/>
                </a:solidFill>
                <a:latin typeface="Times New Roman" panose="02020603050405020304" pitchFamily="18" charset="0"/>
                <a:cs typeface="Times New Roman" panose="02020603050405020304" pitchFamily="18" charset="0"/>
              </a:rPr>
              <a:t>мовна </a:t>
            </a:r>
            <a:r>
              <a:rPr lang="uk-UA" sz="1900" b="1" dirty="0">
                <a:solidFill>
                  <a:schemeClr val="tx1"/>
                </a:solidFill>
                <a:latin typeface="Times New Roman" panose="02020603050405020304" pitchFamily="18" charset="0"/>
                <a:cs typeface="Times New Roman" panose="02020603050405020304" pitchFamily="18" charset="0"/>
              </a:rPr>
              <a:t>асиміляція, коли представники одного етносу втрачають свою мову і вважають рідною мову іншого етносу;</a:t>
            </a:r>
            <a:endParaRPr lang="ru-RU" sz="1900" b="1" dirty="0">
              <a:solidFill>
                <a:schemeClr val="tx1"/>
              </a:solidFill>
              <a:latin typeface="Times New Roman" panose="02020603050405020304" pitchFamily="18" charset="0"/>
              <a:cs typeface="Times New Roman" panose="02020603050405020304" pitchFamily="18" charset="0"/>
            </a:endParaRPr>
          </a:p>
          <a:p>
            <a:r>
              <a:rPr lang="uk-UA" sz="1900" b="1" dirty="0" smtClean="0">
                <a:solidFill>
                  <a:schemeClr val="tx1"/>
                </a:solidFill>
                <a:latin typeface="Times New Roman" panose="02020603050405020304" pitchFamily="18" charset="0"/>
                <a:cs typeface="Times New Roman" panose="02020603050405020304" pitchFamily="18" charset="0"/>
              </a:rPr>
              <a:t>посилення </a:t>
            </a:r>
            <a:r>
              <a:rPr lang="uk-UA" sz="1900" b="1" dirty="0">
                <a:solidFill>
                  <a:schemeClr val="tx1"/>
                </a:solidFill>
                <a:latin typeface="Times New Roman" panose="02020603050405020304" pitchFamily="18" charset="0"/>
                <a:cs typeface="Times New Roman" panose="02020603050405020304" pitchFamily="18" charset="0"/>
              </a:rPr>
              <a:t>духовної і культурної взаємодії різних етносів.</a:t>
            </a:r>
            <a:endParaRPr lang="ru-RU" sz="1900" b="1" dirty="0">
              <a:solidFill>
                <a:schemeClr val="tx1"/>
              </a:solidFill>
              <a:latin typeface="Times New Roman" panose="02020603050405020304" pitchFamily="18" charset="0"/>
              <a:cs typeface="Times New Roman" panose="02020603050405020304" pitchFamily="18" charset="0"/>
            </a:endParaRPr>
          </a:p>
          <a:p>
            <a:pPr marL="0" indent="0">
              <a:buNone/>
            </a:pPr>
            <a:r>
              <a:rPr lang="uk-UA" sz="1900" b="1" dirty="0" smtClean="0">
                <a:solidFill>
                  <a:schemeClr val="tx1"/>
                </a:solidFill>
                <a:latin typeface="Times New Roman" panose="02020603050405020304" pitchFamily="18" charset="0"/>
                <a:cs typeface="Times New Roman" panose="02020603050405020304" pitchFamily="18" charset="0"/>
              </a:rPr>
              <a:t>	Наслідками </a:t>
            </a:r>
            <a:r>
              <a:rPr lang="uk-UA" sz="1900" b="1" dirty="0">
                <a:solidFill>
                  <a:schemeClr val="tx1"/>
                </a:solidFill>
                <a:latin typeface="Times New Roman" panose="02020603050405020304" pitchFamily="18" charset="0"/>
                <a:cs typeface="Times New Roman" panose="02020603050405020304" pitchFamily="18" charset="0"/>
              </a:rPr>
              <a:t>етнічної асиміляції є зміна чисельності етносів, зміна національної самосвідомості, мовна асиміляція, етнічне змішування населення внаслідок міжнаціональних шлюбів. В результаті чисельність одних етносів збільшується за рахунок інших, а тих, в свою чергу, зменшується аж до їх можливого зникнення взагалі.</a:t>
            </a:r>
            <a:endParaRPr lang="ru-RU" sz="19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6480720"/>
          </a:xfrm>
        </p:spPr>
        <p:txBody>
          <a:bodyPr>
            <a:normAutofit/>
          </a:bodyPr>
          <a:lstStyle/>
          <a:p>
            <a:pPr marL="0" indent="0" algn="ctr">
              <a:buNone/>
            </a:pPr>
            <a:r>
              <a:rPr lang="uk-UA" b="1" dirty="0" smtClean="0">
                <a:solidFill>
                  <a:schemeClr val="bg2">
                    <a:lumMod val="10000"/>
                  </a:schemeClr>
                </a:solidFill>
                <a:latin typeface="Times New Roman" panose="02020603050405020304" pitchFamily="18" charset="0"/>
                <a:cs typeface="Times New Roman" panose="02020603050405020304" pitchFamily="18" charset="0"/>
              </a:rPr>
              <a:t>Соціологічні теорії міжетнічних конфліктів</a:t>
            </a:r>
          </a:p>
          <a:p>
            <a:pPr marL="0" indent="0">
              <a:buNone/>
            </a:pPr>
            <a:r>
              <a:rPr lang="uk-UA" sz="2800" dirty="0">
                <a:latin typeface="Times New Roman" panose="02020603050405020304" pitchFamily="18" charset="0"/>
                <a:cs typeface="Times New Roman" panose="02020603050405020304" pitchFamily="18" charset="0"/>
              </a:rPr>
              <a:t>	</a:t>
            </a:r>
            <a:r>
              <a:rPr lang="uk-UA" b="1" dirty="0" smtClean="0">
                <a:solidFill>
                  <a:srgbClr val="7030A0"/>
                </a:solidFill>
                <a:latin typeface="Times New Roman" panose="02020603050405020304" pitchFamily="18" charset="0"/>
                <a:cs typeface="Times New Roman" panose="02020603050405020304" pitchFamily="18" charset="0"/>
              </a:rPr>
              <a:t>У </a:t>
            </a:r>
            <a:r>
              <a:rPr lang="uk-UA" b="1" dirty="0">
                <a:solidFill>
                  <a:srgbClr val="7030A0"/>
                </a:solidFill>
                <a:latin typeface="Times New Roman" panose="02020603050405020304" pitchFamily="18" charset="0"/>
                <a:cs typeface="Times New Roman" panose="02020603050405020304" pitchFamily="18" charset="0"/>
              </a:rPr>
              <a:t>соціологічній літературі серед головних концепцій, що пояснюють причини </a:t>
            </a:r>
            <a:r>
              <a:rPr lang="uk-UA" b="1" dirty="0" err="1">
                <a:solidFill>
                  <a:srgbClr val="7030A0"/>
                </a:solidFill>
                <a:latin typeface="Times New Roman" panose="02020603050405020304" pitchFamily="18" charset="0"/>
                <a:cs typeface="Times New Roman" panose="02020603050405020304" pitchFamily="18" charset="0"/>
              </a:rPr>
              <a:t>етнонаціональних</a:t>
            </a:r>
            <a:r>
              <a:rPr lang="uk-UA" b="1" dirty="0">
                <a:solidFill>
                  <a:srgbClr val="7030A0"/>
                </a:solidFill>
                <a:latin typeface="Times New Roman" panose="02020603050405020304" pitchFamily="18" charset="0"/>
                <a:cs typeface="Times New Roman" panose="02020603050405020304" pitchFamily="18" charset="0"/>
              </a:rPr>
              <a:t> конфліктів, виділяють концепцію внутрішнього колоніалізму, </a:t>
            </a:r>
            <a:r>
              <a:rPr lang="uk-UA" b="1" dirty="0" err="1">
                <a:solidFill>
                  <a:srgbClr val="7030A0"/>
                </a:solidFill>
                <a:latin typeface="Times New Roman" panose="02020603050405020304" pitchFamily="18" charset="0"/>
                <a:cs typeface="Times New Roman" panose="02020603050405020304" pitchFamily="18" charset="0"/>
              </a:rPr>
              <a:t>етніцистську</a:t>
            </a:r>
            <a:r>
              <a:rPr lang="uk-UA" b="1" dirty="0">
                <a:solidFill>
                  <a:srgbClr val="7030A0"/>
                </a:solidFill>
                <a:latin typeface="Times New Roman" panose="02020603050405020304" pitchFamily="18" charset="0"/>
                <a:cs typeface="Times New Roman" panose="02020603050405020304" pitchFamily="18" charset="0"/>
              </a:rPr>
              <a:t>, </a:t>
            </a:r>
            <a:r>
              <a:rPr lang="uk-UA" b="1" dirty="0" err="1">
                <a:solidFill>
                  <a:srgbClr val="7030A0"/>
                </a:solidFill>
                <a:latin typeface="Times New Roman" panose="02020603050405020304" pitchFamily="18" charset="0"/>
                <a:cs typeface="Times New Roman" panose="02020603050405020304" pitchFamily="18" charset="0"/>
              </a:rPr>
              <a:t>неоетніцистську</a:t>
            </a:r>
            <a:r>
              <a:rPr lang="uk-UA" b="1" dirty="0">
                <a:solidFill>
                  <a:srgbClr val="7030A0"/>
                </a:solidFill>
                <a:latin typeface="Times New Roman" panose="02020603050405020304" pitchFamily="18" charset="0"/>
                <a:cs typeface="Times New Roman" panose="02020603050405020304" pitchFamily="18" charset="0"/>
              </a:rPr>
              <a:t> та </a:t>
            </a:r>
            <a:r>
              <a:rPr lang="uk-UA" b="1" dirty="0" err="1">
                <a:solidFill>
                  <a:srgbClr val="7030A0"/>
                </a:solidFill>
                <a:latin typeface="Times New Roman" panose="02020603050405020304" pitchFamily="18" charset="0"/>
                <a:cs typeface="Times New Roman" panose="02020603050405020304" pitchFamily="18" charset="0"/>
              </a:rPr>
              <a:t>інструменталістську</a:t>
            </a:r>
            <a:r>
              <a:rPr lang="uk-UA" b="1" dirty="0">
                <a:solidFill>
                  <a:srgbClr val="7030A0"/>
                </a:solidFill>
                <a:latin typeface="Times New Roman" panose="02020603050405020304" pitchFamily="18" charset="0"/>
                <a:cs typeface="Times New Roman" panose="02020603050405020304" pitchFamily="18" charset="0"/>
              </a:rPr>
              <a:t> концепції.</a:t>
            </a:r>
            <a:endParaRPr lang="ru-RU" b="1" dirty="0">
              <a:solidFill>
                <a:srgbClr val="7030A0"/>
              </a:solidFill>
              <a:latin typeface="Times New Roman" panose="02020603050405020304" pitchFamily="18" charset="0"/>
              <a:cs typeface="Times New Roman" panose="02020603050405020304" pitchFamily="18" charset="0"/>
            </a:endParaRPr>
          </a:p>
          <a:p>
            <a:pPr marL="0" indent="0">
              <a:buNone/>
            </a:pPr>
            <a:r>
              <a:rPr lang="uk-UA" b="1" dirty="0">
                <a:solidFill>
                  <a:srgbClr val="7030A0"/>
                </a:solidFill>
                <a:latin typeface="Times New Roman" panose="02020603050405020304" pitchFamily="18" charset="0"/>
                <a:cs typeface="Times New Roman" panose="02020603050405020304" pitchFamily="18" charset="0"/>
              </a:rPr>
              <a:t> </a:t>
            </a:r>
            <a:endParaRPr lang="ru-RU" b="1" dirty="0">
              <a:solidFill>
                <a:srgbClr val="7030A0"/>
              </a:solidFill>
              <a:latin typeface="Times New Roman" panose="02020603050405020304" pitchFamily="18" charset="0"/>
              <a:cs typeface="Times New Roman" panose="02020603050405020304" pitchFamily="18" charset="0"/>
            </a:endParaRPr>
          </a:p>
        </p:txBody>
      </p:sp>
      <p:pic>
        <p:nvPicPr>
          <p:cNvPr id="3074" name="Picture 2" descr="C:\Users\Татьяна\Desktop\презентация этносоциология\stakan1(1).gif"/>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8000"/>
                    </a14:imgEffect>
                  </a14:imgLayer>
                </a14:imgProps>
              </a:ext>
              <a:ext uri="{28A0092B-C50C-407E-A947-70E740481C1C}">
                <a14:useLocalDpi xmlns="" xmlns:a14="http://schemas.microsoft.com/office/drawing/2010/main" val="0"/>
              </a:ext>
            </a:extLst>
          </a:blip>
          <a:srcRect/>
          <a:stretch>
            <a:fillRect/>
          </a:stretch>
        </p:blipFill>
        <p:spPr bwMode="auto">
          <a:xfrm>
            <a:off x="541242" y="2965850"/>
            <a:ext cx="8100900" cy="3240360"/>
          </a:xfrm>
          <a:prstGeom prst="rect">
            <a:avLst/>
          </a:prstGeom>
          <a:noFill/>
          <a:effectLst>
            <a:softEdge rad="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2152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marL="0" indent="0">
              <a:buNone/>
            </a:pPr>
            <a:r>
              <a:rPr lang="uk-UA" b="1" u="sng" dirty="0" smtClean="0">
                <a:solidFill>
                  <a:schemeClr val="tx1"/>
                </a:solidFill>
                <a:latin typeface="Times New Roman" panose="02020603050405020304" pitchFamily="18" charset="0"/>
                <a:cs typeface="Times New Roman" panose="02020603050405020304" pitchFamily="18" charset="0"/>
              </a:rPr>
              <a:t>Концепція внутрішнього колоніалізму (Томас </a:t>
            </a:r>
            <a:r>
              <a:rPr lang="uk-UA" b="1" u="sng" dirty="0" err="1" smtClean="0">
                <a:solidFill>
                  <a:schemeClr val="tx1"/>
                </a:solidFill>
                <a:latin typeface="Times New Roman" panose="02020603050405020304" pitchFamily="18" charset="0"/>
                <a:cs typeface="Times New Roman" panose="02020603050405020304" pitchFamily="18" charset="0"/>
              </a:rPr>
              <a:t>Нейрн</a:t>
            </a:r>
            <a:r>
              <a:rPr lang="uk-UA" b="1" u="sng" dirty="0" smtClean="0">
                <a:solidFill>
                  <a:schemeClr val="tx1"/>
                </a:solidFill>
                <a:latin typeface="Times New Roman" panose="02020603050405020304" pitchFamily="18" charset="0"/>
                <a:cs typeface="Times New Roman" panose="02020603050405020304" pitchFamily="18" charset="0"/>
              </a:rPr>
              <a:t>).</a:t>
            </a:r>
            <a:endParaRPr lang="uk-UA" dirty="0" smtClean="0">
              <a:solidFill>
                <a:schemeClr val="tx1"/>
              </a:solidFill>
              <a:latin typeface="Times New Roman" panose="02020603050405020304" pitchFamily="18" charset="0"/>
              <a:cs typeface="Times New Roman" panose="02020603050405020304" pitchFamily="18" charset="0"/>
            </a:endParaRPr>
          </a:p>
          <a:p>
            <a:pPr marL="0" indent="0">
              <a:buNone/>
            </a:pPr>
            <a:r>
              <a:rPr lang="uk-UA" sz="2000" dirty="0" smtClean="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На думку прихильників цього підходу, причини виникнення міжнаціональних конфліктів потрібно шукати в царині економіки. Нерівномірність розвитку капіталізму породжує нерівномірний розподіл матеріальних ресурсів: більшість ресурсів привласнюється центральною етнічною групою, а периферійні етноси змушені задовольнятися тим, що їм залишили. Це породжує у них почуття етнічної солідарності у боротьбі за власні економічні інтереси. Щоправда, можливий інший варіант цієї ж концепції — коли високо розвинута периферійна група прагне відділитися від загалом </a:t>
            </a:r>
            <a:r>
              <a:rPr lang="uk-UA" dirty="0" err="1" smtClean="0">
                <a:solidFill>
                  <a:schemeClr val="tx1"/>
                </a:solidFill>
                <a:latin typeface="Times New Roman" panose="02020603050405020304" pitchFamily="18" charset="0"/>
                <a:cs typeface="Times New Roman" panose="02020603050405020304" pitchFamily="18" charset="0"/>
              </a:rPr>
              <a:t>відсталішої</a:t>
            </a:r>
            <a:r>
              <a:rPr lang="uk-UA" dirty="0" smtClean="0">
                <a:solidFill>
                  <a:schemeClr val="tx1"/>
                </a:solidFill>
                <a:latin typeface="Times New Roman" panose="02020603050405020304" pitchFamily="18" charset="0"/>
                <a:cs typeface="Times New Roman" panose="02020603050405020304" pitchFamily="18" charset="0"/>
              </a:rPr>
              <a:t> держави, як-от: Каталонія в Іспанії або Північна Італія (так звана </a:t>
            </a:r>
            <a:r>
              <a:rPr lang="uk-UA" dirty="0" err="1" smtClean="0">
                <a:solidFill>
                  <a:schemeClr val="tx1"/>
                </a:solidFill>
                <a:latin typeface="Times New Roman" panose="02020603050405020304" pitchFamily="18" charset="0"/>
                <a:cs typeface="Times New Roman" panose="02020603050405020304" pitchFamily="18" charset="0"/>
              </a:rPr>
              <a:t>Паданія</a:t>
            </a:r>
            <a:r>
              <a:rPr lang="uk-UA" dirty="0" smtClean="0">
                <a:solidFill>
                  <a:schemeClr val="tx1"/>
                </a:solidFill>
                <a:latin typeface="Times New Roman" panose="02020603050405020304" pitchFamily="18" charset="0"/>
                <a:cs typeface="Times New Roman" panose="02020603050405020304" pitchFamily="18" charset="0"/>
              </a:rPr>
              <a:t>) й решта Італії. Дуже високий економічний статус деяких діаспорних груп порівняно з домінуючим етносом також може стати джерелом націоналістичних орієнтацій. Так, високе представництво росіян і євреїв у бізнес-еліті Естонії і Латвії підживлювало націоналістичні орієнтації щодо росіян і Росії; такі самі настрої відомі у китайців в країнах Південно-Східної Азії.</a:t>
            </a: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44079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marL="0" indent="0">
              <a:buNone/>
            </a:pPr>
            <a:r>
              <a:rPr lang="uk-UA" sz="2800" b="1" u="sng" dirty="0" err="1">
                <a:solidFill>
                  <a:schemeClr val="tx1"/>
                </a:solidFill>
                <a:latin typeface="Times New Roman" panose="02020603050405020304" pitchFamily="18" charset="0"/>
                <a:cs typeface="Times New Roman" panose="02020603050405020304" pitchFamily="18" charset="0"/>
              </a:rPr>
              <a:t>Етніцистська</a:t>
            </a:r>
            <a:r>
              <a:rPr lang="uk-UA" sz="2800" b="1" u="sng" dirty="0">
                <a:solidFill>
                  <a:schemeClr val="tx1"/>
                </a:solidFill>
                <a:latin typeface="Times New Roman" panose="02020603050405020304" pitchFamily="18" charset="0"/>
                <a:cs typeface="Times New Roman" panose="02020603050405020304" pitchFamily="18" charset="0"/>
              </a:rPr>
              <a:t> концепція</a:t>
            </a:r>
            <a:r>
              <a:rPr lang="ru-RU" sz="2800" b="1" u="sng" dirty="0">
                <a:solidFill>
                  <a:schemeClr val="tx1"/>
                </a:solidFill>
                <a:latin typeface="Times New Roman" panose="02020603050405020304" pitchFamily="18" charset="0"/>
                <a:cs typeface="Times New Roman" panose="02020603050405020304" pitchFamily="18" charset="0"/>
              </a:rPr>
              <a:t> </a:t>
            </a:r>
            <a:r>
              <a:rPr lang="uk-UA" sz="2800" b="1" u="sng" dirty="0">
                <a:solidFill>
                  <a:schemeClr val="tx1"/>
                </a:solidFill>
                <a:latin typeface="Times New Roman" panose="02020603050405020304" pitchFamily="18" charset="0"/>
                <a:cs typeface="Times New Roman" panose="02020603050405020304" pitchFamily="18" charset="0"/>
              </a:rPr>
              <a:t>(Ентоні Сміт, Бенедикт Андерсен).</a:t>
            </a:r>
            <a:endParaRPr lang="ru-RU" sz="2800" dirty="0">
              <a:solidFill>
                <a:schemeClr val="tx1"/>
              </a:solidFill>
              <a:latin typeface="Times New Roman" panose="02020603050405020304" pitchFamily="18" charset="0"/>
              <a:cs typeface="Times New Roman" panose="02020603050405020304" pitchFamily="18" charset="0"/>
            </a:endParaRPr>
          </a:p>
          <a:p>
            <a:pPr marL="0" indent="0">
              <a:buNone/>
            </a:pPr>
            <a:r>
              <a:rPr lang="ru-RU" sz="1800" dirty="0" smtClean="0">
                <a:solidFill>
                  <a:schemeClr val="tx1"/>
                </a:solidFill>
                <a:latin typeface="Times New Roman" panose="02020603050405020304" pitchFamily="18" charset="0"/>
                <a:cs typeface="Times New Roman" panose="02020603050405020304" pitchFamily="18" charset="0"/>
              </a:rPr>
              <a:t>	</a:t>
            </a:r>
            <a:r>
              <a:rPr lang="uk-UA" sz="2000" b="1" dirty="0" smtClean="0">
                <a:solidFill>
                  <a:srgbClr val="7030A0"/>
                </a:solidFill>
                <a:latin typeface="Times New Roman" panose="02020603050405020304" pitchFamily="18" charset="0"/>
                <a:cs typeface="Times New Roman" panose="02020603050405020304" pitchFamily="18" charset="0"/>
              </a:rPr>
              <a:t>Представники цієї концепції наполягають, що причини міжнаціональних конфліктів </a:t>
            </a:r>
            <a:r>
              <a:rPr lang="ru-RU" sz="2000" b="1" dirty="0" smtClean="0">
                <a:solidFill>
                  <a:srgbClr val="7030A0"/>
                </a:solidFill>
                <a:latin typeface="Times New Roman" panose="02020603050405020304" pitchFamily="18" charset="0"/>
                <a:cs typeface="Times New Roman" panose="02020603050405020304" pitchFamily="18" charset="0"/>
              </a:rPr>
              <a:t>— </a:t>
            </a:r>
            <a:r>
              <a:rPr lang="uk-UA" sz="2000" b="1" dirty="0" smtClean="0">
                <a:solidFill>
                  <a:srgbClr val="7030A0"/>
                </a:solidFill>
                <a:latin typeface="Times New Roman" panose="02020603050405020304" pitchFamily="18" charset="0"/>
                <a:cs typeface="Times New Roman" panose="02020603050405020304" pitchFamily="18" charset="0"/>
              </a:rPr>
              <a:t>не в економічних, а в етнокультурних чинниках. У кожної етнічної групи протягом історії нагромаджуються міфи, символи, стереотипи, пов'язані зі сприйняттям як своєї, так і інших народностей. Відтак — усі, хто усвідомлює свою культурну та історичну спільність і відмінність від інших народів, прагнуть бути об'єднаними на своїй території у власній державі.</a:t>
            </a:r>
          </a:p>
          <a:p>
            <a:pPr marL="0" indent="0">
              <a:buNone/>
            </a:pPr>
            <a:r>
              <a:rPr lang="uk-UA" sz="2000" b="1" dirty="0" smtClean="0">
                <a:solidFill>
                  <a:srgbClr val="7030A0"/>
                </a:solidFill>
                <a:latin typeface="Times New Roman" panose="02020603050405020304" pitchFamily="18" charset="0"/>
                <a:cs typeface="Times New Roman" panose="02020603050405020304" pitchFamily="18" charset="0"/>
              </a:rPr>
              <a:t>Головні постулати </a:t>
            </a:r>
            <a:r>
              <a:rPr lang="uk-UA" sz="2000" b="1" dirty="0" err="1" smtClean="0">
                <a:solidFill>
                  <a:srgbClr val="7030A0"/>
                </a:solidFill>
                <a:latin typeface="Times New Roman" panose="02020603050405020304" pitchFamily="18" charset="0"/>
                <a:cs typeface="Times New Roman" panose="02020603050405020304" pitchFamily="18" charset="0"/>
              </a:rPr>
              <a:t>етніцистської</a:t>
            </a:r>
            <a:r>
              <a:rPr lang="uk-UA" sz="2000" b="1" dirty="0" smtClean="0">
                <a:solidFill>
                  <a:srgbClr val="7030A0"/>
                </a:solidFill>
                <a:latin typeface="Times New Roman" panose="02020603050405020304" pitchFamily="18" charset="0"/>
                <a:cs typeface="Times New Roman" panose="02020603050405020304" pitchFamily="18" charset="0"/>
              </a:rPr>
              <a:t> концепції можна сформулювати</a:t>
            </a:r>
            <a:r>
              <a:rPr lang="ru-RU" sz="2000" b="1" dirty="0" smtClean="0">
                <a:solidFill>
                  <a:srgbClr val="7030A0"/>
                </a:solidFill>
                <a:latin typeface="Times New Roman" panose="02020603050405020304" pitchFamily="18" charset="0"/>
                <a:cs typeface="Times New Roman" panose="02020603050405020304" pitchFamily="18" charset="0"/>
              </a:rPr>
              <a:t> </a:t>
            </a:r>
            <a:r>
              <a:rPr lang="ru-RU" sz="2000" b="1" dirty="0">
                <a:solidFill>
                  <a:srgbClr val="7030A0"/>
                </a:solidFill>
                <a:latin typeface="Times New Roman" panose="02020603050405020304" pitchFamily="18" charset="0"/>
                <a:cs typeface="Times New Roman" panose="02020603050405020304" pitchFamily="18" charset="0"/>
              </a:rPr>
              <a:t>так</a:t>
            </a:r>
            <a:r>
              <a:rPr lang="uk-UA" sz="2000" b="1" dirty="0">
                <a:solidFill>
                  <a:srgbClr val="7030A0"/>
                </a:solidFill>
                <a:latin typeface="Times New Roman" panose="02020603050405020304" pitchFamily="18" charset="0"/>
                <a:cs typeface="Times New Roman" panose="02020603050405020304" pitchFamily="18" charset="0"/>
              </a:rPr>
              <a:t>і</a:t>
            </a:r>
            <a:r>
              <a:rPr lang="ru-RU" sz="2000" b="1" dirty="0">
                <a:solidFill>
                  <a:srgbClr val="7030A0"/>
                </a:solidFill>
                <a:latin typeface="Times New Roman" panose="02020603050405020304" pitchFamily="18" charset="0"/>
                <a:cs typeface="Times New Roman" panose="02020603050405020304" pitchFamily="18" charset="0"/>
              </a:rPr>
              <a:t>:</a:t>
            </a:r>
          </a:p>
          <a:p>
            <a:pPr marL="0" indent="0">
              <a:buNone/>
            </a:pPr>
            <a:r>
              <a:rPr lang="uk-UA" sz="2000" b="1" dirty="0" smtClean="0">
                <a:solidFill>
                  <a:srgbClr val="7030A0"/>
                </a:solidFill>
                <a:latin typeface="Times New Roman" panose="02020603050405020304" pitchFamily="18" charset="0"/>
                <a:cs typeface="Times New Roman" panose="02020603050405020304" pitchFamily="18" charset="0"/>
              </a:rPr>
              <a:t>Етнічна ідентичність ґрунтується на таких основних елементах, як спільність мови, релігії, історії.</a:t>
            </a:r>
          </a:p>
          <a:p>
            <a:pPr marL="0" indent="0">
              <a:buNone/>
            </a:pPr>
            <a:r>
              <a:rPr lang="uk-UA" sz="2000" b="1" dirty="0" smtClean="0">
                <a:solidFill>
                  <a:srgbClr val="7030A0"/>
                </a:solidFill>
                <a:latin typeface="Times New Roman" panose="02020603050405020304" pitchFamily="18" charset="0"/>
                <a:cs typeface="Times New Roman" panose="02020603050405020304" pitchFamily="18" charset="0"/>
              </a:rPr>
              <a:t>Етнічна ідентичність значно більше, ніж інші дає людині почуття власної гідності, щастя</a:t>
            </a:r>
            <a:r>
              <a:rPr lang="ru-RU" sz="2000" b="1" dirty="0" smtClean="0">
                <a:solidFill>
                  <a:srgbClr val="7030A0"/>
                </a:solidFill>
                <a:latin typeface="Times New Roman" panose="02020603050405020304" pitchFamily="18" charset="0"/>
                <a:cs typeface="Times New Roman" panose="02020603050405020304" pitchFamily="18" charset="0"/>
              </a:rPr>
              <a:t>, </a:t>
            </a:r>
            <a:r>
              <a:rPr lang="uk-UA" sz="2000" b="1" dirty="0" smtClean="0">
                <a:solidFill>
                  <a:srgbClr val="7030A0"/>
                </a:solidFill>
                <a:latin typeface="Times New Roman" panose="02020603050405020304" pitchFamily="18" charset="0"/>
                <a:cs typeface="Times New Roman" panose="02020603050405020304" pitchFamily="18" charset="0"/>
              </a:rPr>
              <a:t>почуття безпеки і надії на майбутнє.</a:t>
            </a:r>
          </a:p>
          <a:p>
            <a:pPr marL="0" indent="0">
              <a:buNone/>
            </a:pPr>
            <a:r>
              <a:rPr lang="uk-UA" sz="2000" b="1" dirty="0" smtClean="0">
                <a:solidFill>
                  <a:srgbClr val="7030A0"/>
                </a:solidFill>
                <a:latin typeface="Times New Roman" panose="02020603050405020304" pitchFamily="18" charset="0"/>
                <a:cs typeface="Times New Roman" panose="02020603050405020304" pitchFamily="18" charset="0"/>
              </a:rPr>
              <a:t>Прагнення до національного самовизначення, пов'язане з вірою людей у те, що разом з тими, хто близький культурно та історично легше буде досягти кращого життя.</a:t>
            </a:r>
          </a:p>
          <a:p>
            <a:pPr marL="0" indent="0">
              <a:buNone/>
            </a:pPr>
            <a:r>
              <a:rPr lang="uk-UA" sz="2000" b="1" dirty="0" smtClean="0">
                <a:solidFill>
                  <a:srgbClr val="7030A0"/>
                </a:solidFill>
                <a:latin typeface="Times New Roman" panose="02020603050405020304" pitchFamily="18" charset="0"/>
                <a:cs typeface="Times New Roman" panose="02020603050405020304" pitchFamily="18" charset="0"/>
              </a:rPr>
              <a:t>Економічні і політичні фактори самі собою не спричиняють національних рухів, але є потужним їх каталізатором за умови вже існуючих </a:t>
            </a:r>
            <a:r>
              <a:rPr lang="uk-UA" sz="2000" b="1" dirty="0" err="1" smtClean="0">
                <a:solidFill>
                  <a:srgbClr val="7030A0"/>
                </a:solidFill>
                <a:latin typeface="Times New Roman" panose="02020603050405020304" pitchFamily="18" charset="0"/>
                <a:cs typeface="Times New Roman" panose="02020603050405020304" pitchFamily="18" charset="0"/>
              </a:rPr>
              <a:t>етнонаціональних</a:t>
            </a:r>
            <a:r>
              <a:rPr lang="uk-UA" sz="2000" b="1" dirty="0" smtClean="0">
                <a:solidFill>
                  <a:srgbClr val="7030A0"/>
                </a:solidFill>
                <a:latin typeface="Times New Roman" panose="02020603050405020304" pitchFamily="18" charset="0"/>
                <a:cs typeface="Times New Roman" panose="02020603050405020304" pitchFamily="18" charset="0"/>
              </a:rPr>
              <a:t> прагнень.</a:t>
            </a:r>
          </a:p>
          <a:p>
            <a:pPr marL="0" indent="0">
              <a:buNone/>
            </a:pP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3849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2818656" cy="850106"/>
          </a:xfrm>
        </p:spPr>
        <p:txBody>
          <a:bodyPr>
            <a:normAutofit/>
          </a:bodyPr>
          <a:lstStyle/>
          <a:p>
            <a:pPr algn="l"/>
            <a:r>
              <a:rPr lang="uk-UA" sz="3600" dirty="0" smtClean="0">
                <a:latin typeface="Times New Roman" panose="02020603050405020304" pitchFamily="18" charset="0"/>
                <a:cs typeface="Times New Roman" panose="02020603050405020304" pitchFamily="18" charset="0"/>
              </a:rPr>
              <a:t>Зміст:</a:t>
            </a:r>
            <a:endParaRPr lang="ru-RU" sz="36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755576" y="1268760"/>
            <a:ext cx="8147248" cy="5145435"/>
          </a:xfrm>
        </p:spPr>
        <p:txBody>
          <a:bodyPr>
            <a:normAutofit/>
          </a:bodyPr>
          <a:lstStyle/>
          <a:p>
            <a:pPr marL="0" indent="0" algn="just">
              <a:buNone/>
            </a:pPr>
            <a:r>
              <a:rPr lang="uk-UA" sz="2000" dirty="0">
                <a:solidFill>
                  <a:schemeClr val="tx1"/>
                </a:solidFill>
                <a:latin typeface="Times New Roman" panose="02020603050405020304" pitchFamily="18" charset="0"/>
                <a:cs typeface="Times New Roman" panose="02020603050405020304" pitchFamily="18" charset="0"/>
              </a:rPr>
              <a:t>1</a:t>
            </a:r>
            <a:r>
              <a:rPr lang="uk-UA" sz="2000" b="1" dirty="0" smtClean="0">
                <a:solidFill>
                  <a:schemeClr val="tx1"/>
                </a:solidFill>
                <a:latin typeface="Times New Roman" panose="02020603050405020304" pitchFamily="18" charset="0"/>
                <a:cs typeface="Times New Roman" panose="02020603050405020304" pitchFamily="18" charset="0"/>
              </a:rPr>
              <a:t>. Зміст…………………………………………………………………….2</a:t>
            </a:r>
            <a:endParaRPr lang="uk-UA" sz="20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uk-UA" sz="2000" b="1" dirty="0">
                <a:solidFill>
                  <a:schemeClr val="tx1"/>
                </a:solidFill>
                <a:latin typeface="Times New Roman" panose="02020603050405020304" pitchFamily="18" charset="0"/>
                <a:cs typeface="Times New Roman" panose="02020603050405020304" pitchFamily="18" charset="0"/>
              </a:rPr>
              <a:t>2</a:t>
            </a:r>
            <a:r>
              <a:rPr lang="uk-UA" sz="2000" b="1" dirty="0" smtClean="0">
                <a:solidFill>
                  <a:schemeClr val="tx1"/>
                </a:solidFill>
                <a:latin typeface="Times New Roman" panose="02020603050405020304" pitchFamily="18" charset="0"/>
                <a:cs typeface="Times New Roman" panose="02020603050405020304" pitchFamily="18" charset="0"/>
              </a:rPr>
              <a:t>. Предмет етносоціології……………………………………………......3</a:t>
            </a:r>
          </a:p>
          <a:p>
            <a:pPr marL="0" indent="0" algn="just">
              <a:buNone/>
            </a:pPr>
            <a:r>
              <a:rPr lang="uk-UA" sz="2000" b="1" dirty="0">
                <a:solidFill>
                  <a:schemeClr val="tx1"/>
                </a:solidFill>
                <a:latin typeface="Times New Roman" panose="02020603050405020304" pitchFamily="18" charset="0"/>
                <a:cs typeface="Times New Roman" panose="02020603050405020304" pitchFamily="18" charset="0"/>
              </a:rPr>
              <a:t>3</a:t>
            </a:r>
            <a:r>
              <a:rPr lang="uk-UA" sz="2000" b="1" dirty="0" smtClean="0">
                <a:solidFill>
                  <a:schemeClr val="tx1"/>
                </a:solidFill>
                <a:latin typeface="Times New Roman" panose="02020603050405020304" pitchFamily="18" charset="0"/>
                <a:cs typeface="Times New Roman" panose="02020603050405020304" pitchFamily="18" charset="0"/>
              </a:rPr>
              <a:t>. Функції етносоціології……………………………………...…….…...5</a:t>
            </a:r>
          </a:p>
          <a:p>
            <a:pPr marL="0" indent="0" algn="just">
              <a:buNone/>
            </a:pPr>
            <a:r>
              <a:rPr lang="uk-UA" sz="2000" b="1" dirty="0">
                <a:solidFill>
                  <a:schemeClr val="tx1"/>
                </a:solidFill>
                <a:latin typeface="Times New Roman" panose="02020603050405020304" pitchFamily="18" charset="0"/>
                <a:cs typeface="Times New Roman" panose="02020603050405020304" pitchFamily="18" charset="0"/>
              </a:rPr>
              <a:t>4</a:t>
            </a:r>
            <a:r>
              <a:rPr lang="uk-UA" sz="2000" b="1" dirty="0" smtClean="0">
                <a:solidFill>
                  <a:schemeClr val="tx1"/>
                </a:solidFill>
                <a:latin typeface="Times New Roman" panose="02020603050405020304" pitchFamily="18" charset="0"/>
                <a:cs typeface="Times New Roman" panose="02020603050405020304" pitchFamily="18" charset="0"/>
              </a:rPr>
              <a:t>. Етнічні спільності…………………………………………..................7</a:t>
            </a:r>
          </a:p>
          <a:p>
            <a:pPr marL="0" indent="0" algn="just">
              <a:buNone/>
            </a:pPr>
            <a:r>
              <a:rPr lang="uk-UA" sz="2000" b="1" dirty="0">
                <a:solidFill>
                  <a:schemeClr val="tx1"/>
                </a:solidFill>
                <a:latin typeface="Times New Roman" panose="02020603050405020304" pitchFamily="18" charset="0"/>
                <a:cs typeface="Times New Roman" panose="02020603050405020304" pitchFamily="18" charset="0"/>
              </a:rPr>
              <a:t>5</a:t>
            </a:r>
            <a:r>
              <a:rPr lang="uk-UA" sz="2000" b="1" dirty="0" smtClean="0">
                <a:solidFill>
                  <a:schemeClr val="tx1"/>
                </a:solidFill>
                <a:latin typeface="Times New Roman" panose="02020603050405020304" pitchFamily="18" charset="0"/>
                <a:cs typeface="Times New Roman" panose="02020603050405020304" pitchFamily="18" charset="0"/>
              </a:rPr>
              <a:t>. Етнос…………………………………………………………………....9</a:t>
            </a:r>
          </a:p>
          <a:p>
            <a:pPr marL="0" indent="0" algn="just">
              <a:buNone/>
            </a:pPr>
            <a:r>
              <a:rPr lang="uk-UA" sz="2000" b="1" dirty="0">
                <a:solidFill>
                  <a:schemeClr val="tx1"/>
                </a:solidFill>
                <a:latin typeface="Times New Roman" panose="02020603050405020304" pitchFamily="18" charset="0"/>
                <a:cs typeface="Times New Roman" panose="02020603050405020304" pitchFamily="18" charset="0"/>
              </a:rPr>
              <a:t>6</a:t>
            </a:r>
            <a:r>
              <a:rPr lang="uk-UA" sz="2000" b="1" dirty="0" smtClean="0">
                <a:solidFill>
                  <a:schemeClr val="tx1"/>
                </a:solidFill>
                <a:latin typeface="Times New Roman" panose="02020603050405020304" pitchFamily="18" charset="0"/>
                <a:cs typeface="Times New Roman" panose="02020603050405020304" pitchFamily="18" charset="0"/>
              </a:rPr>
              <a:t>. Етногенез……………………………………………………………...10</a:t>
            </a:r>
          </a:p>
          <a:p>
            <a:pPr marL="0" indent="0" algn="just">
              <a:buNone/>
            </a:pPr>
            <a:r>
              <a:rPr lang="uk-UA" sz="2000" b="1" dirty="0">
                <a:solidFill>
                  <a:schemeClr val="tx1"/>
                </a:solidFill>
                <a:latin typeface="Times New Roman" panose="02020603050405020304" pitchFamily="18" charset="0"/>
                <a:cs typeface="Times New Roman" panose="02020603050405020304" pitchFamily="18" charset="0"/>
              </a:rPr>
              <a:t>7</a:t>
            </a:r>
            <a:r>
              <a:rPr lang="uk-UA" sz="2000" b="1" dirty="0" smtClean="0">
                <a:solidFill>
                  <a:schemeClr val="tx1"/>
                </a:solidFill>
                <a:latin typeface="Times New Roman" panose="02020603050405020304" pitchFamily="18" charset="0"/>
                <a:cs typeface="Times New Roman" panose="02020603050405020304" pitchFamily="18" charset="0"/>
              </a:rPr>
              <a:t>. Види етногенезу……………………………………………………....11</a:t>
            </a:r>
          </a:p>
          <a:p>
            <a:pPr marL="0" indent="0" algn="just">
              <a:buNone/>
            </a:pPr>
            <a:r>
              <a:rPr lang="uk-UA" sz="2000" b="1" dirty="0">
                <a:solidFill>
                  <a:schemeClr val="tx1"/>
                </a:solidFill>
                <a:latin typeface="Times New Roman" panose="02020603050405020304" pitchFamily="18" charset="0"/>
                <a:cs typeface="Times New Roman" panose="02020603050405020304" pitchFamily="18" charset="0"/>
              </a:rPr>
              <a:t>8</a:t>
            </a:r>
            <a:r>
              <a:rPr lang="uk-UA" sz="2000" b="1" dirty="0" smtClean="0">
                <a:solidFill>
                  <a:schemeClr val="tx1"/>
                </a:solidFill>
                <a:latin typeface="Times New Roman" panose="02020603050405020304" pitchFamily="18" charset="0"/>
                <a:cs typeface="Times New Roman" panose="02020603050405020304" pitchFamily="18" charset="0"/>
              </a:rPr>
              <a:t>. Нація……………………………………………………………….......12</a:t>
            </a:r>
          </a:p>
          <a:p>
            <a:pPr marL="0" indent="0" algn="just">
              <a:buNone/>
            </a:pPr>
            <a:r>
              <a:rPr lang="uk-UA" sz="2000" b="1" dirty="0" smtClean="0">
                <a:solidFill>
                  <a:schemeClr val="tx1"/>
                </a:solidFill>
                <a:latin typeface="Times New Roman" panose="02020603050405020304" pitchFamily="18" charset="0"/>
                <a:cs typeface="Times New Roman" panose="02020603050405020304" pitchFamily="18" charset="0"/>
              </a:rPr>
              <a:t>9.Етносоціальні</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dirty="0" err="1" smtClean="0">
                <a:solidFill>
                  <a:schemeClr val="tx1"/>
                </a:solidFill>
                <a:latin typeface="Times New Roman" panose="02020603050405020304" pitchFamily="18" charset="0"/>
                <a:cs typeface="Times New Roman" panose="02020603050405020304" pitchFamily="18" charset="0"/>
              </a:rPr>
              <a:t>етнотрансформаційні</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dirty="0" err="1" smtClean="0">
                <a:solidFill>
                  <a:schemeClr val="tx1"/>
                </a:solidFill>
                <a:latin typeface="Times New Roman" panose="02020603050405020304" pitchFamily="18" charset="0"/>
                <a:cs typeface="Times New Roman" panose="02020603050405020304" pitchFamily="18" charset="0"/>
              </a:rPr>
              <a:t>етноеволюційні</a:t>
            </a:r>
            <a:r>
              <a:rPr lang="uk-UA" sz="2000" b="1" dirty="0" smtClean="0">
                <a:solidFill>
                  <a:schemeClr val="tx1"/>
                </a:solidFill>
                <a:latin typeface="Times New Roman" panose="02020603050405020304" pitchFamily="18" charset="0"/>
                <a:cs typeface="Times New Roman" panose="02020603050405020304" pitchFamily="18" charset="0"/>
              </a:rPr>
              <a:t> процеси….13</a:t>
            </a:r>
          </a:p>
          <a:p>
            <a:pPr marL="0" indent="0" algn="just">
              <a:buNone/>
            </a:pPr>
            <a:r>
              <a:rPr lang="uk-UA" sz="2000" b="1" dirty="0" smtClean="0">
                <a:solidFill>
                  <a:schemeClr val="tx1"/>
                </a:solidFill>
                <a:latin typeface="Times New Roman" panose="02020603050405020304" pitchFamily="18" charset="0"/>
                <a:cs typeface="Times New Roman" panose="02020603050405020304" pitchFamily="18" charset="0"/>
              </a:rPr>
              <a:t>10. Типи міжетнічної взаємодії………………………………………....18</a:t>
            </a:r>
          </a:p>
          <a:p>
            <a:pPr marL="0" indent="0" algn="just">
              <a:buNone/>
            </a:pPr>
            <a:r>
              <a:rPr lang="uk-UA" sz="2000" b="1" dirty="0" smtClean="0">
                <a:solidFill>
                  <a:schemeClr val="tx1"/>
                </a:solidFill>
                <a:latin typeface="Times New Roman" panose="02020603050405020304" pitchFamily="18" charset="0"/>
                <a:cs typeface="Times New Roman" panose="02020603050405020304" pitchFamily="18" charset="0"/>
              </a:rPr>
              <a:t>11.Основні </a:t>
            </a:r>
            <a:r>
              <a:rPr lang="uk-UA" sz="2000" b="1" dirty="0" smtClean="0">
                <a:solidFill>
                  <a:schemeClr val="tx1"/>
                </a:solidFill>
                <a:latin typeface="Times New Roman" panose="02020603050405020304" pitchFamily="18" charset="0"/>
                <a:cs typeface="Times New Roman" panose="02020603050405020304" pitchFamily="18" charset="0"/>
              </a:rPr>
              <a:t>концепції міжетнічних </a:t>
            </a:r>
            <a:r>
              <a:rPr lang="uk-UA" sz="2000" b="1" dirty="0" err="1" smtClean="0">
                <a:solidFill>
                  <a:schemeClr val="tx1"/>
                </a:solidFill>
                <a:latin typeface="Times New Roman" panose="02020603050405020304" pitchFamily="18" charset="0"/>
                <a:cs typeface="Times New Roman" panose="02020603050405020304" pitchFamily="18" charset="0"/>
              </a:rPr>
              <a:t>конфліктів...</a:t>
            </a:r>
            <a:r>
              <a:rPr lang="uk-UA" sz="2000" b="1" dirty="0" smtClean="0">
                <a:solidFill>
                  <a:schemeClr val="tx1"/>
                </a:solidFill>
                <a:latin typeface="Times New Roman" panose="02020603050405020304" pitchFamily="18" charset="0"/>
                <a:cs typeface="Times New Roman" panose="02020603050405020304" pitchFamily="18" charset="0"/>
              </a:rPr>
              <a:t>......………………….19</a:t>
            </a:r>
          </a:p>
          <a:p>
            <a:pPr marL="0" indent="0" algn="just">
              <a:buNone/>
            </a:pPr>
            <a:r>
              <a:rPr lang="uk-UA" sz="2000" b="1" dirty="0" smtClean="0">
                <a:solidFill>
                  <a:schemeClr val="tx1"/>
                </a:solidFill>
                <a:latin typeface="Times New Roman" panose="02020603050405020304" pitchFamily="18" charset="0"/>
                <a:cs typeface="Times New Roman" panose="02020603050405020304" pitchFamily="18" charset="0"/>
              </a:rPr>
              <a:t>12. Перелік джерел…………………………………………………........</a:t>
            </a:r>
            <a:r>
              <a:rPr lang="uk-UA" sz="2000" dirty="0" smtClean="0">
                <a:solidFill>
                  <a:schemeClr val="tx1"/>
                </a:solidFill>
                <a:latin typeface="Times New Roman" panose="02020603050405020304" pitchFamily="18" charset="0"/>
                <a:cs typeface="Times New Roman" panose="02020603050405020304" pitchFamily="18" charset="0"/>
              </a:rPr>
              <a:t>24</a:t>
            </a:r>
            <a:endParaRPr lang="ru-RU"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0" indent="0">
              <a:buNone/>
            </a:pPr>
            <a:r>
              <a:rPr lang="uk-UA" sz="3200" b="1" u="sng" dirty="0" err="1">
                <a:solidFill>
                  <a:schemeClr val="tx1"/>
                </a:solidFill>
                <a:latin typeface="Times New Roman" panose="02020603050405020304" pitchFamily="18" charset="0"/>
                <a:cs typeface="Times New Roman" panose="02020603050405020304" pitchFamily="18" charset="0"/>
              </a:rPr>
              <a:t>Неоетніцистська</a:t>
            </a:r>
            <a:r>
              <a:rPr lang="uk-UA" sz="3200" b="1" u="sng" dirty="0">
                <a:solidFill>
                  <a:schemeClr val="tx1"/>
                </a:solidFill>
                <a:latin typeface="Times New Roman" panose="02020603050405020304" pitchFamily="18" charset="0"/>
                <a:cs typeface="Times New Roman" panose="02020603050405020304" pitchFamily="18" charset="0"/>
              </a:rPr>
              <a:t> концепція (Джордж Ротшильд, </a:t>
            </a:r>
            <a:r>
              <a:rPr lang="uk-UA" sz="3200" b="1" u="sng" dirty="0" err="1">
                <a:solidFill>
                  <a:schemeClr val="tx1"/>
                </a:solidFill>
                <a:latin typeface="Times New Roman" panose="02020603050405020304" pitchFamily="18" charset="0"/>
                <a:cs typeface="Times New Roman" panose="02020603050405020304" pitchFamily="18" charset="0"/>
              </a:rPr>
              <a:t>Ральф</a:t>
            </a:r>
            <a:r>
              <a:rPr lang="uk-UA" sz="3200" b="1" u="sng" dirty="0">
                <a:solidFill>
                  <a:schemeClr val="tx1"/>
                </a:solidFill>
                <a:latin typeface="Times New Roman" panose="02020603050405020304" pitchFamily="18" charset="0"/>
                <a:cs typeface="Times New Roman" panose="02020603050405020304" pitchFamily="18" charset="0"/>
              </a:rPr>
              <a:t> </a:t>
            </a:r>
            <a:r>
              <a:rPr lang="uk-UA" sz="3200" b="1" u="sng" dirty="0" err="1">
                <a:solidFill>
                  <a:schemeClr val="tx1"/>
                </a:solidFill>
                <a:latin typeface="Times New Roman" panose="02020603050405020304" pitchFamily="18" charset="0"/>
                <a:cs typeface="Times New Roman" panose="02020603050405020304" pitchFamily="18" charset="0"/>
              </a:rPr>
              <a:t>Премдас</a:t>
            </a:r>
            <a:r>
              <a:rPr lang="uk-UA" sz="3200" b="1" u="sng" dirty="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a:p>
            <a:pPr marL="0" indent="0">
              <a:buNone/>
            </a:pPr>
            <a:r>
              <a:rPr lang="uk-UA" sz="1800" dirty="0" smtClean="0">
                <a:solidFill>
                  <a:schemeClr val="tx1"/>
                </a:solidFill>
                <a:latin typeface="Times New Roman" panose="02020603050405020304" pitchFamily="18" charset="0"/>
                <a:cs typeface="Times New Roman" panose="02020603050405020304" pitchFamily="18" charset="0"/>
              </a:rPr>
              <a:t>	</a:t>
            </a:r>
            <a:r>
              <a:rPr lang="uk-UA" sz="2000" b="1" dirty="0" smtClean="0">
                <a:solidFill>
                  <a:srgbClr val="7030A0"/>
                </a:solidFill>
                <a:latin typeface="Times New Roman" panose="02020603050405020304" pitchFamily="18" charset="0"/>
                <a:cs typeface="Times New Roman" panose="02020603050405020304" pitchFamily="18" charset="0"/>
              </a:rPr>
              <a:t>Цей </a:t>
            </a:r>
            <a:r>
              <a:rPr lang="uk-UA" sz="2000" b="1" dirty="0">
                <a:solidFill>
                  <a:srgbClr val="7030A0"/>
                </a:solidFill>
                <a:latin typeface="Times New Roman" panose="02020603050405020304" pitchFamily="18" charset="0"/>
                <a:cs typeface="Times New Roman" panose="02020603050405020304" pitchFamily="18" charset="0"/>
              </a:rPr>
              <a:t>підхід поєднує риси перших двох і наголошує на зв'язку процесу політизації </a:t>
            </a:r>
            <a:r>
              <a:rPr lang="uk-UA" sz="2000" b="1" dirty="0" err="1">
                <a:solidFill>
                  <a:srgbClr val="7030A0"/>
                </a:solidFill>
                <a:latin typeface="Times New Roman" panose="02020603050405020304" pitchFamily="18" charset="0"/>
                <a:cs typeface="Times New Roman" panose="02020603050405020304" pitchFamily="18" charset="0"/>
              </a:rPr>
              <a:t>етнічності</a:t>
            </a:r>
            <a:r>
              <a:rPr lang="uk-UA" sz="2000" b="1" dirty="0">
                <a:solidFill>
                  <a:srgbClr val="7030A0"/>
                </a:solidFill>
                <a:latin typeface="Times New Roman" panose="02020603050405020304" pitchFamily="18" charset="0"/>
                <a:cs typeface="Times New Roman" panose="02020603050405020304" pitchFamily="18" charset="0"/>
              </a:rPr>
              <a:t> та появи міжнаціональних конфліктів із процесом модернізації. Модернізація посилює соціальну мобільність, а також нерівність, ставлячи одні </a:t>
            </a:r>
            <a:r>
              <a:rPr lang="uk-UA" sz="2000" b="1" dirty="0" err="1">
                <a:solidFill>
                  <a:srgbClr val="7030A0"/>
                </a:solidFill>
                <a:latin typeface="Times New Roman" panose="02020603050405020304" pitchFamily="18" charset="0"/>
                <a:cs typeface="Times New Roman" panose="02020603050405020304" pitchFamily="18" charset="0"/>
              </a:rPr>
              <a:t>етнонаціональні</a:t>
            </a:r>
            <a:r>
              <a:rPr lang="uk-UA" sz="2000" b="1" dirty="0">
                <a:solidFill>
                  <a:srgbClr val="7030A0"/>
                </a:solidFill>
                <a:latin typeface="Times New Roman" panose="02020603050405020304" pitchFamily="18" charset="0"/>
                <a:cs typeface="Times New Roman" panose="02020603050405020304" pitchFamily="18" charset="0"/>
              </a:rPr>
              <a:t> спільноти у вигідніше становище за інші. Модернізація змушує етнос вступати у конкуренцію з сусідами з приводу обмежених ресурсів, стимулює почуття загрози і відносних втрат, які (почуття) посилено "обговорюються" в засобах масової інформації, що швидко розвиваються завдяки тій же модернізації. Відмінності у розвитку породжують заздрість, сіють страх, побоювання експлуатації і дискримінації. Водночас модернізація приводить до включення етносу у широкі міжетнічні зв'язки і проникнення в етнічну групу універсальної культури, що ставить під загрозу культурну унікальність етносу і сприяє тіснішому згуртуванню його членів навколо традиційних цінностей. Разом з тим, урбанізація та пов'язані з нею технократичні процеси, породжують у людей потребу подолати знеособлення і розпад через актуалізацію етнічної ідентичності.</a:t>
            </a:r>
            <a:endParaRPr lang="ru-RU" sz="2000" b="1" dirty="0">
              <a:solidFill>
                <a:srgbClr val="7030A0"/>
              </a:solidFill>
              <a:latin typeface="Times New Roman" panose="02020603050405020304" pitchFamily="18" charset="0"/>
              <a:cs typeface="Times New Roman" panose="02020603050405020304" pitchFamily="18" charset="0"/>
            </a:endParaRPr>
          </a:p>
          <a:p>
            <a:pPr marL="0" indent="0">
              <a:buNone/>
            </a:pPr>
            <a:r>
              <a:rPr lang="ru-RU" sz="2000" b="1" dirty="0" err="1">
                <a:solidFill>
                  <a:srgbClr val="7030A0"/>
                </a:solidFill>
                <a:latin typeface="Times New Roman" panose="02020603050405020304" pitchFamily="18" charset="0"/>
                <a:cs typeface="Times New Roman" panose="02020603050405020304" pitchFamily="18" charset="0"/>
              </a:rPr>
              <a:t>Усі</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ці</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фактори</a:t>
            </a:r>
            <a:r>
              <a:rPr lang="ru-RU" sz="2000" b="1" dirty="0">
                <a:solidFill>
                  <a:srgbClr val="7030A0"/>
                </a:solidFill>
                <a:latin typeface="Times New Roman" panose="02020603050405020304" pitchFamily="18" charset="0"/>
                <a:cs typeface="Times New Roman" panose="02020603050405020304" pitchFamily="18" charset="0"/>
              </a:rPr>
              <a:t> і </a:t>
            </a:r>
            <a:r>
              <a:rPr lang="ru-RU" sz="2000" b="1" dirty="0" err="1">
                <a:solidFill>
                  <a:srgbClr val="7030A0"/>
                </a:solidFill>
                <a:latin typeface="Times New Roman" panose="02020603050405020304" pitchFamily="18" charset="0"/>
                <a:cs typeface="Times New Roman" panose="02020603050405020304" pitchFamily="18" charset="0"/>
              </a:rPr>
              <a:t>призводять</a:t>
            </a:r>
            <a:r>
              <a:rPr lang="ru-RU" sz="2000" b="1" dirty="0">
                <a:solidFill>
                  <a:srgbClr val="7030A0"/>
                </a:solidFill>
                <a:latin typeface="Times New Roman" panose="02020603050405020304" pitchFamily="18" charset="0"/>
                <a:cs typeface="Times New Roman" panose="02020603050405020304" pitchFamily="18" charset="0"/>
              </a:rPr>
              <a:t> до </a:t>
            </a:r>
            <a:r>
              <a:rPr lang="ru-RU" sz="2000" b="1" dirty="0" err="1">
                <a:solidFill>
                  <a:srgbClr val="7030A0"/>
                </a:solidFill>
                <a:latin typeface="Times New Roman" panose="02020603050405020304" pitchFamily="18" charset="0"/>
                <a:cs typeface="Times New Roman" panose="02020603050405020304" pitchFamily="18" charset="0"/>
              </a:rPr>
              <a:t>виникнення</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міжнаціональних</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конфліктів</a:t>
            </a:r>
            <a:r>
              <a:rPr lang="ru-RU" sz="2000" b="1" dirty="0">
                <a:solidFill>
                  <a:srgbClr val="7030A0"/>
                </a:solidFill>
                <a:latin typeface="Times New Roman" panose="02020603050405020304" pitchFamily="18" charset="0"/>
                <a:cs typeface="Times New Roman" panose="02020603050405020304" pitchFamily="18" charset="0"/>
              </a:rPr>
              <a:t>.</a:t>
            </a:r>
          </a:p>
          <a:p>
            <a:pPr marL="0" indent="0">
              <a:buNone/>
            </a:pP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68248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0" indent="0">
              <a:buNone/>
            </a:pPr>
            <a:r>
              <a:rPr lang="uk-UA" sz="3200" b="1" u="sng" dirty="0" err="1" smtClean="0">
                <a:solidFill>
                  <a:schemeClr val="tx1"/>
                </a:solidFill>
                <a:latin typeface="Times New Roman" panose="02020603050405020304" pitchFamily="18" charset="0"/>
                <a:cs typeface="Times New Roman" panose="02020603050405020304" pitchFamily="18" charset="0"/>
              </a:rPr>
              <a:t>Інструменталістська</a:t>
            </a:r>
            <a:r>
              <a:rPr lang="uk-UA" sz="3200" b="1" u="sng" dirty="0" smtClean="0">
                <a:solidFill>
                  <a:schemeClr val="tx1"/>
                </a:solidFill>
                <a:latin typeface="Times New Roman" panose="02020603050405020304" pitchFamily="18" charset="0"/>
                <a:cs typeface="Times New Roman" panose="02020603050405020304" pitchFamily="18" charset="0"/>
              </a:rPr>
              <a:t> концепція</a:t>
            </a:r>
            <a:r>
              <a:rPr lang="uk-UA" sz="3200" u="sng" dirty="0" smtClean="0">
                <a:solidFill>
                  <a:schemeClr val="tx1"/>
                </a:solidFill>
                <a:latin typeface="Times New Roman" panose="02020603050405020304" pitchFamily="18" charset="0"/>
                <a:cs typeface="Times New Roman" panose="02020603050405020304" pitchFamily="18" charset="0"/>
              </a:rPr>
              <a:t> </a:t>
            </a:r>
            <a:r>
              <a:rPr lang="uk-UA" sz="3200" b="1" u="sng" dirty="0" smtClean="0">
                <a:solidFill>
                  <a:schemeClr val="tx1"/>
                </a:solidFill>
                <a:latin typeface="Times New Roman" panose="02020603050405020304" pitchFamily="18" charset="0"/>
                <a:cs typeface="Times New Roman" panose="02020603050405020304" pitchFamily="18" charset="0"/>
              </a:rPr>
              <a:t>(Джордж </a:t>
            </a:r>
            <a:r>
              <a:rPr lang="uk-UA" sz="3200" b="1" u="sng" dirty="0" err="1" smtClean="0">
                <a:solidFill>
                  <a:schemeClr val="tx1"/>
                </a:solidFill>
                <a:latin typeface="Times New Roman" panose="02020603050405020304" pitchFamily="18" charset="0"/>
                <a:cs typeface="Times New Roman" panose="02020603050405020304" pitchFamily="18" charset="0"/>
              </a:rPr>
              <a:t>Брейлі</a:t>
            </a:r>
            <a:r>
              <a:rPr lang="uk-UA" sz="3200" b="1" u="sng"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uk-UA" sz="2000" dirty="0" smtClean="0">
                <a:solidFill>
                  <a:schemeClr val="tx1"/>
                </a:solidFill>
                <a:latin typeface="Times New Roman" panose="02020603050405020304" pitchFamily="18" charset="0"/>
                <a:cs typeface="Times New Roman" panose="02020603050405020304" pitchFamily="18" charset="0"/>
              </a:rPr>
              <a:t>	</a:t>
            </a:r>
            <a:r>
              <a:rPr lang="uk-UA" b="1" dirty="0" smtClean="0">
                <a:solidFill>
                  <a:srgbClr val="7030A0"/>
                </a:solidFill>
                <a:latin typeface="Times New Roman" panose="02020603050405020304" pitchFamily="18" charset="0"/>
                <a:cs typeface="Times New Roman" panose="02020603050405020304" pitchFamily="18" charset="0"/>
              </a:rPr>
              <a:t> На думку прихильників інструменталізму, виникнення міжнаціональних конфліктів є не так реакцією на економічне пригноблення чи прагнення захистити свою етнічну ідентичність, як результат діяльності певної політичної опозиції, яка, виступаючи проти існуючої держави, намагається згуртувати своїх прихильників навколо певних етнічних цінностей. Тобто, це результат діяльності певної політичної еліти, яка, на словах репрезентуючи інтереси етносу проти існуючої влади, на ділі прокладає собі шлях до влади. Отже, національний рух є не виявом прагнення нації до самостійності, а інструментом у боротьбі за владу певної політичної еліти.</a:t>
            </a:r>
          </a:p>
          <a:p>
            <a:endParaRPr lang="uk-UA"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9052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r>
              <a:rPr lang="uk-UA" sz="2000" b="1" dirty="0">
                <a:solidFill>
                  <a:srgbClr val="7030A0"/>
                </a:solidFill>
                <a:latin typeface="Times New Roman" panose="02020603050405020304" pitchFamily="18" charset="0"/>
                <a:cs typeface="Times New Roman" panose="02020603050405020304" pitchFamily="18" charset="0"/>
              </a:rPr>
              <a:t>Міжнаціональні конфлікти</a:t>
            </a:r>
            <a:r>
              <a:rPr lang="ru-RU" sz="2000" b="1" dirty="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 це конфлікти між державами, окремими етносами, етнічними групами з приводу захисту прав своїх співвітчизників, приєднання їх до "історичної території", здобуття етнічною групою адміністративно-територіальної автономії або незалежності, розподілу влади, престижу і матеріальних ресурсів</a:t>
            </a:r>
            <a:r>
              <a:rPr lang="uk-UA" sz="2000" b="1" dirty="0" smtClean="0">
                <a:solidFill>
                  <a:schemeClr val="tx1"/>
                </a:solidFill>
                <a:latin typeface="Times New Roman" panose="02020603050405020304" pitchFamily="18" charset="0"/>
                <a:cs typeface="Times New Roman" panose="02020603050405020304" pitchFamily="18" charset="0"/>
              </a:rPr>
              <a:t>.</a:t>
            </a:r>
          </a:p>
          <a:p>
            <a:r>
              <a:rPr lang="uk-UA" sz="2000" b="1" dirty="0" smtClean="0">
                <a:solidFill>
                  <a:srgbClr val="7030A0"/>
                </a:solidFill>
                <a:latin typeface="Times New Roman" panose="02020603050405020304" pitchFamily="18" charset="0"/>
                <a:cs typeface="Times New Roman" panose="02020603050405020304" pitchFamily="18" charset="0"/>
              </a:rPr>
              <a:t>Геноцид </a:t>
            </a:r>
            <a:r>
              <a:rPr lang="uk-UA" sz="2000" b="1" dirty="0">
                <a:solidFill>
                  <a:schemeClr val="tx1"/>
                </a:solidFill>
                <a:latin typeface="Times New Roman" panose="02020603050405020304" pitchFamily="18" charset="0"/>
                <a:cs typeface="Times New Roman" panose="02020603050405020304" pitchFamily="18" charset="0"/>
              </a:rPr>
              <a:t>є крайнім і небажаним для будь-якого суспільства виявом негативної взаємодії, коли одна етнічна група прагне знищити іншу.</a:t>
            </a:r>
            <a:endParaRPr lang="ru-RU" sz="2000" b="1" dirty="0">
              <a:solidFill>
                <a:schemeClr val="tx1"/>
              </a:solidFill>
              <a:latin typeface="Times New Roman" panose="02020603050405020304" pitchFamily="18" charset="0"/>
              <a:cs typeface="Times New Roman" panose="02020603050405020304" pitchFamily="18" charset="0"/>
            </a:endParaRPr>
          </a:p>
          <a:p>
            <a:r>
              <a:rPr lang="uk-UA" sz="2000" b="1" dirty="0" smtClean="0">
                <a:solidFill>
                  <a:srgbClr val="7030A0"/>
                </a:solidFill>
                <a:latin typeface="Times New Roman" panose="02020603050405020304" pitchFamily="18" charset="0"/>
                <a:cs typeface="Times New Roman" panose="02020603050405020304" pitchFamily="18" charset="0"/>
              </a:rPr>
              <a:t>Сегрегація</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як тип міжетнічної взаємодії характеризується зведенням контактів між групами до мінімуму, уникненням міжетнічних зв'язків. У цьому разі заохочується створення національних шкіл, релігійних та культурних установ, у суспільстві засуджуються міжетнічні шлюби тощо</a:t>
            </a:r>
            <a:r>
              <a:rPr lang="uk-UA" sz="2000" b="1" dirty="0" smtClean="0">
                <a:solidFill>
                  <a:schemeClr val="tx1"/>
                </a:solidFill>
                <a:latin typeface="Times New Roman" panose="02020603050405020304" pitchFamily="18" charset="0"/>
                <a:cs typeface="Times New Roman" panose="02020603050405020304" pitchFamily="18" charset="0"/>
              </a:rPr>
              <a:t>.</a:t>
            </a:r>
          </a:p>
          <a:p>
            <a:r>
              <a:rPr lang="uk-UA" sz="2000" b="1" dirty="0">
                <a:solidFill>
                  <a:srgbClr val="7030A0"/>
                </a:solidFill>
                <a:latin typeface="Times New Roman" panose="02020603050405020304" pitchFamily="18" charset="0"/>
                <a:cs typeface="Times New Roman" panose="02020603050405020304" pitchFamily="18" charset="0"/>
              </a:rPr>
              <a:t>Інтеграція</a:t>
            </a:r>
            <a:r>
              <a:rPr lang="uk-UA" sz="2000" b="1" dirty="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це процес соціально-економічного єднання етнічних груп. Головний її принцип </a:t>
            </a:r>
            <a:r>
              <a:rPr lang="ru-RU" sz="2000" b="1" dirty="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визнання рівності етносів, їх прав, повага до їх культури і цінностей. При цьому всі етноси зберігають свою самоідентичність, визнають і підтримують один одного</a:t>
            </a:r>
            <a:r>
              <a:rPr lang="uk-UA" sz="2000" b="1" dirty="0" smtClean="0">
                <a:solidFill>
                  <a:schemeClr val="tx1"/>
                </a:solidFill>
                <a:latin typeface="Times New Roman" panose="02020603050405020304" pitchFamily="18" charset="0"/>
                <a:cs typeface="Times New Roman" panose="02020603050405020304" pitchFamily="18" charset="0"/>
              </a:rPr>
              <a:t>.</a:t>
            </a:r>
          </a:p>
          <a:p>
            <a:r>
              <a:rPr lang="uk-UA" sz="2000" b="1" dirty="0" smtClean="0">
                <a:solidFill>
                  <a:srgbClr val="7030A0"/>
                </a:solidFill>
                <a:latin typeface="Times New Roman" panose="02020603050405020304" pitchFamily="18" charset="0"/>
                <a:cs typeface="Times New Roman" panose="02020603050405020304" pitchFamily="18" charset="0"/>
              </a:rPr>
              <a:t>Дискримінація</a:t>
            </a:r>
            <a:r>
              <a:rPr lang="uk-UA" sz="2000" b="1" dirty="0" smtClean="0">
                <a:solidFill>
                  <a:schemeClr val="tx1"/>
                </a:solidFill>
                <a:latin typeface="Times New Roman" panose="02020603050405020304" pitchFamily="18" charset="0"/>
                <a:cs typeface="Times New Roman" panose="02020603050405020304" pitchFamily="18" charset="0"/>
              </a:rPr>
              <a:t> – будь-яка відмінність, виключення, обмеження або перевага, що заперечує або зменшує рівне здійснення прав. Поняття охоплює виключення або обмеження можливостей для членів певної групи відносно можливостей інших груп.</a:t>
            </a:r>
          </a:p>
          <a:p>
            <a:pPr marL="0" indent="0">
              <a:buNone/>
            </a:pPr>
            <a:endParaRPr lang="ru-RU" sz="20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65628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9432"/>
            <a:ext cx="8229600" cy="1412776"/>
          </a:xfrm>
        </p:spPr>
        <p:txBody>
          <a:bodyPr>
            <a:normAutofit/>
          </a:bodyPr>
          <a:lstStyle/>
          <a:p>
            <a:pPr algn="l"/>
            <a:r>
              <a:rPr lang="uk-UA" sz="3200" dirty="0" smtClean="0">
                <a:latin typeface="Times New Roman" panose="02020603050405020304" pitchFamily="18" charset="0"/>
                <a:cs typeface="Times New Roman" panose="02020603050405020304" pitchFamily="18" charset="0"/>
              </a:rPr>
              <a:t>	</a:t>
            </a:r>
            <a:r>
              <a:rPr lang="uk-UA" sz="4000" dirty="0" smtClean="0">
                <a:solidFill>
                  <a:srgbClr val="00B050"/>
                </a:solidFill>
                <a:latin typeface="Times New Roman" panose="02020603050405020304" pitchFamily="18" charset="0"/>
                <a:cs typeface="Times New Roman" panose="02020603050405020304" pitchFamily="18" charset="0"/>
              </a:rPr>
              <a:t>Перелік джерел:</a:t>
            </a:r>
            <a:endParaRPr lang="ru-RU" sz="4000" dirty="0">
              <a:solidFill>
                <a:srgbClr val="00B05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0" y="908720"/>
            <a:ext cx="9144000" cy="5949280"/>
          </a:xfrm>
        </p:spPr>
        <p:txBody>
          <a:bodyPr>
            <a:noAutofit/>
          </a:bodyPr>
          <a:lstStyle/>
          <a:p>
            <a:pPr marL="0" indent="0">
              <a:buNone/>
            </a:pPr>
            <a:r>
              <a:rPr lang="ru-RU" sz="2000" dirty="0">
                <a:solidFill>
                  <a:schemeClr val="tx1"/>
                </a:solidFill>
                <a:latin typeface="Times New Roman" panose="02020603050405020304" pitchFamily="18" charset="0"/>
                <a:cs typeface="Times New Roman" panose="02020603050405020304" pitchFamily="18" charset="0"/>
              </a:rPr>
              <a:t>I</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МангеймДж.Б</a:t>
            </a:r>
            <a:r>
              <a:rPr lang="ru-RU" sz="2000" b="1" dirty="0">
                <a:solidFill>
                  <a:schemeClr val="tx1"/>
                </a:solidFill>
                <a:latin typeface="Times New Roman" panose="02020603050405020304" pitchFamily="18" charset="0"/>
                <a:cs typeface="Times New Roman" panose="02020603050405020304" pitchFamily="18" charset="0"/>
              </a:rPr>
              <a:t>., Рич Р.К. Политология, методы исследования (пер, с англ.). М.: Весь мир, 1997; Капитанов Э.А. Социология XX века: история и технологии. Ростов-на-Дону: Феникс, 1996; </a:t>
            </a:r>
            <a:r>
              <a:rPr lang="ru-RU" sz="2000" b="1" dirty="0" err="1">
                <a:solidFill>
                  <a:schemeClr val="tx1"/>
                </a:solidFill>
                <a:latin typeface="Times New Roman" panose="02020603050405020304" pitchFamily="18" charset="0"/>
                <a:cs typeface="Times New Roman" panose="02020603050405020304" pitchFamily="18" charset="0"/>
              </a:rPr>
              <a:t>Ноэль</a:t>
            </a:r>
            <a:r>
              <a:rPr lang="ru-RU" sz="2000" b="1" dirty="0">
                <a:solidFill>
                  <a:schemeClr val="tx1"/>
                </a:solidFill>
                <a:latin typeface="Times New Roman" panose="02020603050405020304" pitchFamily="18" charset="0"/>
                <a:cs typeface="Times New Roman" panose="02020603050405020304" pitchFamily="18" charset="0"/>
              </a:rPr>
              <a:t> Э. Массовые опросы: введение в методику </a:t>
            </a:r>
            <a:r>
              <a:rPr lang="ru-RU" sz="2000" b="1" dirty="0" err="1">
                <a:solidFill>
                  <a:schemeClr val="tx1"/>
                </a:solidFill>
                <a:latin typeface="Times New Roman" panose="02020603050405020304" pitchFamily="18" charset="0"/>
                <a:cs typeface="Times New Roman" panose="02020603050405020304" pitchFamily="18" charset="0"/>
              </a:rPr>
              <a:t>демоскопии</a:t>
            </a:r>
            <a:r>
              <a:rPr lang="ru-RU" sz="2000" b="1" dirty="0">
                <a:solidFill>
                  <a:schemeClr val="tx1"/>
                </a:solidFill>
                <a:latin typeface="Times New Roman" panose="02020603050405020304" pitchFamily="18" charset="0"/>
                <a:cs typeface="Times New Roman" panose="02020603050405020304" pitchFamily="18" charset="0"/>
              </a:rPr>
              <a:t>. ДВА-ЭКСТРА, 1993.</a:t>
            </a:r>
          </a:p>
          <a:p>
            <a:pPr marL="0" indent="0">
              <a:buNone/>
            </a:pPr>
            <a:r>
              <a:rPr lang="ru-RU" sz="2000" b="1" dirty="0">
                <a:solidFill>
                  <a:schemeClr val="tx1"/>
                </a:solidFill>
                <a:latin typeface="Times New Roman" panose="02020603050405020304" pitchFamily="18" charset="0"/>
                <a:cs typeface="Times New Roman" panose="02020603050405020304" pitchFamily="18" charset="0"/>
              </a:rPr>
              <a:t>2. Кондратьев В. С. Эксперимент </a:t>
            </a:r>
            <a:r>
              <a:rPr lang="ru-RU" sz="2000" b="1" dirty="0" err="1">
                <a:solidFill>
                  <a:schemeClr val="tx1"/>
                </a:solidFill>
                <a:latin typeface="Times New Roman" panose="02020603050405020304" pitchFamily="18" charset="0"/>
                <a:cs typeface="Times New Roman" panose="02020603050405020304" pitchFamily="18" charset="0"/>
              </a:rPr>
              <a:t>ех</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post</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facto</a:t>
            </a:r>
            <a:r>
              <a:rPr lang="ru-RU" sz="2000" b="1" dirty="0">
                <a:solidFill>
                  <a:schemeClr val="tx1"/>
                </a:solidFill>
                <a:latin typeface="Times New Roman" panose="02020603050405020304" pitchFamily="18" charset="0"/>
                <a:cs typeface="Times New Roman" panose="02020603050405020304" pitchFamily="18" charset="0"/>
              </a:rPr>
              <a:t> в социологическом исследовании//Советская этнография. 1970. </a:t>
            </a:r>
            <a:r>
              <a:rPr lang="ru-RU" sz="2000" b="1" dirty="0" err="1">
                <a:solidFill>
                  <a:schemeClr val="tx1"/>
                </a:solidFill>
                <a:latin typeface="Times New Roman" panose="02020603050405020304" pitchFamily="18" charset="0"/>
                <a:cs typeface="Times New Roman" panose="02020603050405020304" pitchFamily="18" charset="0"/>
              </a:rPr>
              <a:t>No</a:t>
            </a:r>
            <a:r>
              <a:rPr lang="ru-RU" sz="2000" b="1" dirty="0">
                <a:solidFill>
                  <a:schemeClr val="tx1"/>
                </a:solidFill>
                <a:latin typeface="Times New Roman" panose="02020603050405020304" pitchFamily="18" charset="0"/>
                <a:cs typeface="Times New Roman" panose="02020603050405020304" pitchFamily="18" charset="0"/>
              </a:rPr>
              <a:t> 2.</a:t>
            </a:r>
          </a:p>
          <a:p>
            <a:pPr marL="0" indent="0">
              <a:buNone/>
            </a:pPr>
            <a:r>
              <a:rPr lang="ru-RU" sz="2000" b="1" dirty="0">
                <a:solidFill>
                  <a:schemeClr val="tx1"/>
                </a:solidFill>
                <a:latin typeface="Times New Roman" panose="02020603050405020304" pitchFamily="18" charset="0"/>
                <a:cs typeface="Times New Roman" panose="02020603050405020304" pitchFamily="18" charset="0"/>
              </a:rPr>
              <a:t>3. </a:t>
            </a:r>
            <a:r>
              <a:rPr lang="ru-RU" sz="2000" b="1" dirty="0" err="1">
                <a:solidFill>
                  <a:schemeClr val="tx1"/>
                </a:solidFill>
                <a:latin typeface="Times New Roman" panose="02020603050405020304" pitchFamily="18" charset="0"/>
                <a:cs typeface="Times New Roman" panose="02020603050405020304" pitchFamily="18" charset="0"/>
              </a:rPr>
              <a:t>Арутюмян</a:t>
            </a:r>
            <a:r>
              <a:rPr lang="ru-RU" sz="2000" b="1" dirty="0">
                <a:solidFill>
                  <a:schemeClr val="tx1"/>
                </a:solidFill>
                <a:latin typeface="Times New Roman" panose="02020603050405020304" pitchFamily="18" charset="0"/>
                <a:cs typeface="Times New Roman" panose="02020603050405020304" pitchFamily="18" charset="0"/>
              </a:rPr>
              <a:t> 10.8. и др. </a:t>
            </a:r>
            <a:r>
              <a:rPr lang="ru-RU" sz="2000" b="1" dirty="0" err="1">
                <a:solidFill>
                  <a:schemeClr val="tx1"/>
                </a:solidFill>
                <a:latin typeface="Times New Roman" panose="02020603050405020304" pitchFamily="18" charset="0"/>
                <a:cs typeface="Times New Roman" panose="02020603050405020304" pitchFamily="18" charset="0"/>
              </a:rPr>
              <a:t>Этносоциология</a:t>
            </a:r>
            <a:r>
              <a:rPr lang="ru-RU" sz="2000" b="1" dirty="0">
                <a:solidFill>
                  <a:schemeClr val="tx1"/>
                </a:solidFill>
                <a:latin typeface="Times New Roman" panose="02020603050405020304" pitchFamily="18" charset="0"/>
                <a:cs typeface="Times New Roman" panose="02020603050405020304" pitchFamily="18" charset="0"/>
              </a:rPr>
              <a:t>: цели, методы и некоторые результаты исследования. М., 1984 (гл. 2).</a:t>
            </a:r>
          </a:p>
          <a:p>
            <a:pPr marL="0" indent="0">
              <a:buNone/>
            </a:pPr>
            <a:r>
              <a:rPr lang="ru-RU" sz="2000" b="1" dirty="0">
                <a:solidFill>
                  <a:schemeClr val="tx1"/>
                </a:solidFill>
                <a:latin typeface="Times New Roman" panose="02020603050405020304" pitchFamily="18" charset="0"/>
                <a:cs typeface="Times New Roman" panose="02020603050405020304" pitchFamily="18" charset="0"/>
              </a:rPr>
              <a:t>4. См., напр.: Соловей Л-С. К вопросу о национально-смешанных семьях в Молдавии//Советская этнография. 1968. </a:t>
            </a:r>
            <a:r>
              <a:rPr lang="ru-RU" sz="2000" b="1" dirty="0" err="1">
                <a:solidFill>
                  <a:schemeClr val="tx1"/>
                </a:solidFill>
                <a:latin typeface="Times New Roman" panose="02020603050405020304" pitchFamily="18" charset="0"/>
                <a:cs typeface="Times New Roman" panose="02020603050405020304" pitchFamily="18" charset="0"/>
              </a:rPr>
              <a:t>No</a:t>
            </a:r>
            <a:r>
              <a:rPr lang="ru-RU" sz="2000" b="1" dirty="0">
                <a:solidFill>
                  <a:schemeClr val="tx1"/>
                </a:solidFill>
                <a:latin typeface="Times New Roman" panose="02020603050405020304" pitchFamily="18" charset="0"/>
                <a:cs typeface="Times New Roman" panose="02020603050405020304" pitchFamily="18" charset="0"/>
              </a:rPr>
              <a:t> 5. С. 88-90.</a:t>
            </a:r>
          </a:p>
          <a:p>
            <a:pPr marL="0" indent="0">
              <a:buNone/>
            </a:pPr>
            <a:r>
              <a:rPr lang="ru-RU" sz="2000" b="1" dirty="0">
                <a:solidFill>
                  <a:schemeClr val="tx1"/>
                </a:solidFill>
                <a:latin typeface="Times New Roman" panose="02020603050405020304" pitchFamily="18" charset="0"/>
                <a:cs typeface="Times New Roman" panose="02020603050405020304" pitchFamily="18" charset="0"/>
              </a:rPr>
              <a:t>5. Народы России: Энциклопедия. М., 1994; Государственные языки в Российской Федерации. М., 1995; Россия: партии, ассоциации, союзы, клубы: Сб. документов и материалов в 10 кн. М., 1996 и др.</a:t>
            </a:r>
          </a:p>
          <a:p>
            <a:pPr marL="0" indent="0">
              <a:buNone/>
            </a:pPr>
            <a:r>
              <a:rPr lang="ru-RU" sz="2000" b="1" dirty="0" smtClean="0">
                <a:solidFill>
                  <a:schemeClr val="tx1"/>
                </a:solidFill>
                <a:latin typeface="Times New Roman" panose="02020603050405020304" pitchFamily="18" charset="0"/>
                <a:cs typeface="Times New Roman" panose="02020603050405020304" pitchFamily="18" charset="0"/>
              </a:rPr>
              <a:t>6. Возрождение </a:t>
            </a:r>
            <a:r>
              <a:rPr lang="ru-RU" sz="2000" b="1" dirty="0">
                <a:solidFill>
                  <a:schemeClr val="tx1"/>
                </a:solidFill>
                <a:latin typeface="Times New Roman" panose="02020603050405020304" pitchFamily="18" charset="0"/>
                <a:cs typeface="Times New Roman" panose="02020603050405020304" pitchFamily="18" charset="0"/>
              </a:rPr>
              <a:t>народов Российской Федерации и формирование национальных систем образования//Информационный бюллетень. </a:t>
            </a:r>
            <a:r>
              <a:rPr lang="ru-RU" sz="2000" b="1" dirty="0" err="1">
                <a:solidFill>
                  <a:schemeClr val="tx1"/>
                </a:solidFill>
                <a:latin typeface="Times New Roman" panose="02020603050405020304" pitchFamily="18" charset="0"/>
                <a:cs typeface="Times New Roman" panose="02020603050405020304" pitchFamily="18" charset="0"/>
              </a:rPr>
              <a:t>Вып</a:t>
            </a:r>
            <a:r>
              <a:rPr lang="ru-RU" sz="2000" b="1" dirty="0">
                <a:solidFill>
                  <a:schemeClr val="tx1"/>
                </a:solidFill>
                <a:latin typeface="Times New Roman" panose="02020603050405020304" pitchFamily="18" charset="0"/>
                <a:cs typeface="Times New Roman" panose="02020603050405020304" pitchFamily="18" charset="0"/>
              </a:rPr>
              <a:t>. 1-5. М., 1992-1995 гг. МИЛО МО РФ; </a:t>
            </a:r>
            <a:r>
              <a:rPr lang="ru-RU" sz="2000" b="1" dirty="0" err="1">
                <a:solidFill>
                  <a:schemeClr val="tx1"/>
                </a:solidFill>
                <a:latin typeface="Times New Roman" panose="02020603050405020304" pitchFamily="18" charset="0"/>
                <a:cs typeface="Times New Roman" panose="02020603050405020304" pitchFamily="18" charset="0"/>
              </a:rPr>
              <a:t>СусоколовА.А</a:t>
            </a:r>
            <a:r>
              <a:rPr lang="ru-RU" sz="2000" b="1" dirty="0">
                <a:solidFill>
                  <a:schemeClr val="tx1"/>
                </a:solidFill>
                <a:latin typeface="Times New Roman" panose="02020603050405020304" pitchFamily="18" charset="0"/>
                <a:cs typeface="Times New Roman" panose="02020603050405020304" pitchFamily="18" charset="0"/>
              </a:rPr>
              <a:t>. Устойчивость этноса и концепции национальной школы России. М., 1994.</a:t>
            </a:r>
          </a:p>
          <a:p>
            <a:pPr marL="0" indent="0">
              <a:buNone/>
            </a:pPr>
            <a:endParaRPr lang="ru-RU" sz="11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Татьяна\Desktop\презентация этносоциология\2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764704"/>
            <a:ext cx="8352928" cy="55550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692696"/>
          </a:xfrm>
        </p:spPr>
        <p:txBody>
          <a:bodyPr>
            <a:normAutofit fontScale="90000"/>
          </a:bodyPr>
          <a:lstStyle/>
          <a:p>
            <a:r>
              <a:rPr lang="uk-UA" sz="3600" dirty="0" smtClean="0">
                <a:latin typeface="Times New Roman" panose="02020603050405020304" pitchFamily="18" charset="0"/>
                <a:cs typeface="Times New Roman" panose="02020603050405020304" pitchFamily="18" charset="0"/>
              </a:rPr>
              <a:t>Предмет етносоціології</a:t>
            </a:r>
            <a:endParaRPr lang="ru-RU" sz="36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0" y="764704"/>
            <a:ext cx="9144000" cy="6093296"/>
          </a:xfrm>
        </p:spPr>
        <p:txBody>
          <a:bodyPr>
            <a:normAutofit/>
          </a:bodyPr>
          <a:lstStyle/>
          <a:p>
            <a:pPr marL="0" indent="0">
              <a:buNone/>
            </a:pPr>
            <a:r>
              <a:rPr lang="uk-UA" sz="2400" b="1" dirty="0" smtClean="0">
                <a:latin typeface="Times New Roman" panose="02020603050405020304" pitchFamily="18" charset="0"/>
                <a:cs typeface="Times New Roman" panose="02020603050405020304" pitchFamily="18" charset="0"/>
              </a:rPr>
              <a:t>	</a:t>
            </a:r>
            <a:r>
              <a:rPr lang="uk-UA" sz="3200" b="1" dirty="0" err="1" smtClean="0">
                <a:solidFill>
                  <a:schemeClr val="tx1"/>
                </a:solidFill>
                <a:latin typeface="Times New Roman" panose="02020603050405020304" pitchFamily="18" charset="0"/>
                <a:cs typeface="Times New Roman" panose="02020603050405020304" pitchFamily="18" charset="0"/>
              </a:rPr>
              <a:t>Етносоціологія</a:t>
            </a:r>
            <a:r>
              <a:rPr lang="uk-UA" sz="3200" dirty="0" smtClean="0">
                <a:solidFill>
                  <a:schemeClr val="tx1"/>
                </a:solidFill>
                <a:latin typeface="Times New Roman" panose="02020603050405020304" pitchFamily="18" charset="0"/>
                <a:cs typeface="Times New Roman" panose="02020603050405020304" pitchFamily="18" charset="0"/>
              </a:rPr>
              <a:t> (від </a:t>
            </a:r>
            <a:r>
              <a:rPr lang="uk-UA" sz="3200" dirty="0" err="1" smtClean="0">
                <a:solidFill>
                  <a:schemeClr val="tx1"/>
                </a:solidFill>
                <a:latin typeface="Times New Roman" panose="02020603050405020304" pitchFamily="18" charset="0"/>
                <a:cs typeface="Times New Roman" panose="02020603050405020304" pitchFamily="18" charset="0"/>
              </a:rPr>
              <a:t>грецьк</a:t>
            </a:r>
            <a:r>
              <a:rPr lang="uk-UA" sz="3200" dirty="0" smtClean="0">
                <a:solidFill>
                  <a:schemeClr val="tx1"/>
                </a:solidFill>
                <a:latin typeface="Times New Roman" panose="02020603050405020304" pitchFamily="18" charset="0"/>
                <a:cs typeface="Times New Roman" panose="02020603050405020304" pitchFamily="18" charset="0"/>
              </a:rPr>
              <a:t>. </a:t>
            </a:r>
            <a:r>
              <a:rPr lang="uk-UA" sz="3200" i="1" dirty="0" err="1" smtClean="0">
                <a:solidFill>
                  <a:schemeClr val="tx1"/>
                </a:solidFill>
                <a:latin typeface="Times New Roman" panose="02020603050405020304" pitchFamily="18" charset="0"/>
                <a:cs typeface="Times New Roman" panose="02020603050405020304" pitchFamily="18" charset="0"/>
              </a:rPr>
              <a:t>ethnos</a:t>
            </a:r>
            <a:r>
              <a:rPr lang="uk-UA" sz="3200" dirty="0" smtClean="0">
                <a:solidFill>
                  <a:schemeClr val="tx1"/>
                </a:solidFill>
                <a:latin typeface="Times New Roman" panose="02020603050405020304" pitchFamily="18" charset="0"/>
                <a:cs typeface="Times New Roman" panose="02020603050405020304" pitchFamily="18" charset="0"/>
              </a:rPr>
              <a:t> – народ; латин. </a:t>
            </a:r>
            <a:r>
              <a:rPr lang="uk-UA" sz="3200" i="1" dirty="0" err="1" smtClean="0">
                <a:solidFill>
                  <a:schemeClr val="tx1"/>
                </a:solidFill>
                <a:latin typeface="Times New Roman" panose="02020603050405020304" pitchFamily="18" charset="0"/>
                <a:cs typeface="Times New Roman" panose="02020603050405020304" pitchFamily="18" charset="0"/>
              </a:rPr>
              <a:t>socius</a:t>
            </a:r>
            <a:r>
              <a:rPr lang="uk-UA" sz="3200" dirty="0" smtClean="0">
                <a:solidFill>
                  <a:schemeClr val="tx1"/>
                </a:solidFill>
                <a:latin typeface="Times New Roman" panose="02020603050405020304" pitchFamily="18" charset="0"/>
                <a:cs typeface="Times New Roman" panose="02020603050405020304" pitchFamily="18" charset="0"/>
              </a:rPr>
              <a:t> – суспільний; грець. </a:t>
            </a:r>
            <a:r>
              <a:rPr lang="uk-UA" sz="3200" i="1" dirty="0" smtClean="0">
                <a:solidFill>
                  <a:schemeClr val="tx1"/>
                </a:solidFill>
                <a:latin typeface="Times New Roman" panose="02020603050405020304" pitchFamily="18" charset="0"/>
                <a:cs typeface="Times New Roman" panose="02020603050405020304" pitchFamily="18" charset="0"/>
              </a:rPr>
              <a:t>logos</a:t>
            </a:r>
            <a:r>
              <a:rPr lang="uk-UA" sz="3200" dirty="0" smtClean="0">
                <a:solidFill>
                  <a:schemeClr val="tx1"/>
                </a:solidFill>
                <a:latin typeface="Times New Roman" panose="02020603050405020304" pitchFamily="18" charset="0"/>
                <a:cs typeface="Times New Roman" panose="02020603050405020304" pitchFamily="18" charset="0"/>
              </a:rPr>
              <a:t> – наука) – </a:t>
            </a:r>
            <a:r>
              <a:rPr lang="uk-UA" sz="3200" b="1" dirty="0" smtClean="0">
                <a:solidFill>
                  <a:schemeClr val="tx1"/>
                </a:solidFill>
                <a:latin typeface="Times New Roman" panose="02020603050405020304" pitchFamily="18" charset="0"/>
                <a:cs typeface="Times New Roman" panose="02020603050405020304" pitchFamily="18" charset="0"/>
              </a:rPr>
              <a:t>це наука, яка досліджує параметри соціальної структури народів як етносів, значимі явища культури різних етносів, взаємозв’язок змін у культурі та суспільстві, зокрема у мові, побуті, етнічних орієнтаціях, закономірності й особливості міжетнічних стосунків.</a:t>
            </a:r>
            <a:r>
              <a:rPr lang="uk-UA" sz="3200" dirty="0" smtClean="0">
                <a:solidFill>
                  <a:schemeClr val="tx1"/>
                </a:solidFill>
                <a:latin typeface="Times New Roman" panose="02020603050405020304" pitchFamily="18" charset="0"/>
                <a:cs typeface="Times New Roman" panose="02020603050405020304" pitchFamily="18" charset="0"/>
              </a:rPr>
              <a:t> У широкому розумінні терміну предмет етносоціології включає соціальні події, процеси, зв’язки, явища, які відбуваються в етнічно маркованому соціальному просторі.</a:t>
            </a:r>
            <a:endParaRPr lang="ru-RU" sz="3200" dirty="0" smtClean="0">
              <a:solidFill>
                <a:schemeClr val="tx1"/>
              </a:solidFill>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тьяна\Desktop\презентация этносоциология\2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2030" y="3212975"/>
            <a:ext cx="3612137" cy="291570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Татьяна\Desktop\презентация этносоциология\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41524" y="512676"/>
            <a:ext cx="3871816" cy="2592288"/>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Татьяна\Desktop\презентация этносоциология\nency_olenevod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512676"/>
            <a:ext cx="3456384" cy="25922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107504" y="260648"/>
            <a:ext cx="8229600" cy="1152128"/>
          </a:xfrm>
        </p:spPr>
        <p:txBody>
          <a:bodyPr>
            <a:noAutofit/>
          </a:bodyPr>
          <a:lstStyle/>
          <a:p>
            <a:pPr algn="l"/>
            <a:r>
              <a:rPr lang="uk-UA" sz="2800" dirty="0" smtClean="0">
                <a:latin typeface="Times New Roman" panose="02020603050405020304" pitchFamily="18" charset="0"/>
                <a:cs typeface="Times New Roman" panose="02020603050405020304" pitchFamily="18" charset="0"/>
              </a:rPr>
              <a:t>	</a:t>
            </a:r>
            <a:r>
              <a:rPr lang="uk-UA" sz="2800" dirty="0" smtClean="0">
                <a:solidFill>
                  <a:schemeClr val="tx1"/>
                </a:solidFill>
                <a:latin typeface="Times New Roman" panose="02020603050405020304" pitchFamily="18" charset="0"/>
                <a:cs typeface="Times New Roman" panose="02020603050405020304" pitchFamily="18" charset="0"/>
              </a:rPr>
              <a:t>Предметом етносоціології </a:t>
            </a:r>
            <a:r>
              <a:rPr lang="uk-UA" sz="2800" dirty="0">
                <a:solidFill>
                  <a:schemeClr val="tx1"/>
                </a:solidFill>
                <a:latin typeface="Times New Roman" panose="02020603050405020304" pitchFamily="18" charset="0"/>
                <a:cs typeface="Times New Roman" panose="02020603050405020304" pitchFamily="18" charset="0"/>
              </a:rPr>
              <a:t>є соціальні аспекти:</a:t>
            </a:r>
            <a:r>
              <a:rPr lang="uk-UA" sz="3200" dirty="0">
                <a:solidFill>
                  <a:schemeClr val="tx1"/>
                </a:solidFill>
                <a:latin typeface="Times New Roman" panose="02020603050405020304" pitchFamily="18" charset="0"/>
                <a:cs typeface="Times New Roman" panose="02020603050405020304" pitchFamily="18" charset="0"/>
              </a:rPr>
              <a:t/>
            </a:r>
            <a:br>
              <a:rPr lang="uk-UA" sz="3200" dirty="0">
                <a:solidFill>
                  <a:schemeClr val="tx1"/>
                </a:solidFill>
                <a:latin typeface="Times New Roman" panose="02020603050405020304" pitchFamily="18" charset="0"/>
                <a:cs typeface="Times New Roman" panose="02020603050405020304" pitchFamily="18" charset="0"/>
              </a:rPr>
            </a:b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3212976"/>
            <a:ext cx="8229600" cy="4525963"/>
          </a:xfrm>
        </p:spPr>
        <p:txBody>
          <a:bodyPr>
            <a:normAutofit/>
          </a:bodyPr>
          <a:lstStyle/>
          <a:p>
            <a:r>
              <a:rPr lang="uk-UA" sz="2400" b="1" dirty="0" smtClean="0">
                <a:solidFill>
                  <a:schemeClr val="tx1"/>
                </a:solidFill>
                <a:latin typeface="Times New Roman" panose="02020603050405020304" pitchFamily="18" charset="0"/>
                <a:cs typeface="Times New Roman" panose="02020603050405020304" pitchFamily="18" charset="0"/>
              </a:rPr>
              <a:t>Розвитку і функціонування етнічних спільнот і груп;</a:t>
            </a:r>
          </a:p>
          <a:p>
            <a:r>
              <a:rPr lang="uk-UA" sz="2400" b="1" dirty="0" smtClean="0">
                <a:solidFill>
                  <a:schemeClr val="tx1"/>
                </a:solidFill>
                <a:latin typeface="Times New Roman" panose="02020603050405020304" pitchFamily="18" charset="0"/>
                <a:cs typeface="Times New Roman" panose="02020603050405020304" pitchFamily="18" charset="0"/>
              </a:rPr>
              <a:t>Формування їх ідентичностей, інтересів і форм самоорганізації;</a:t>
            </a:r>
          </a:p>
          <a:p>
            <a:r>
              <a:rPr lang="uk-UA" sz="2400" b="1" dirty="0" smtClean="0">
                <a:solidFill>
                  <a:schemeClr val="tx1"/>
                </a:solidFill>
                <a:latin typeface="Times New Roman" panose="02020603050405020304" pitchFamily="18" charset="0"/>
                <a:cs typeface="Times New Roman" panose="02020603050405020304" pitchFamily="18" charset="0"/>
              </a:rPr>
              <a:t>Закономірностей їх колективної поведінки;</a:t>
            </a:r>
          </a:p>
          <a:p>
            <a:r>
              <a:rPr lang="uk-UA" sz="2400" b="1" dirty="0" smtClean="0">
                <a:solidFill>
                  <a:schemeClr val="tx1"/>
                </a:solidFill>
                <a:latin typeface="Times New Roman" panose="02020603050405020304" pitchFamily="18" charset="0"/>
                <a:cs typeface="Times New Roman" panose="02020603050405020304" pitchFamily="18" charset="0"/>
              </a:rPr>
              <a:t>Взаємодії етнічних груп;</a:t>
            </a:r>
          </a:p>
          <a:p>
            <a:r>
              <a:rPr lang="uk-UA" sz="2400" b="1" dirty="0" smtClean="0">
                <a:solidFill>
                  <a:schemeClr val="tx1"/>
                </a:solidFill>
                <a:latin typeface="Times New Roman" panose="02020603050405020304" pitchFamily="18" charset="0"/>
                <a:cs typeface="Times New Roman" panose="02020603050405020304" pitchFamily="18" charset="0"/>
              </a:rPr>
              <a:t>Взаємозв'язку особи, включеної до цих груп, і соціального середовища.</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4759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91264" cy="864096"/>
          </a:xfrm>
        </p:spPr>
        <p:txBody>
          <a:bodyPr>
            <a:noAutofit/>
          </a:bodyPr>
          <a:lstStyle/>
          <a:p>
            <a:pPr algn="l">
              <a:lnSpc>
                <a:spcPct val="100000"/>
              </a:lnSpc>
            </a:pPr>
            <a:r>
              <a:rPr lang="uk-UA" sz="2800" dirty="0" smtClean="0">
                <a:latin typeface="Times New Roman" panose="02020603050405020304" pitchFamily="18" charset="0"/>
                <a:cs typeface="Times New Roman" panose="02020603050405020304" pitchFamily="18" charset="0"/>
              </a:rPr>
              <a:t>	</a:t>
            </a:r>
            <a:r>
              <a:rPr lang="uk-UA" sz="2800" dirty="0" smtClean="0">
                <a:solidFill>
                  <a:srgbClr val="7030A0"/>
                </a:solidFill>
                <a:latin typeface="Times New Roman" panose="02020603050405020304" pitchFamily="18" charset="0"/>
                <a:cs typeface="Times New Roman" panose="02020603050405020304" pitchFamily="18" charset="0"/>
              </a:rPr>
              <a:t>Серед </a:t>
            </a:r>
            <a:r>
              <a:rPr lang="uk-UA" sz="2800" dirty="0">
                <a:solidFill>
                  <a:srgbClr val="7030A0"/>
                </a:solidFill>
                <a:latin typeface="Times New Roman" panose="02020603050405020304" pitchFamily="18" charset="0"/>
                <a:cs typeface="Times New Roman" panose="02020603050405020304" pitchFamily="18" charset="0"/>
              </a:rPr>
              <a:t>основних </a:t>
            </a:r>
            <a:r>
              <a:rPr lang="uk-UA" sz="2800" b="1" dirty="0">
                <a:solidFill>
                  <a:srgbClr val="7030A0"/>
                </a:solidFill>
                <a:latin typeface="Times New Roman" panose="02020603050405020304" pitchFamily="18" charset="0"/>
                <a:cs typeface="Times New Roman" panose="02020603050405020304" pitchFamily="18" charset="0"/>
              </a:rPr>
              <a:t>функцій</a:t>
            </a:r>
            <a:r>
              <a:rPr lang="uk-UA" sz="2800" dirty="0">
                <a:solidFill>
                  <a:srgbClr val="7030A0"/>
                </a:solidFill>
                <a:latin typeface="Times New Roman" panose="02020603050405020304" pitchFamily="18" charset="0"/>
                <a:cs typeface="Times New Roman" panose="02020603050405020304" pitchFamily="18" charset="0"/>
              </a:rPr>
              <a:t> етносоціології можна </a:t>
            </a:r>
            <a:r>
              <a:rPr lang="uk-UA" sz="2800" dirty="0" smtClean="0">
                <a:solidFill>
                  <a:srgbClr val="7030A0"/>
                </a:solidFill>
                <a:latin typeface="Times New Roman" panose="02020603050405020304" pitchFamily="18" charset="0"/>
                <a:cs typeface="Times New Roman" panose="02020603050405020304" pitchFamily="18" charset="0"/>
              </a:rPr>
              <a:t>назвати</a:t>
            </a:r>
            <a:r>
              <a:rPr lang="uk-UA" sz="2800" dirty="0">
                <a:solidFill>
                  <a:srgbClr val="7030A0"/>
                </a:solidFill>
                <a:latin typeface="Times New Roman" panose="02020603050405020304" pitchFamily="18" charset="0"/>
                <a:cs typeface="Times New Roman" panose="02020603050405020304" pitchFamily="18" charset="0"/>
              </a:rPr>
              <a:t>:</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67544" y="1916832"/>
            <a:ext cx="8229600" cy="4525963"/>
          </a:xfrm>
        </p:spPr>
        <p:txBody>
          <a:bodyPr>
            <a:normAutofit/>
          </a:bodyPr>
          <a:lstStyle/>
          <a:p>
            <a:r>
              <a:rPr lang="uk-UA" sz="2800" b="1" dirty="0">
                <a:solidFill>
                  <a:schemeClr val="tx1"/>
                </a:solidFill>
                <a:latin typeface="Times New Roman" panose="02020603050405020304" pitchFamily="18" charset="0"/>
                <a:cs typeface="Times New Roman" panose="02020603050405020304" pitchFamily="18" charset="0"/>
              </a:rPr>
              <a:t>визначення і усвідомлення ролі етнічних спільнот у суспільному житті;</a:t>
            </a:r>
            <a:endParaRPr lang="ru-RU" sz="2800" b="1" dirty="0">
              <a:solidFill>
                <a:schemeClr val="tx1"/>
              </a:solidFill>
              <a:latin typeface="Times New Roman" panose="02020603050405020304" pitchFamily="18" charset="0"/>
              <a:cs typeface="Times New Roman" panose="02020603050405020304" pitchFamily="18" charset="0"/>
            </a:endParaRPr>
          </a:p>
          <a:p>
            <a:r>
              <a:rPr lang="uk-UA" sz="2800" b="1" dirty="0" smtClean="0">
                <a:solidFill>
                  <a:schemeClr val="tx1"/>
                </a:solidFill>
                <a:latin typeface="Times New Roman" panose="02020603050405020304" pitchFamily="18" charset="0"/>
                <a:cs typeface="Times New Roman" panose="02020603050405020304" pitchFamily="18" charset="0"/>
              </a:rPr>
              <a:t> </a:t>
            </a:r>
            <a:r>
              <a:rPr lang="uk-UA" sz="2800" b="1" dirty="0">
                <a:solidFill>
                  <a:schemeClr val="tx1"/>
                </a:solidFill>
                <a:latin typeface="Times New Roman" panose="02020603050405020304" pitchFamily="18" charset="0"/>
                <a:cs typeface="Times New Roman" panose="02020603050405020304" pitchFamily="18" charset="0"/>
              </a:rPr>
              <a:t>сприяння розвитку національної свідомості та національної культури;</a:t>
            </a:r>
            <a:endParaRPr lang="ru-RU" sz="2800" b="1" dirty="0">
              <a:solidFill>
                <a:schemeClr val="tx1"/>
              </a:solidFill>
              <a:latin typeface="Times New Roman" panose="02020603050405020304" pitchFamily="18" charset="0"/>
              <a:cs typeface="Times New Roman" panose="02020603050405020304" pitchFamily="18" charset="0"/>
            </a:endParaRPr>
          </a:p>
          <a:p>
            <a:r>
              <a:rPr lang="uk-UA" sz="2800" b="1" dirty="0" smtClean="0">
                <a:solidFill>
                  <a:schemeClr val="tx1"/>
                </a:solidFill>
                <a:latin typeface="Times New Roman" panose="02020603050405020304" pitchFamily="18" charset="0"/>
                <a:cs typeface="Times New Roman" panose="02020603050405020304" pitchFamily="18" charset="0"/>
              </a:rPr>
              <a:t> </a:t>
            </a:r>
            <a:r>
              <a:rPr lang="uk-UA" sz="2800" b="1" dirty="0">
                <a:solidFill>
                  <a:schemeClr val="tx1"/>
                </a:solidFill>
                <a:latin typeface="Times New Roman" panose="02020603050405020304" pitchFamily="18" charset="0"/>
                <a:cs typeface="Times New Roman" panose="02020603050405020304" pitchFamily="18" charset="0"/>
              </a:rPr>
              <a:t>сприяння розвитку почуттів патріотизму та національної гідності;</a:t>
            </a:r>
            <a:endParaRPr lang="ru-RU" sz="2800" b="1" dirty="0">
              <a:solidFill>
                <a:schemeClr val="tx1"/>
              </a:solidFill>
              <a:latin typeface="Times New Roman" panose="02020603050405020304" pitchFamily="18" charset="0"/>
              <a:cs typeface="Times New Roman" panose="02020603050405020304" pitchFamily="18" charset="0"/>
            </a:endParaRPr>
          </a:p>
          <a:p>
            <a:r>
              <a:rPr lang="uk-UA" sz="2800" b="1" dirty="0" smtClean="0">
                <a:solidFill>
                  <a:schemeClr val="tx1"/>
                </a:solidFill>
                <a:latin typeface="Times New Roman" panose="02020603050405020304" pitchFamily="18" charset="0"/>
                <a:cs typeface="Times New Roman" panose="02020603050405020304" pitchFamily="18" charset="0"/>
              </a:rPr>
              <a:t> </a:t>
            </a:r>
            <a:r>
              <a:rPr lang="uk-UA" sz="2800" b="1" dirty="0">
                <a:solidFill>
                  <a:schemeClr val="tx1"/>
                </a:solidFill>
                <a:latin typeface="Times New Roman" panose="02020603050405020304" pitchFamily="18" charset="0"/>
                <a:cs typeface="Times New Roman" panose="02020603050405020304" pitchFamily="18" charset="0"/>
              </a:rPr>
              <a:t>налагодження механізмів міжетнічних відносин та інші.</a:t>
            </a:r>
            <a:endParaRPr lang="ru-RU" sz="28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229600" cy="1584176"/>
          </a:xfrm>
        </p:spPr>
        <p:txBody>
          <a:bodyPr/>
          <a:lstStyle/>
          <a:p>
            <a:pPr algn="l">
              <a:lnSpc>
                <a:spcPct val="100000"/>
              </a:lnSpc>
            </a:pPr>
            <a:r>
              <a:rPr lang="uk-UA" sz="2400" dirty="0" smtClean="0">
                <a:solidFill>
                  <a:srgbClr val="2F5897"/>
                </a:solidFill>
                <a:effectLst/>
                <a:latin typeface="Times New Roman" panose="02020603050405020304" pitchFamily="18" charset="0"/>
                <a:cs typeface="Times New Roman" panose="02020603050405020304" pitchFamily="18" charset="0"/>
              </a:rPr>
              <a:t>	</a:t>
            </a:r>
            <a:r>
              <a:rPr lang="uk-UA" sz="2400" b="1" dirty="0" smtClean="0">
                <a:solidFill>
                  <a:srgbClr val="00B050"/>
                </a:solidFill>
                <a:effectLst/>
                <a:latin typeface="Times New Roman" panose="02020603050405020304" pitchFamily="18" charset="0"/>
                <a:cs typeface="Times New Roman" panose="02020603050405020304" pitchFamily="18" charset="0"/>
              </a:rPr>
              <a:t>Таким </a:t>
            </a:r>
            <a:r>
              <a:rPr lang="uk-UA" sz="2400" b="1" dirty="0">
                <a:solidFill>
                  <a:srgbClr val="00B050"/>
                </a:solidFill>
                <a:effectLst/>
                <a:latin typeface="Times New Roman" panose="02020603050405020304" pitchFamily="18" charset="0"/>
                <a:cs typeface="Times New Roman" panose="02020603050405020304" pitchFamily="18" charset="0"/>
              </a:rPr>
              <a:t>чином</a:t>
            </a:r>
            <a:r>
              <a:rPr lang="uk-UA" sz="2400" b="1" dirty="0">
                <a:solidFill>
                  <a:srgbClr val="7030A0"/>
                </a:solidFill>
                <a:effectLst/>
                <a:latin typeface="Times New Roman" panose="02020603050405020304" pitchFamily="18" charset="0"/>
                <a:cs typeface="Times New Roman" panose="02020603050405020304" pitchFamily="18" charset="0"/>
              </a:rPr>
              <a:t>, предмет етносоціології </a:t>
            </a:r>
            <a:r>
              <a:rPr lang="uk-UA" sz="2400" b="1" dirty="0">
                <a:solidFill>
                  <a:srgbClr val="00B050"/>
                </a:solidFill>
                <a:effectLst/>
                <a:latin typeface="Times New Roman" panose="02020603050405020304" pitchFamily="18" charset="0"/>
                <a:cs typeface="Times New Roman" panose="02020603050405020304" pitchFamily="18" charset="0"/>
              </a:rPr>
              <a:t>виявляється досить об'ємним, відмінним від предмета інших наук, котрі </a:t>
            </a:r>
            <a:r>
              <a:rPr lang="uk-UA" sz="2400" b="1" dirty="0" smtClean="0">
                <a:solidFill>
                  <a:srgbClr val="00B050"/>
                </a:solidFill>
                <a:effectLst/>
                <a:latin typeface="Times New Roman" panose="02020603050405020304" pitchFamily="18" charset="0"/>
                <a:cs typeface="Times New Roman" panose="02020603050405020304" pitchFamily="18" charset="0"/>
              </a:rPr>
              <a:t>	досліджують </a:t>
            </a:r>
            <a:r>
              <a:rPr lang="uk-UA" sz="2400" b="1" dirty="0">
                <a:solidFill>
                  <a:srgbClr val="00B050"/>
                </a:solidFill>
                <a:effectLst/>
                <a:latin typeface="Times New Roman" panose="02020603050405020304" pitchFamily="18" charset="0"/>
                <a:cs typeface="Times New Roman" panose="02020603050405020304" pitchFamily="18" charset="0"/>
              </a:rPr>
              <a:t>етнічні спільноти і включає в себе:</a:t>
            </a:r>
            <a:endParaRPr lang="ru-RU" b="1" dirty="0">
              <a:solidFill>
                <a:srgbClr val="00B050"/>
              </a:solidFill>
              <a:effectLst/>
            </a:endParaRPr>
          </a:p>
        </p:txBody>
      </p:sp>
      <p:sp>
        <p:nvSpPr>
          <p:cNvPr id="3" name="Содержимое 2"/>
          <p:cNvSpPr>
            <a:spLocks noGrp="1"/>
          </p:cNvSpPr>
          <p:nvPr>
            <p:ph idx="1"/>
          </p:nvPr>
        </p:nvSpPr>
        <p:spPr>
          <a:xfrm>
            <a:off x="0" y="1772816"/>
            <a:ext cx="9144000" cy="5085184"/>
          </a:xfrm>
        </p:spPr>
        <p:txBody>
          <a:bodyPr>
            <a:normAutofit/>
          </a:bodyPr>
          <a:lstStyle/>
          <a:p>
            <a:r>
              <a:rPr lang="uk-UA" sz="2400" dirty="0" smtClean="0">
                <a:solidFill>
                  <a:schemeClr val="tx1"/>
                </a:solidFill>
                <a:latin typeface="Times New Roman" panose="02020603050405020304" pitchFamily="18" charset="0"/>
                <a:cs typeface="Times New Roman" panose="02020603050405020304" pitchFamily="18" charset="0"/>
              </a:rPr>
              <a:t> </a:t>
            </a:r>
            <a:r>
              <a:rPr lang="uk-UA" sz="3200" b="1" dirty="0">
                <a:solidFill>
                  <a:schemeClr val="tx1"/>
                </a:solidFill>
                <a:latin typeface="Times New Roman" panose="02020603050405020304" pitchFamily="18" charset="0"/>
                <a:cs typeface="Times New Roman" panose="02020603050405020304" pitchFamily="18" charset="0"/>
              </a:rPr>
              <a:t>походження і розвиток етнічних спільностей;</a:t>
            </a:r>
            <a:endParaRPr lang="ru-RU" sz="3200" b="1" dirty="0">
              <a:solidFill>
                <a:schemeClr val="tx1"/>
              </a:solidFill>
              <a:latin typeface="Times New Roman" panose="02020603050405020304" pitchFamily="18" charset="0"/>
              <a:cs typeface="Times New Roman" panose="02020603050405020304" pitchFamily="18" charset="0"/>
            </a:endParaRPr>
          </a:p>
          <a:p>
            <a:r>
              <a:rPr lang="uk-UA" sz="3200" b="1" dirty="0" smtClean="0">
                <a:solidFill>
                  <a:schemeClr val="tx1"/>
                </a:solidFill>
                <a:latin typeface="Times New Roman" panose="02020603050405020304" pitchFamily="18" charset="0"/>
                <a:cs typeface="Times New Roman" panose="02020603050405020304" pitchFamily="18" charset="0"/>
              </a:rPr>
              <a:t> </a:t>
            </a:r>
            <a:r>
              <a:rPr lang="uk-UA" sz="3200" b="1" dirty="0">
                <a:solidFill>
                  <a:schemeClr val="tx1"/>
                </a:solidFill>
                <a:latin typeface="Times New Roman" panose="02020603050405020304" pitchFamily="18" charset="0"/>
                <a:cs typeface="Times New Roman" panose="02020603050405020304" pitchFamily="18" charset="0"/>
              </a:rPr>
              <a:t>вплив етнічних спільнот на різноманітні соціальні процеси, їхню роль у суспільному житті;</a:t>
            </a:r>
            <a:endParaRPr lang="ru-RU" sz="3200" b="1" dirty="0">
              <a:solidFill>
                <a:schemeClr val="tx1"/>
              </a:solidFill>
              <a:latin typeface="Times New Roman" panose="02020603050405020304" pitchFamily="18" charset="0"/>
              <a:cs typeface="Times New Roman" panose="02020603050405020304" pitchFamily="18" charset="0"/>
            </a:endParaRPr>
          </a:p>
          <a:p>
            <a:r>
              <a:rPr lang="uk-UA" sz="3200" b="1" dirty="0" smtClean="0">
                <a:solidFill>
                  <a:schemeClr val="tx1"/>
                </a:solidFill>
                <a:latin typeface="Times New Roman" panose="02020603050405020304" pitchFamily="18" charset="0"/>
                <a:cs typeface="Times New Roman" panose="02020603050405020304" pitchFamily="18" charset="0"/>
              </a:rPr>
              <a:t>динаміку </a:t>
            </a:r>
            <a:r>
              <a:rPr lang="uk-UA" sz="3200" b="1" dirty="0">
                <a:solidFill>
                  <a:schemeClr val="tx1"/>
                </a:solidFill>
                <a:latin typeface="Times New Roman" panose="02020603050405020304" pitchFamily="18" charset="0"/>
                <a:cs typeface="Times New Roman" panose="02020603050405020304" pitchFamily="18" charset="0"/>
              </a:rPr>
              <a:t>змін у культурі, мові, побуті різних етносів;</a:t>
            </a:r>
            <a:endParaRPr lang="ru-RU" sz="3200" b="1" dirty="0">
              <a:solidFill>
                <a:schemeClr val="tx1"/>
              </a:solidFill>
              <a:latin typeface="Times New Roman" panose="02020603050405020304" pitchFamily="18" charset="0"/>
              <a:cs typeface="Times New Roman" panose="02020603050405020304" pitchFamily="18" charset="0"/>
            </a:endParaRPr>
          </a:p>
          <a:p>
            <a:r>
              <a:rPr lang="uk-UA" sz="3200" b="1" dirty="0" smtClean="0">
                <a:solidFill>
                  <a:schemeClr val="tx1"/>
                </a:solidFill>
                <a:latin typeface="Times New Roman" panose="02020603050405020304" pitchFamily="18" charset="0"/>
                <a:cs typeface="Times New Roman" panose="02020603050405020304" pitchFamily="18" charset="0"/>
              </a:rPr>
              <a:t>соціальні </a:t>
            </a:r>
            <a:r>
              <a:rPr lang="uk-UA" sz="3200" b="1" dirty="0">
                <a:solidFill>
                  <a:schemeClr val="tx1"/>
                </a:solidFill>
                <a:latin typeface="Times New Roman" panose="02020603050405020304" pitchFamily="18" charset="0"/>
                <a:cs typeface="Times New Roman" panose="02020603050405020304" pitchFamily="18" charset="0"/>
              </a:rPr>
              <a:t>зв'язки та соціальні відносини, що виникають між етносами, тобто міжетнічні взаємини.</a:t>
            </a:r>
            <a:endParaRPr lang="ru-RU" sz="3200" b="1" dirty="0">
              <a:solidFill>
                <a:schemeClr val="tx1"/>
              </a:solidFill>
              <a:latin typeface="Times New Roman" panose="02020603050405020304" pitchFamily="18" charset="0"/>
              <a:cs typeface="Times New Roman" panose="02020603050405020304" pitchFamily="18" charset="0"/>
            </a:endParaRPr>
          </a:p>
          <a:p>
            <a:endParaRPr lang="ru-RU"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Татьяна\Desktop\презентация этносоциология\16.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24000"/>
                    </a14:imgEffect>
                    <a14:imgEffect>
                      <a14:brightnessContrast bright="2000" contrast="2000"/>
                    </a14:imgEffect>
                  </a14:imgLayer>
                </a14:imgProps>
              </a:ext>
              <a:ext uri="{28A0092B-C50C-407E-A947-70E740481C1C}">
                <a14:useLocalDpi xmlns="" xmlns:a14="http://schemas.microsoft.com/office/drawing/2010/main" val="0"/>
              </a:ext>
            </a:extLst>
          </a:blip>
          <a:srcRect/>
          <a:stretch>
            <a:fillRect/>
          </a:stretch>
        </p:blipFill>
        <p:spPr bwMode="auto">
          <a:xfrm>
            <a:off x="467544" y="512372"/>
            <a:ext cx="8280920" cy="567672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0" y="0"/>
            <a:ext cx="9144000" cy="6858000"/>
          </a:xfrm>
          <a:effectLst>
            <a:glow rad="127000">
              <a:schemeClr val="accent1"/>
            </a:glow>
          </a:effectLst>
        </p:spPr>
        <p:txBody>
          <a:bodyPr>
            <a:normAutofit/>
          </a:bodyPr>
          <a:lstStyle/>
          <a:p>
            <a:pPr marL="0" indent="0">
              <a:buNone/>
            </a:pPr>
            <a:r>
              <a:rPr lang="uk-UA" sz="2400" dirty="0" smtClean="0">
                <a:latin typeface="Times New Roman" panose="02020603050405020304" pitchFamily="18" charset="0"/>
                <a:cs typeface="Times New Roman" panose="02020603050405020304" pitchFamily="18" charset="0"/>
              </a:rPr>
              <a:t>	</a:t>
            </a:r>
          </a:p>
          <a:p>
            <a:pPr marL="0" indent="0">
              <a:buNone/>
            </a:pPr>
            <a:r>
              <a:rPr lang="uk-UA" sz="2400" dirty="0">
                <a:latin typeface="Times New Roman" panose="02020603050405020304" pitchFamily="18" charset="0"/>
                <a:cs typeface="Times New Roman" panose="02020603050405020304" pitchFamily="18" charset="0"/>
              </a:rPr>
              <a:t>	</a:t>
            </a:r>
            <a:r>
              <a:rPr lang="uk-UA" sz="3200" b="1" dirty="0" smtClean="0">
                <a:solidFill>
                  <a:srgbClr val="00B0F0"/>
                </a:solidFill>
                <a:latin typeface="Times New Roman" panose="02020603050405020304" pitchFamily="18" charset="0"/>
                <a:cs typeface="Times New Roman" panose="02020603050405020304" pitchFamily="18" charset="0"/>
              </a:rPr>
              <a:t>Етнічні спільності </a:t>
            </a:r>
            <a:r>
              <a:rPr lang="uk-UA" sz="2400" dirty="0" smtClean="0">
                <a:solidFill>
                  <a:schemeClr val="tx1"/>
                </a:solidFill>
                <a:latin typeface="Times New Roman" panose="02020603050405020304" pitchFamily="18" charset="0"/>
                <a:cs typeface="Times New Roman" panose="02020603050405020304" pitchFamily="18" charset="0"/>
              </a:rPr>
              <a:t>- </a:t>
            </a:r>
            <a:r>
              <a:rPr lang="uk-UA" sz="2400" b="1" dirty="0" smtClean="0">
                <a:solidFill>
                  <a:schemeClr val="tx1"/>
                </a:solidFill>
                <a:latin typeface="Times New Roman" panose="02020603050405020304" pitchFamily="18" charset="0"/>
                <a:cs typeface="Times New Roman" panose="02020603050405020304" pitchFamily="18" charset="0"/>
              </a:rPr>
              <a:t>це великі групи людей , пов'язані між собою культурними нормами , мовою , моделями поведінки , які найчастіше надають </a:t>
            </a:r>
            <a:r>
              <a:rPr lang="uk-UA" sz="2400" b="1" dirty="0" smtClean="0">
                <a:solidFill>
                  <a:schemeClr val="tx1"/>
                </a:solidFill>
                <a:latin typeface="Times New Roman" panose="02020603050405020304" pitchFamily="18" charset="0"/>
                <a:cs typeface="Times New Roman" panose="02020603050405020304" pitchFamily="18" charset="0"/>
              </a:rPr>
              <a:t>примусовий </a:t>
            </a:r>
            <a:r>
              <a:rPr lang="uk-UA" sz="2400" b="1" dirty="0" smtClean="0">
                <a:solidFill>
                  <a:schemeClr val="tx1"/>
                </a:solidFill>
                <a:latin typeface="Times New Roman" panose="02020603050405020304" pitchFamily="18" charset="0"/>
                <a:cs typeface="Times New Roman" panose="02020603050405020304" pitchFamily="18" charset="0"/>
              </a:rPr>
              <a:t>вплив на людину , змушують його жити по заданих нормам , сповідувати цінності. При цьому етнос представляється якимсь соціальним цілим , зміна та функціонування якого здійснюється стихійно через діяльність людей. Сукупність загальних характеристик (мова, територія етногенезу, самосвідомість, культура, звичаї і традиційна система норм, специфіка господарської діяльності та ін.) дозволяють окреслити межі етнічної спільноти.</a:t>
            </a:r>
            <a:endParaRPr lang="uk-UA"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79760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Татьяна\Desktop\презентация этносоциология\1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04664"/>
            <a:ext cx="7416824" cy="610342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467544" y="332656"/>
            <a:ext cx="8229600" cy="5865515"/>
          </a:xfrm>
        </p:spPr>
        <p:txBody>
          <a:bodyPr>
            <a:noAutofit/>
          </a:bodyPr>
          <a:lstStyle/>
          <a:p>
            <a:pPr marL="0" indent="0">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chemeClr val="tx1"/>
                </a:solidFill>
                <a:latin typeface="Times New Roman" panose="02020603050405020304" pitchFamily="18" charset="0"/>
                <a:cs typeface="Times New Roman" panose="02020603050405020304" pitchFamily="18" charset="0"/>
              </a:rPr>
              <a:t>До </a:t>
            </a:r>
            <a:r>
              <a:rPr lang="uk-UA" sz="2200" dirty="0">
                <a:solidFill>
                  <a:schemeClr val="tx1"/>
                </a:solidFill>
                <a:latin typeface="Times New Roman" panose="02020603050405020304" pitchFamily="18" charset="0"/>
                <a:cs typeface="Times New Roman" panose="02020603050405020304" pitchFamily="18" charset="0"/>
              </a:rPr>
              <a:t>структури основних функціональних напрямів </a:t>
            </a:r>
            <a:r>
              <a:rPr lang="uk-UA" sz="2200" dirty="0" smtClean="0">
                <a:solidFill>
                  <a:schemeClr val="tx1"/>
                </a:solidFill>
                <a:latin typeface="Times New Roman" panose="02020603050405020304" pitchFamily="18" charset="0"/>
                <a:cs typeface="Times New Roman" panose="02020603050405020304" pitchFamily="18" charset="0"/>
              </a:rPr>
              <a:t>				етносоціології </a:t>
            </a:r>
            <a:r>
              <a:rPr lang="uk-UA" sz="2200" dirty="0">
                <a:solidFill>
                  <a:schemeClr val="tx1"/>
                </a:solidFill>
                <a:latin typeface="Times New Roman" panose="02020603050405020304" pitchFamily="18" charset="0"/>
                <a:cs typeface="Times New Roman" panose="02020603050405020304" pitchFamily="18" charset="0"/>
              </a:rPr>
              <a:t>належать:</a:t>
            </a:r>
            <a:endParaRPr lang="ru-RU" sz="2200" dirty="0">
              <a:solidFill>
                <a:schemeClr val="tx1"/>
              </a:solidFill>
              <a:latin typeface="Times New Roman" panose="02020603050405020304" pitchFamily="18" charset="0"/>
              <a:cs typeface="Times New Roman" panose="02020603050405020304" pitchFamily="18" charset="0"/>
            </a:endParaRPr>
          </a:p>
          <a:p>
            <a:pPr lvl="0"/>
            <a:r>
              <a:rPr lang="uk-UA" sz="2200" b="1" dirty="0" smtClean="0">
                <a:solidFill>
                  <a:schemeClr val="tx1"/>
                </a:solidFill>
                <a:latin typeface="Times New Roman" panose="02020603050405020304" pitchFamily="18" charset="0"/>
                <a:cs typeface="Times New Roman" panose="02020603050405020304" pitchFamily="18" charset="0"/>
              </a:rPr>
              <a:t>соціологія </a:t>
            </a:r>
            <a:r>
              <a:rPr lang="uk-UA" sz="2200" b="1" dirty="0">
                <a:solidFill>
                  <a:schemeClr val="tx1"/>
                </a:solidFill>
                <a:latin typeface="Times New Roman" panose="02020603050405020304" pitchFamily="18" charset="0"/>
                <a:cs typeface="Times New Roman" panose="02020603050405020304" pitchFamily="18" charset="0"/>
              </a:rPr>
              <a:t>етносу як соціокультурної комунікативної системи, вивчення проблем етнічної ідентифікації та етнічної стратифікації;</a:t>
            </a:r>
            <a:endParaRPr lang="ru-RU" sz="2200" b="1" dirty="0">
              <a:solidFill>
                <a:schemeClr val="tx1"/>
              </a:solidFill>
              <a:latin typeface="Times New Roman" panose="02020603050405020304" pitchFamily="18" charset="0"/>
              <a:cs typeface="Times New Roman" panose="02020603050405020304" pitchFamily="18" charset="0"/>
            </a:endParaRPr>
          </a:p>
          <a:p>
            <a:pPr lvl="0"/>
            <a:r>
              <a:rPr lang="uk-UA" sz="2200" b="1" dirty="0" smtClean="0">
                <a:solidFill>
                  <a:schemeClr val="tx1"/>
                </a:solidFill>
                <a:latin typeface="Times New Roman" panose="02020603050405020304" pitchFamily="18" charset="0"/>
                <a:cs typeface="Times New Roman" panose="02020603050405020304" pitchFamily="18" charset="0"/>
              </a:rPr>
              <a:t>соціологія </a:t>
            </a:r>
            <a:r>
              <a:rPr lang="uk-UA" sz="2200" b="1" dirty="0">
                <a:solidFill>
                  <a:schemeClr val="tx1"/>
                </a:solidFill>
                <a:latin typeface="Times New Roman" panose="02020603050405020304" pitchFamily="18" charset="0"/>
                <a:cs typeface="Times New Roman" panose="02020603050405020304" pitchFamily="18" charset="0"/>
              </a:rPr>
              <a:t>етнічних (національних) меншин та діаспор, </a:t>
            </a:r>
            <a:r>
              <a:rPr lang="uk-UA" sz="2200" b="1" dirty="0" err="1">
                <a:solidFill>
                  <a:schemeClr val="tx1"/>
                </a:solidFill>
                <a:latin typeface="Times New Roman" panose="02020603050405020304" pitchFamily="18" charset="0"/>
                <a:cs typeface="Times New Roman" panose="02020603050405020304" pitchFamily="18" charset="0"/>
              </a:rPr>
              <a:t>мігрантських</a:t>
            </a:r>
            <a:r>
              <a:rPr lang="uk-UA" sz="2200" b="1" dirty="0">
                <a:solidFill>
                  <a:schemeClr val="tx1"/>
                </a:solidFill>
                <a:latin typeface="Times New Roman" panose="02020603050405020304" pitchFamily="18" charset="0"/>
                <a:cs typeface="Times New Roman" panose="02020603050405020304" pitchFamily="18" charset="0"/>
              </a:rPr>
              <a:t> груп;</a:t>
            </a:r>
            <a:endParaRPr lang="ru-RU" sz="2200" b="1" dirty="0">
              <a:solidFill>
                <a:schemeClr val="tx1"/>
              </a:solidFill>
              <a:latin typeface="Times New Roman" panose="02020603050405020304" pitchFamily="18" charset="0"/>
              <a:cs typeface="Times New Roman" panose="02020603050405020304" pitchFamily="18" charset="0"/>
            </a:endParaRPr>
          </a:p>
          <a:p>
            <a:pPr lvl="0"/>
            <a:r>
              <a:rPr lang="uk-UA" sz="2200" b="1" dirty="0" smtClean="0">
                <a:solidFill>
                  <a:schemeClr val="tx1"/>
                </a:solidFill>
                <a:latin typeface="Times New Roman" panose="02020603050405020304" pitchFamily="18" charset="0"/>
                <a:cs typeface="Times New Roman" panose="02020603050405020304" pitchFamily="18" charset="0"/>
              </a:rPr>
              <a:t>соціологічне </a:t>
            </a:r>
            <a:r>
              <a:rPr lang="uk-UA" sz="2200" b="1" dirty="0">
                <a:solidFill>
                  <a:schemeClr val="tx1"/>
                </a:solidFill>
                <a:latin typeface="Times New Roman" panose="02020603050405020304" pitchFamily="18" charset="0"/>
                <a:cs typeface="Times New Roman" panose="02020603050405020304" pitchFamily="18" charset="0"/>
              </a:rPr>
              <a:t>дослідження міжетнічних (міжнаціональних) конфліктів;</a:t>
            </a:r>
            <a:endParaRPr lang="ru-RU" sz="2200" b="1" dirty="0">
              <a:solidFill>
                <a:schemeClr val="tx1"/>
              </a:solidFill>
              <a:latin typeface="Times New Roman" panose="02020603050405020304" pitchFamily="18" charset="0"/>
              <a:cs typeface="Times New Roman" panose="02020603050405020304" pitchFamily="18" charset="0"/>
            </a:endParaRPr>
          </a:p>
          <a:p>
            <a:pPr lvl="0"/>
            <a:r>
              <a:rPr lang="uk-UA" sz="2200" b="1" dirty="0" smtClean="0">
                <a:solidFill>
                  <a:schemeClr val="tx1"/>
                </a:solidFill>
                <a:latin typeface="Times New Roman" panose="02020603050405020304" pitchFamily="18" charset="0"/>
                <a:cs typeface="Times New Roman" panose="02020603050405020304" pitchFamily="18" charset="0"/>
              </a:rPr>
              <a:t>вивчення </a:t>
            </a:r>
            <a:r>
              <a:rPr lang="uk-UA" sz="2200" b="1" dirty="0">
                <a:solidFill>
                  <a:schemeClr val="tx1"/>
                </a:solidFill>
                <a:latin typeface="Times New Roman" panose="02020603050405020304" pitchFamily="18" charset="0"/>
                <a:cs typeface="Times New Roman" panose="02020603050405020304" pitchFamily="18" charset="0"/>
              </a:rPr>
              <a:t>проблем соціальної адаптації у різних етнокультурних середовищах;</a:t>
            </a:r>
            <a:endParaRPr lang="ru-RU" sz="2200" b="1" dirty="0">
              <a:solidFill>
                <a:schemeClr val="tx1"/>
              </a:solidFill>
              <a:latin typeface="Times New Roman" panose="02020603050405020304" pitchFamily="18" charset="0"/>
              <a:cs typeface="Times New Roman" panose="02020603050405020304" pitchFamily="18" charset="0"/>
            </a:endParaRPr>
          </a:p>
          <a:p>
            <a:pPr lvl="0"/>
            <a:r>
              <a:rPr lang="uk-UA" sz="2200" b="1" dirty="0" smtClean="0">
                <a:solidFill>
                  <a:schemeClr val="tx1"/>
                </a:solidFill>
                <a:latin typeface="Times New Roman" panose="02020603050405020304" pitchFamily="18" charset="0"/>
                <a:cs typeface="Times New Roman" panose="02020603050405020304" pitchFamily="18" charset="0"/>
              </a:rPr>
              <a:t>проблеми </a:t>
            </a:r>
            <a:r>
              <a:rPr lang="uk-UA" sz="2200" b="1" dirty="0" err="1">
                <a:solidFill>
                  <a:schemeClr val="tx1"/>
                </a:solidFill>
                <a:latin typeface="Times New Roman" panose="02020603050405020304" pitchFamily="18" charset="0"/>
                <a:cs typeface="Times New Roman" panose="02020603050405020304" pitchFamily="18" charset="0"/>
              </a:rPr>
              <a:t>етнорегіоналізму</a:t>
            </a:r>
            <a:r>
              <a:rPr lang="uk-UA" sz="2200" b="1" dirty="0">
                <a:solidFill>
                  <a:schemeClr val="tx1"/>
                </a:solidFill>
                <a:latin typeface="Times New Roman" panose="02020603050405020304" pitchFamily="18" charset="0"/>
                <a:cs typeface="Times New Roman" panose="02020603050405020304" pitchFamily="18" charset="0"/>
              </a:rPr>
              <a:t> та </a:t>
            </a:r>
            <a:r>
              <a:rPr lang="uk-UA" sz="2200" b="1" dirty="0" err="1">
                <a:solidFill>
                  <a:schemeClr val="tx1"/>
                </a:solidFill>
                <a:latin typeface="Times New Roman" panose="02020603050405020304" pitchFamily="18" charset="0"/>
                <a:cs typeface="Times New Roman" panose="02020603050405020304" pitchFamily="18" charset="0"/>
              </a:rPr>
              <a:t>етносепаратизму</a:t>
            </a:r>
            <a:r>
              <a:rPr lang="uk-UA" sz="2200" b="1" dirty="0">
                <a:solidFill>
                  <a:schemeClr val="tx1"/>
                </a:solidFill>
                <a:latin typeface="Times New Roman" panose="02020603050405020304" pitchFamily="18" charset="0"/>
                <a:cs typeface="Times New Roman" panose="02020603050405020304" pitchFamily="18" charset="0"/>
              </a:rPr>
              <a:t>, міжетнічної взаємодії. Основними функціями етносоціології є </a:t>
            </a:r>
            <a:r>
              <a:rPr lang="uk-UA" sz="2200" b="1" dirty="0" err="1">
                <a:solidFill>
                  <a:schemeClr val="tx1"/>
                </a:solidFill>
                <a:latin typeface="Times New Roman" panose="02020603050405020304" pitchFamily="18" charset="0"/>
                <a:cs typeface="Times New Roman" panose="02020603050405020304" pitchFamily="18" charset="0"/>
              </a:rPr>
              <a:t>теоретико-когнітивна</a:t>
            </a:r>
            <a:r>
              <a:rPr lang="uk-UA" sz="2200" b="1" dirty="0">
                <a:solidFill>
                  <a:schemeClr val="tx1"/>
                </a:solidFill>
                <a:latin typeface="Times New Roman" panose="02020603050405020304" pitchFamily="18" charset="0"/>
                <a:cs typeface="Times New Roman" panose="02020603050405020304" pitchFamily="18" charset="0"/>
              </a:rPr>
              <a:t>, прогностична, просвітницька.</a:t>
            </a:r>
            <a:endParaRPr lang="ru-RU" sz="22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0837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Татьяна\Desktop\презентация этносоциология\14.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16000"/>
                    </a14:imgEffect>
                    <a14:imgEffect>
                      <a14:brightnessContrast bright="4000" contrast="3000"/>
                    </a14:imgEffect>
                  </a14:imgLayer>
                </a14:imgProps>
              </a:ext>
              <a:ext uri="{28A0092B-C50C-407E-A947-70E740481C1C}">
                <a14:useLocalDpi xmlns="" xmlns:a14="http://schemas.microsoft.com/office/drawing/2010/main" val="0"/>
              </a:ext>
            </a:extLst>
          </a:blip>
          <a:srcRect/>
          <a:stretch>
            <a:fillRect/>
          </a:stretch>
        </p:blipFill>
        <p:spPr bwMode="auto">
          <a:xfrm>
            <a:off x="323528" y="548679"/>
            <a:ext cx="8424936" cy="57592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467544" y="116632"/>
            <a:ext cx="8291264" cy="576064"/>
          </a:xfrm>
        </p:spPr>
        <p:txBody>
          <a:bodyPr>
            <a:noAutofit/>
          </a:bodyPr>
          <a:lstStyle/>
          <a:p>
            <a:pPr algn="l"/>
            <a:r>
              <a:rPr lang="uk-UA" sz="2400" dirty="0" smtClean="0">
                <a:latin typeface="Times New Roman" panose="02020603050405020304" pitchFamily="18" charset="0"/>
                <a:cs typeface="Times New Roman" panose="02020603050405020304" pitchFamily="18" charset="0"/>
              </a:rPr>
              <a:t>	Головним </a:t>
            </a:r>
            <a:r>
              <a:rPr lang="uk-UA" sz="2400" dirty="0">
                <a:latin typeface="Times New Roman" panose="02020603050405020304" pitchFamily="18" charset="0"/>
                <a:cs typeface="Times New Roman" panose="02020603050405020304" pitchFamily="18" charset="0"/>
              </a:rPr>
              <a:t>поняттям етносоціології є, безумовно, етнос. </a:t>
            </a:r>
            <a:endParaRPr lang="ru-RU" sz="24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0" y="836712"/>
            <a:ext cx="9143999" cy="6021288"/>
          </a:xfrm>
        </p:spPr>
        <p:txBody>
          <a:bodyPr>
            <a:normAutofit lnSpcReduction="10000"/>
          </a:bodyPr>
          <a:lstStyle/>
          <a:p>
            <a:pPr marL="0" indent="0">
              <a:buNone/>
            </a:pPr>
            <a:r>
              <a:rPr lang="ru-RU" sz="2400" dirty="0" smtClean="0">
                <a:latin typeface="Times New Roman" panose="02020603050405020304" pitchFamily="18" charset="0"/>
                <a:cs typeface="Times New Roman" panose="02020603050405020304" pitchFamily="18" charset="0"/>
              </a:rPr>
              <a:t>	</a:t>
            </a:r>
            <a:r>
              <a:rPr lang="uk-UA" sz="3200" dirty="0" smtClean="0">
                <a:solidFill>
                  <a:srgbClr val="FF0000"/>
                </a:solidFill>
                <a:latin typeface="Times New Roman" panose="02020603050405020304" pitchFamily="18" charset="0"/>
                <a:cs typeface="Times New Roman" panose="02020603050405020304" pitchFamily="18" charset="0"/>
              </a:rPr>
              <a:t>Етнос</a:t>
            </a:r>
            <a:r>
              <a:rPr lang="uk-UA" sz="3200" dirty="0" smtClean="0">
                <a:solidFill>
                  <a:schemeClr val="tx1"/>
                </a:solidFill>
                <a:latin typeface="Times New Roman" panose="02020603050405020304" pitchFamily="18" charset="0"/>
                <a:cs typeface="Times New Roman" panose="02020603050405020304" pitchFamily="18" charset="0"/>
              </a:rPr>
              <a:t> </a:t>
            </a:r>
            <a:r>
              <a:rPr lang="uk-UA" sz="2400" dirty="0" smtClean="0">
                <a:solidFill>
                  <a:schemeClr val="tx1"/>
                </a:solidFill>
                <a:latin typeface="Times New Roman" panose="02020603050405020304" pitchFamily="18" charset="0"/>
                <a:cs typeface="Times New Roman" panose="02020603050405020304" pitchFamily="18" charset="0"/>
              </a:rPr>
              <a:t>– </a:t>
            </a:r>
            <a:r>
              <a:rPr lang="uk-UA" sz="2800" b="1" dirty="0" smtClean="0">
                <a:solidFill>
                  <a:schemeClr val="tx1"/>
                </a:solidFill>
                <a:latin typeface="Times New Roman" panose="02020603050405020304" pitchFamily="18" charset="0"/>
                <a:cs typeface="Times New Roman" panose="02020603050405020304" pitchFamily="18" charset="0"/>
              </a:rPr>
              <a:t>вид історичної спільноти людей, до якого входять племена, народності й нації, що мають спільні риси, стабільні особливості культури та психологічного складу, а також усвідомлюють свою єдність і відмінності від інших. </a:t>
            </a:r>
            <a:endParaRPr lang="ru-RU" sz="2800" b="1" dirty="0">
              <a:solidFill>
                <a:schemeClr val="tx1"/>
              </a:solidFill>
              <a:latin typeface="Times New Roman" panose="02020603050405020304" pitchFamily="18" charset="0"/>
              <a:cs typeface="Times New Roman" panose="02020603050405020304" pitchFamily="18" charset="0"/>
            </a:endParaRPr>
          </a:p>
          <a:p>
            <a:pPr marL="0" indent="0">
              <a:buNone/>
            </a:pPr>
            <a:r>
              <a:rPr lang="ru-RU" sz="2800" b="1" dirty="0" smtClean="0">
                <a:solidFill>
                  <a:schemeClr val="tx1"/>
                </a:solidFill>
                <a:latin typeface="Times New Roman" panose="02020603050405020304" pitchFamily="18" charset="0"/>
                <a:cs typeface="Times New Roman" panose="02020603050405020304" pitchFamily="18" charset="0"/>
              </a:rPr>
              <a:t>	На стан і </a:t>
            </a:r>
            <a:r>
              <a:rPr lang="ru-RU" sz="2800" b="1" dirty="0" err="1" smtClean="0">
                <a:solidFill>
                  <a:schemeClr val="tx1"/>
                </a:solidFill>
                <a:latin typeface="Times New Roman" panose="02020603050405020304" pitchFamily="18" charset="0"/>
                <a:cs typeface="Times New Roman" panose="02020603050405020304" pitchFamily="18" charset="0"/>
              </a:rPr>
              <a:t>тенденції</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розвитку</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етносу</a:t>
            </a:r>
            <a:r>
              <a:rPr lang="ru-RU" sz="2800" b="1" dirty="0" smtClean="0">
                <a:solidFill>
                  <a:schemeClr val="tx1"/>
                </a:solidFill>
                <a:latin typeface="Times New Roman" panose="02020603050405020304" pitchFamily="18" charset="0"/>
                <a:cs typeface="Times New Roman" panose="02020603050405020304" pitchFamily="18" charset="0"/>
              </a:rPr>
              <a:t>, і перш за все на </a:t>
            </a:r>
            <a:r>
              <a:rPr lang="ru-RU" sz="2800" b="1" dirty="0" err="1" smtClean="0">
                <a:solidFill>
                  <a:schemeClr val="tx1"/>
                </a:solidFill>
                <a:latin typeface="Times New Roman" panose="02020603050405020304" pitchFamily="18" charset="0"/>
                <a:cs typeface="Times New Roman" panose="02020603050405020304" pitchFamily="18" charset="0"/>
              </a:rPr>
              <a:t>рівень</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згуртованості</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етнічної</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спільності</a:t>
            </a:r>
            <a:r>
              <a:rPr lang="ru-RU" sz="2800" b="1" dirty="0" smtClean="0">
                <a:solidFill>
                  <a:schemeClr val="tx1"/>
                </a:solidFill>
                <a:latin typeface="Times New Roman" panose="02020603050405020304" pitchFamily="18" charset="0"/>
                <a:cs typeface="Times New Roman" panose="02020603050405020304" pitchFamily="18" charset="0"/>
              </a:rPr>
              <a:t>, на </a:t>
            </a:r>
            <a:r>
              <a:rPr lang="ru-RU" sz="2800" b="1" dirty="0" err="1" smtClean="0">
                <a:solidFill>
                  <a:schemeClr val="tx1"/>
                </a:solidFill>
                <a:latin typeface="Times New Roman" panose="02020603050405020304" pitchFamily="18" charset="0"/>
                <a:cs typeface="Times New Roman" panose="02020603050405020304" pitchFamily="18" charset="0"/>
              </a:rPr>
              <a:t>особливості</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її</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групової</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поведінки</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вирішальний</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вплив</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роблять</a:t>
            </a:r>
            <a:r>
              <a:rPr lang="ru-RU" sz="2800" b="1" dirty="0" smtClean="0">
                <a:solidFill>
                  <a:schemeClr val="tx1"/>
                </a:solidFill>
                <a:latin typeface="Times New Roman" panose="02020603050405020304" pitchFamily="18" charset="0"/>
                <a:cs typeface="Times New Roman" panose="02020603050405020304" pitchFamily="18" charset="0"/>
              </a:rPr>
              <a:t> три </a:t>
            </a:r>
            <a:r>
              <a:rPr lang="ru-RU" sz="2800" b="1" dirty="0" err="1" smtClean="0">
                <a:solidFill>
                  <a:schemeClr val="tx1"/>
                </a:solidFill>
                <a:latin typeface="Times New Roman" panose="02020603050405020304" pitchFamily="18" charset="0"/>
                <a:cs typeface="Times New Roman" panose="02020603050405020304" pitchFamily="18" charset="0"/>
              </a:rPr>
              <a:t>найважливіших</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фактори</a:t>
            </a:r>
            <a:r>
              <a:rPr lang="ru-RU" sz="2800" b="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ступінь</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етнополітичного</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розвитку</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тобто</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наявність</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або</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відсутність</a:t>
            </a:r>
            <a:r>
              <a:rPr lang="ru-RU" sz="2800" b="1" dirty="0" smtClean="0">
                <a:solidFill>
                  <a:srgbClr val="C00000"/>
                </a:solidFill>
                <a:latin typeface="Times New Roman" panose="02020603050405020304" pitchFamily="18" charset="0"/>
                <a:cs typeface="Times New Roman" panose="02020603050405020304" pitchFamily="18" charset="0"/>
              </a:rPr>
              <a:t>) і тип </a:t>
            </a:r>
            <a:r>
              <a:rPr lang="ru-RU" sz="2800" b="1" dirty="0" err="1" smtClean="0">
                <a:solidFill>
                  <a:srgbClr val="C00000"/>
                </a:solidFill>
                <a:latin typeface="Times New Roman" panose="02020603050405020304" pitchFamily="18" charset="0"/>
                <a:cs typeface="Times New Roman" panose="02020603050405020304" pitchFamily="18" charset="0"/>
              </a:rPr>
              <a:t>національної</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державності</a:t>
            </a:r>
            <a:r>
              <a:rPr lang="ru-RU" sz="2800"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особливості</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демографічної</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поведінки</a:t>
            </a:r>
            <a:r>
              <a:rPr lang="ru-RU" sz="2800" b="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800" b="1" dirty="0" smtClean="0">
                <a:solidFill>
                  <a:srgbClr val="C00000"/>
                </a:solidFill>
                <a:latin typeface="Times New Roman" panose="02020603050405020304" pitchFamily="18" charset="0"/>
                <a:cs typeface="Times New Roman" panose="02020603050405020304" pitchFamily="18" charset="0"/>
              </a:rPr>
              <a:t>- характер </a:t>
            </a:r>
            <a:r>
              <a:rPr lang="ru-RU" sz="2800" b="1" dirty="0" err="1" smtClean="0">
                <a:solidFill>
                  <a:srgbClr val="C00000"/>
                </a:solidFill>
                <a:latin typeface="Times New Roman" panose="02020603050405020304" pitchFamily="18" charset="0"/>
                <a:cs typeface="Times New Roman" panose="02020603050405020304" pitchFamily="18" charset="0"/>
              </a:rPr>
              <a:t>протікання</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процесів</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урбанізації</a:t>
            </a:r>
            <a:r>
              <a:rPr lang="ru-RU" sz="2800" b="1" dirty="0" smtClean="0">
                <a:solidFill>
                  <a:srgbClr val="C00000"/>
                </a:solidFill>
                <a:latin typeface="Times New Roman" panose="02020603050405020304" pitchFamily="18" charset="0"/>
                <a:cs typeface="Times New Roman" panose="02020603050405020304" pitchFamily="18" charset="0"/>
              </a:rPr>
              <a:t>.</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4326</TotalTime>
  <Words>559</Words>
  <Application>Microsoft Office PowerPoint</Application>
  <PresentationFormat>Экран (4:3)</PresentationFormat>
  <Paragraphs>110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Исполнительная</vt:lpstr>
      <vt:lpstr>Слайд 1</vt:lpstr>
      <vt:lpstr>Зміст:</vt:lpstr>
      <vt:lpstr>Предмет етносоціології</vt:lpstr>
      <vt:lpstr> Предметом етносоціології є соціальні аспекти: </vt:lpstr>
      <vt:lpstr> Серед основних функцій етносоціології можна назвати:</vt:lpstr>
      <vt:lpstr> Таким чином, предмет етносоціології виявляється досить об'ємним, відмінним від предмета інших наук, котрі  досліджують етнічні спільноти і включає в себе:</vt:lpstr>
      <vt:lpstr>Слайд 7</vt:lpstr>
      <vt:lpstr>Слайд 8</vt:lpstr>
      <vt:lpstr> Головним поняттям етносоціології є, безумовно, етнос. </vt:lpstr>
      <vt:lpstr>Слайд 10</vt:lpstr>
      <vt:lpstr>  Етнос Ю. Бромлея   Пасіонарність Л. Гумільова</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 Перелік джерел: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 Фёдорова</dc:creator>
  <cp:lastModifiedBy>Asus</cp:lastModifiedBy>
  <cp:revision>82</cp:revision>
  <dcterms:modified xsi:type="dcterms:W3CDTF">2014-10-12T17:52:06Z</dcterms:modified>
</cp:coreProperties>
</file>