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5" r:id="rId7"/>
    <p:sldId id="271" r:id="rId8"/>
    <p:sldId id="269" r:id="rId9"/>
    <p:sldId id="272" r:id="rId10"/>
    <p:sldId id="273" r:id="rId11"/>
    <p:sldId id="274" r:id="rId12"/>
    <p:sldId id="275" r:id="rId13"/>
    <p:sldId id="276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62" r:id="rId26"/>
    <p:sldId id="277" r:id="rId27"/>
    <p:sldId id="278" r:id="rId28"/>
    <p:sldId id="279" r:id="rId29"/>
    <p:sldId id="288" r:id="rId30"/>
    <p:sldId id="30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6600CC"/>
    <a:srgbClr val="CCFF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2F67A52D-E807-4000-9E3A-125B396FEED9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96FD9E87-2063-4C89-9841-A100B932C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5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24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9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8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28EC5-8BEB-4FE4-9DCB-B6C34408666F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5727-E1B7-4099-A962-F2A791207A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1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BB35047-C994-4562-92BA-8468FC2F3F06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9120758C-B4C3-4C92-A48E-9640D854A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3B05E-3185-42A5-B4EA-9D8CA2E78EAD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D1FAF-5B0D-4F17-81B8-F57834C256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4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6B9E4E1-B076-4F7F-9626-5EDEB1C8A033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8F4A0919-3316-4801-AACE-FD6DBDF5E9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6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A8A90-1395-474E-B3F9-CCFC187CD570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D7AC-AA65-4E7F-8AB1-6D382A03C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6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BF9A5-BB91-4E90-B10A-B01127E01F6D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683F3-E97E-47EE-9979-8C757D1A4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514C1-BA46-463E-9CCB-CEC0BAF815FA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28EA1-C6FA-414F-AA49-AFCA5B9E2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7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1DB31-1686-4BB3-BE6B-DDFBC20A2B79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1F586-4280-418D-93C7-FE9BC92408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2E351-1DB9-42B9-A5C9-CCB155E81D48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8B5F1-DF71-4503-A19D-204947944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4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54E69-FE82-4BAB-BDD4-78EA6CB8C4FE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62B8-0B1A-4314-9E72-13D6EC167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D73D6E-91CC-4595-9C2E-2F422A1458CC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8FB8A5-34B8-49B3-9AAC-D0B747A27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28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8208912" cy="3416320"/>
          </a:xfrm>
          <a:prstGeom prst="rect">
            <a:avLst/>
          </a:prstGeom>
          <a:solidFill>
            <a:srgbClr val="66FFFF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99"/>
                </a:solidFill>
                <a:latin typeface="+mj-lt"/>
                <a:cs typeface="MoolBoran" pitchFamily="34" charset="0"/>
              </a:rPr>
              <a:t>ДНЗ « ЗМВПУ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99"/>
                </a:solidFill>
                <a:latin typeface="+mj-lt"/>
                <a:cs typeface="MoolBoran" pitchFamily="34" charset="0"/>
              </a:rPr>
              <a:t>»</a:t>
            </a:r>
          </a:p>
          <a:p>
            <a:pPr algn="ctr"/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99"/>
              </a:solidFill>
              <a:latin typeface="+mj-lt"/>
              <a:cs typeface="MoolBoran" pitchFamily="34" charset="0"/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  <a:cs typeface="MoolBoran" pitchFamily="34" charset="0"/>
              </a:rPr>
              <a:t>Презентац</a:t>
            </a:r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  <a:cs typeface="MoolBoran" pitchFamily="34" charset="0"/>
              </a:rPr>
              <a:t>і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  <a:cs typeface="MoolBoran" pitchFamily="34" charset="0"/>
              </a:rPr>
              <a:t>я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99"/>
                </a:solidFill>
                <a:latin typeface="+mj-lt"/>
                <a:cs typeface="MoolBoran" pitchFamily="34" charset="0"/>
              </a:rPr>
              <a:t>на тему:</a:t>
            </a:r>
            <a:b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99"/>
                </a:solidFill>
                <a:latin typeface="+mj-lt"/>
                <a:cs typeface="MoolBoran" pitchFamily="34" charset="0"/>
              </a:rPr>
            </a:b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«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Сплави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металів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.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Сталь та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чавун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»</a:t>
            </a:r>
            <a:endParaRPr lang="uk-UA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oolBoran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FF99"/>
                </a:solidFill>
              </a:rPr>
              <a:t>РОЗРОБИЛА  </a:t>
            </a:r>
            <a:r>
              <a:rPr lang="ru-RU" dirty="0">
                <a:solidFill>
                  <a:srgbClr val="00FF99"/>
                </a:solidFill>
              </a:rPr>
              <a:t>ВИКЛАДАЧ МАТЕРІАЛОЗНАВСТВА</a:t>
            </a:r>
          </a:p>
          <a:p>
            <a:pPr algn="ctr"/>
            <a:r>
              <a:rPr lang="ru-RU" dirty="0">
                <a:solidFill>
                  <a:srgbClr val="00FF99"/>
                </a:solidFill>
              </a:rPr>
              <a:t> ПАХАР </a:t>
            </a:r>
            <a:r>
              <a:rPr lang="ru-RU" dirty="0" smtClean="0">
                <a:solidFill>
                  <a:srgbClr val="00FF99"/>
                </a:solidFill>
              </a:rPr>
              <a:t>Т.В</a:t>
            </a:r>
          </a:p>
          <a:p>
            <a:pPr algn="ctr"/>
            <a:r>
              <a:rPr lang="uk-UA" dirty="0" smtClean="0">
                <a:solidFill>
                  <a:srgbClr val="00FF99"/>
                </a:solidFill>
              </a:rPr>
              <a:t>М.ЗАПОРІЖЖЯ </a:t>
            </a:r>
            <a:endParaRPr lang="ru-RU" dirty="0">
              <a:solidFill>
                <a:srgbClr val="00FF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сталі</a:t>
            </a:r>
          </a:p>
          <a:p>
            <a:pPr algn="ctr"/>
            <a:endParaRPr lang="uk-UA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dirty="0" smtClean="0"/>
              <a:t>Суть процесу переробляння чавуну на сталь полягає у зменшуванні до потрібної концентрації вмісту вуглецю і шкідливих домішок — фосфору і сірки, які роблять сталь крихкою і ламкою.</a:t>
            </a:r>
          </a:p>
          <a:p>
            <a:pPr algn="ctr"/>
            <a:r>
              <a:rPr lang="uk-UA" sz="2000" dirty="0" smtClean="0"/>
              <a:t>Залежно від способу окиснювання вуглецю є різні способи переробляння чавуну на сталь: конверторний, мартенівський і електротермічний. 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2440" b="4641"/>
          <a:stretch/>
        </p:blipFill>
        <p:spPr>
          <a:xfrm>
            <a:off x="251520" y="3856357"/>
            <a:ext cx="424847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40324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Фізичні властивості</a:t>
            </a:r>
          </a:p>
          <a:p>
            <a:pPr algn="ctr"/>
            <a:endParaRPr lang="uk-UA" sz="2400" b="1" dirty="0" smtClean="0"/>
          </a:p>
          <a:p>
            <a:r>
              <a:rPr lang="uk-UA" b="1" i="1" dirty="0" smtClean="0">
                <a:solidFill>
                  <a:srgbClr val="CCFFFF"/>
                </a:solidFill>
              </a:rPr>
              <a:t>густина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el-GR" dirty="0" smtClean="0">
                <a:solidFill>
                  <a:srgbClr val="CCFFFF"/>
                </a:solidFill>
              </a:rPr>
              <a:t>ρ ≈ 7,86 </a:t>
            </a:r>
            <a:r>
              <a:rPr lang="uk-UA" dirty="0" smtClean="0">
                <a:solidFill>
                  <a:srgbClr val="CCFFFF"/>
                </a:solidFill>
              </a:rPr>
              <a:t>г/см</a:t>
            </a:r>
            <a:r>
              <a:rPr lang="uk-UA" baseline="30000" dirty="0" smtClean="0">
                <a:solidFill>
                  <a:srgbClr val="CCFFFF"/>
                </a:solidFill>
              </a:rPr>
              <a:t>3[1]</a:t>
            </a:r>
            <a:r>
              <a:rPr lang="uk-UA" dirty="0" smtClean="0">
                <a:solidFill>
                  <a:srgbClr val="CCFFFF"/>
                </a:solidFill>
              </a:rPr>
              <a:t>;</a:t>
            </a:r>
          </a:p>
          <a:p>
            <a:r>
              <a:rPr lang="uk-UA" b="1" i="1" dirty="0" smtClean="0">
                <a:solidFill>
                  <a:srgbClr val="CCFFFF"/>
                </a:solidFill>
              </a:rPr>
              <a:t>коефіцієнт лінійного теплового розширення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el-GR" dirty="0" smtClean="0">
                <a:solidFill>
                  <a:srgbClr val="CCFFFF"/>
                </a:solidFill>
              </a:rPr>
              <a:t>α = 11...13·10</a:t>
            </a:r>
            <a:r>
              <a:rPr lang="el-GR" baseline="30000" dirty="0" smtClean="0">
                <a:solidFill>
                  <a:srgbClr val="CCFFFF"/>
                </a:solidFill>
              </a:rPr>
              <a:t>-6</a:t>
            </a:r>
            <a:r>
              <a:rPr lang="el-GR" dirty="0" smtClean="0">
                <a:solidFill>
                  <a:srgbClr val="CCFFFF"/>
                </a:solidFill>
              </a:rPr>
              <a:t> </a:t>
            </a:r>
            <a:r>
              <a:rPr lang="en-US" dirty="0" smtClean="0">
                <a:solidFill>
                  <a:srgbClr val="CCFFFF"/>
                </a:solidFill>
              </a:rPr>
              <a:t>K</a:t>
            </a:r>
            <a:r>
              <a:rPr lang="en-US" baseline="30000" dirty="0" smtClean="0">
                <a:solidFill>
                  <a:srgbClr val="CCFFFF"/>
                </a:solidFill>
              </a:rPr>
              <a:t>-1</a:t>
            </a:r>
            <a:r>
              <a:rPr lang="en-US" dirty="0" smtClean="0">
                <a:solidFill>
                  <a:srgbClr val="CCFFFF"/>
                </a:solidFill>
              </a:rPr>
              <a:t>;</a:t>
            </a:r>
          </a:p>
          <a:p>
            <a:r>
              <a:rPr lang="uk-UA" b="1" i="1" dirty="0" smtClean="0">
                <a:solidFill>
                  <a:srgbClr val="CCFFFF"/>
                </a:solidFill>
              </a:rPr>
              <a:t>коефіцієнт теплопровідності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en-US" dirty="0" smtClean="0">
                <a:solidFill>
                  <a:srgbClr val="CCFFFF"/>
                </a:solidFill>
              </a:rPr>
              <a:t>k = 58 </a:t>
            </a:r>
            <a:r>
              <a:rPr lang="uk-UA" dirty="0" smtClean="0">
                <a:solidFill>
                  <a:srgbClr val="CCFFFF"/>
                </a:solidFill>
              </a:rPr>
              <a:t>Вт/(м·</a:t>
            </a:r>
            <a:r>
              <a:rPr lang="en-US" dirty="0" smtClean="0">
                <a:solidFill>
                  <a:srgbClr val="CCFFFF"/>
                </a:solidFill>
              </a:rPr>
              <a:t>K);</a:t>
            </a:r>
          </a:p>
          <a:p>
            <a:r>
              <a:rPr lang="uk-UA" b="1" i="1" dirty="0" smtClean="0">
                <a:solidFill>
                  <a:srgbClr val="CCFFFF"/>
                </a:solidFill>
              </a:rPr>
              <a:t>модуль Юнга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en-US" dirty="0" smtClean="0">
                <a:solidFill>
                  <a:srgbClr val="CCFFFF"/>
                </a:solidFill>
              </a:rPr>
              <a:t>E = 200...220 </a:t>
            </a:r>
            <a:r>
              <a:rPr lang="uk-UA" dirty="0" smtClean="0">
                <a:solidFill>
                  <a:srgbClr val="CCFFFF"/>
                </a:solidFill>
              </a:rPr>
              <a:t>ГПа;</a:t>
            </a:r>
          </a:p>
          <a:p>
            <a:r>
              <a:rPr lang="uk-UA" b="1" i="1" dirty="0" smtClean="0">
                <a:solidFill>
                  <a:srgbClr val="CCFFFF"/>
                </a:solidFill>
              </a:rPr>
              <a:t>модуль зсуву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en-US" dirty="0" smtClean="0">
                <a:solidFill>
                  <a:srgbClr val="CCFFFF"/>
                </a:solidFill>
              </a:rPr>
              <a:t>G = 80 </a:t>
            </a:r>
            <a:r>
              <a:rPr lang="uk-UA" dirty="0" smtClean="0">
                <a:solidFill>
                  <a:srgbClr val="CCFFFF"/>
                </a:solidFill>
              </a:rPr>
              <a:t>ГПа;</a:t>
            </a:r>
          </a:p>
          <a:p>
            <a:r>
              <a:rPr lang="uk-UA" b="1" i="1" dirty="0" smtClean="0">
                <a:solidFill>
                  <a:srgbClr val="CCFFFF"/>
                </a:solidFill>
              </a:rPr>
              <a:t>коефіцієнт Пуассона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el-GR" dirty="0" smtClean="0">
                <a:solidFill>
                  <a:srgbClr val="CCFFFF"/>
                </a:solidFill>
              </a:rPr>
              <a:t>ν = 0,28...0,30;</a:t>
            </a:r>
          </a:p>
          <a:p>
            <a:r>
              <a:rPr lang="uk-UA" b="1" i="1" dirty="0" smtClean="0">
                <a:solidFill>
                  <a:srgbClr val="CCFFFF"/>
                </a:solidFill>
              </a:rPr>
              <a:t>питомий опір</a:t>
            </a:r>
            <a:r>
              <a:rPr lang="uk-UA" dirty="0" smtClean="0">
                <a:solidFill>
                  <a:srgbClr val="CCFFFF"/>
                </a:solidFill>
              </a:rPr>
              <a:t> (20°</a:t>
            </a:r>
            <a:r>
              <a:rPr lang="en-US" dirty="0" smtClean="0">
                <a:solidFill>
                  <a:srgbClr val="CCFFFF"/>
                </a:solidFill>
              </a:rPr>
              <a:t>C, 0,37-0,42% </a:t>
            </a:r>
            <a:r>
              <a:rPr lang="uk-UA" dirty="0" smtClean="0">
                <a:solidFill>
                  <a:srgbClr val="CCFFFF"/>
                </a:solidFill>
              </a:rPr>
              <a:t>вуглецю) = 1,71·10</a:t>
            </a:r>
            <a:r>
              <a:rPr lang="uk-UA" baseline="30000" dirty="0" smtClean="0">
                <a:solidFill>
                  <a:srgbClr val="CCFFFF"/>
                </a:solidFill>
              </a:rPr>
              <a:t>-7</a:t>
            </a:r>
            <a:r>
              <a:rPr lang="uk-UA" dirty="0" smtClean="0">
                <a:solidFill>
                  <a:srgbClr val="CCFFFF"/>
                </a:solidFill>
              </a:rPr>
              <a:t> </a:t>
            </a:r>
            <a:r>
              <a:rPr lang="uk-UA" dirty="0" err="1" smtClean="0">
                <a:solidFill>
                  <a:srgbClr val="CCFFFF"/>
                </a:solidFill>
              </a:rPr>
              <a:t>Ом·м</a:t>
            </a:r>
            <a:endParaRPr lang="uk-UA" dirty="0">
              <a:solidFill>
                <a:srgbClr val="CCFFFF"/>
              </a:solidFill>
            </a:endParaRPr>
          </a:p>
        </p:txBody>
      </p:sp>
      <p:pic>
        <p:nvPicPr>
          <p:cNvPr id="3" name="Содержимое 6" descr="t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529208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 smtClean="0">
                <a:solidFill>
                  <a:srgbClr val="CCFFFF"/>
                </a:solidFill>
              </a:rPr>
              <a:t>За механічними властивостями розрізняють сталі:</a:t>
            </a:r>
          </a:p>
          <a:p>
            <a:endParaRPr lang="uk-UA" b="1" i="1" u="sng" dirty="0" smtClean="0"/>
          </a:p>
          <a:p>
            <a:r>
              <a:rPr lang="uk-UA" b="1" i="1" u="sng" dirty="0" smtClean="0">
                <a:solidFill>
                  <a:srgbClr val="7030A0"/>
                </a:solidFill>
              </a:rPr>
              <a:t>Конструкційні </a:t>
            </a:r>
            <a:r>
              <a:rPr lang="uk-UA" b="1" i="1" dirty="0" smtClean="0">
                <a:solidFill>
                  <a:srgbClr val="FFFF00"/>
                </a:solidFill>
              </a:rPr>
              <a:t>–</a:t>
            </a:r>
            <a:r>
              <a:rPr lang="uk-UA" i="1" dirty="0" smtClean="0">
                <a:solidFill>
                  <a:srgbClr val="FFFF00"/>
                </a:solidFill>
              </a:rPr>
              <a:t> </a:t>
            </a:r>
            <a:r>
              <a:rPr lang="uk-UA" dirty="0" smtClean="0">
                <a:solidFill>
                  <a:srgbClr val="FFFF00"/>
                </a:solidFill>
              </a:rPr>
              <a:t>використовують для виготовлення деталей машин, конструкцій і споруд. Можуть бути вуглецеві і леговані (найчастіше хром, нікель, марганець – 1 – 1,5%).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Інструментальні </a:t>
            </a:r>
            <a:r>
              <a:rPr lang="uk-UA" i="1" dirty="0" smtClean="0">
                <a:solidFill>
                  <a:srgbClr val="FFFF00"/>
                </a:solidFill>
              </a:rPr>
              <a:t>– </a:t>
            </a:r>
            <a:r>
              <a:rPr lang="uk-UA" dirty="0" smtClean="0">
                <a:solidFill>
                  <a:srgbClr val="FFFF00"/>
                </a:solidFill>
              </a:rPr>
              <a:t>використовують для виробництва ріжучих та вимірювальних інструментів. Це – леговані (хром, ванадій, вольфрам) сталі.</a:t>
            </a:r>
          </a:p>
          <a:p>
            <a:r>
              <a:rPr lang="uk-UA" i="1" dirty="0" smtClean="0">
                <a:solidFill>
                  <a:srgbClr val="FFFF00"/>
                </a:solidFill>
              </a:rPr>
              <a:t>Сталі з особливими властивостями – </a:t>
            </a:r>
            <a:r>
              <a:rPr lang="uk-UA" dirty="0" smtClean="0">
                <a:solidFill>
                  <a:srgbClr val="FFFF00"/>
                </a:solidFill>
              </a:rPr>
              <a:t>нержавіючі, жаростійкі, жароміцні, магнітні та ін.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Нержавіючі </a:t>
            </a:r>
            <a:r>
              <a:rPr lang="uk-UA" dirty="0" smtClean="0"/>
              <a:t>– </a:t>
            </a:r>
            <a:r>
              <a:rPr lang="uk-UA" dirty="0" smtClean="0">
                <a:solidFill>
                  <a:srgbClr val="FFFF00"/>
                </a:solidFill>
              </a:rPr>
              <a:t>стійкі до корозії за нормальних умов (вода, кислоти).</a:t>
            </a:r>
          </a:p>
          <a:p>
            <a:r>
              <a:rPr lang="uk-UA" b="1" i="1" u="sng" dirty="0" err="1" smtClean="0">
                <a:solidFill>
                  <a:srgbClr val="7030A0"/>
                </a:solidFill>
              </a:rPr>
              <a:t>Жаростійки</a:t>
            </a:r>
            <a:r>
              <a:rPr lang="uk-UA" b="1" u="sng" dirty="0" err="1" smtClean="0">
                <a:solidFill>
                  <a:srgbClr val="7030A0"/>
                </a:solidFill>
              </a:rPr>
              <a:t>і</a:t>
            </a:r>
            <a:r>
              <a:rPr lang="uk-UA" b="1" u="sng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– стійкі до корозії за високих температур.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Жароміцні</a:t>
            </a:r>
            <a:r>
              <a:rPr lang="uk-UA" b="1" u="sng" dirty="0" smtClean="0">
                <a:solidFill>
                  <a:srgbClr val="7030A0"/>
                </a:solidFill>
              </a:rPr>
              <a:t>  </a:t>
            </a:r>
            <a:r>
              <a:rPr lang="uk-UA" dirty="0" smtClean="0"/>
              <a:t>–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зберігають механічні властивості при високих температурах.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Магнітні </a:t>
            </a:r>
            <a:r>
              <a:rPr lang="uk-UA" b="1" i="1" dirty="0" smtClean="0">
                <a:solidFill>
                  <a:srgbClr val="7030A0"/>
                </a:solidFill>
              </a:rPr>
              <a:t> </a:t>
            </a:r>
            <a:r>
              <a:rPr lang="uk-UA" dirty="0" smtClean="0">
                <a:solidFill>
                  <a:srgbClr val="FFFF00"/>
                </a:solidFill>
              </a:rPr>
              <a:t>– виявляють феромагнітні властивості (леговані хромом і вольфрамом).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Содержимое 4" descr="podschipnikovayast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340768"/>
            <a:ext cx="4038600" cy="393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 </a:t>
            </a:r>
            <a:r>
              <a:rPr lang="uk-UA" sz="2400" b="1" i="1" u="sng" dirty="0" smtClean="0">
                <a:solidFill>
                  <a:srgbClr val="6600CC"/>
                </a:solidFill>
              </a:rPr>
              <a:t>Застосування сталі</a:t>
            </a:r>
          </a:p>
          <a:p>
            <a:pPr algn="ctr"/>
            <a:endParaRPr lang="uk-UA" sz="2400" b="1" i="1" u="sng" dirty="0" smtClean="0">
              <a:solidFill>
                <a:srgbClr val="6600CC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.  </a:t>
            </a:r>
            <a:r>
              <a:rPr lang="uk-UA" dirty="0" smtClean="0">
                <a:solidFill>
                  <a:srgbClr val="FFFF00"/>
                </a:solidFill>
              </a:rPr>
              <a:t>Залежно від призначення металу  розрізняють:</a:t>
            </a:r>
          </a:p>
          <a:p>
            <a:pPr>
              <a:buFont typeface="Wingdings" pitchFamily="2" charset="2"/>
              <a:buChar char="Ø"/>
            </a:pPr>
            <a:r>
              <a:rPr lang="uk-UA" i="1" u="sng" dirty="0" smtClean="0">
                <a:solidFill>
                  <a:srgbClr val="FFFF00"/>
                </a:solidFill>
              </a:rPr>
              <a:t>конструкційну  сталь </a:t>
            </a:r>
            <a:r>
              <a:rPr lang="uk-UA" dirty="0" smtClean="0">
                <a:solidFill>
                  <a:srgbClr val="FFFF00"/>
                </a:solidFill>
              </a:rPr>
              <a:t>(матеріал для арматури, рейок, труб, листів, будівельного  і технічного обладнання , транспортних засобів)</a:t>
            </a:r>
          </a:p>
          <a:p>
            <a:pPr>
              <a:buFont typeface="Wingdings" pitchFamily="2" charset="2"/>
              <a:buChar char="Ø"/>
            </a:pPr>
            <a:r>
              <a:rPr lang="uk-UA" i="1" u="sng" dirty="0" smtClean="0">
                <a:solidFill>
                  <a:srgbClr val="FFFF00"/>
                </a:solidFill>
              </a:rPr>
              <a:t>інструментальну сталь  </a:t>
            </a:r>
            <a:r>
              <a:rPr lang="uk-UA" dirty="0" smtClean="0">
                <a:solidFill>
                  <a:srgbClr val="FFFF00"/>
                </a:solidFill>
              </a:rPr>
              <a:t>(для різальних інструментів, пружин)</a:t>
            </a:r>
          </a:p>
          <a:p>
            <a:pPr>
              <a:buFont typeface="Wingdings" pitchFamily="2" charset="2"/>
              <a:buChar char="Ø"/>
            </a:pPr>
            <a:r>
              <a:rPr lang="uk-UA" i="1" u="sng" dirty="0" smtClean="0">
                <a:solidFill>
                  <a:srgbClr val="FFFF00"/>
                </a:solidFill>
              </a:rPr>
              <a:t>нержавіючу сталь </a:t>
            </a:r>
            <a:r>
              <a:rPr lang="uk-UA" dirty="0" smtClean="0">
                <a:solidFill>
                  <a:srgbClr val="FFFF00"/>
                </a:solidFill>
              </a:rPr>
              <a:t>(для труб і апаратів хімічної  та харчової промисловості).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Сталь і в майбутньому залишатиметься одним із найважливіших матеріалів.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завантаж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4242506" cy="2823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924944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pPr algn="ctr"/>
            <a:r>
              <a:rPr lang="uk-UA" dirty="0" smtClean="0"/>
              <a:t>Мідні сплави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21113" y="1340768"/>
            <a:ext cx="5901773" cy="481966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 Мідні </a:t>
            </a:r>
            <a:r>
              <a:rPr lang="uk-UA" sz="2000" b="1" dirty="0" smtClean="0">
                <a:solidFill>
                  <a:srgbClr val="FFFF00"/>
                </a:solidFill>
              </a:rPr>
              <a:t>сплави отримують сплавом міді з легуючими елементами або з проміжними сплавами - лігатурами, що містять легуючі елементи</a:t>
            </a:r>
            <a:r>
              <a:rPr lang="uk-UA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</a:rPr>
              <a:t>Мідні сплави поділяють на </a:t>
            </a:r>
            <a:r>
              <a:rPr lang="uk-UA" sz="2000" b="1" dirty="0" err="1" smtClean="0">
                <a:solidFill>
                  <a:srgbClr val="FFFF00"/>
                </a:solidFill>
              </a:rPr>
              <a:t>деформуючиїся</a:t>
            </a:r>
            <a:r>
              <a:rPr lang="uk-UA" sz="2000" b="1" dirty="0" smtClean="0">
                <a:solidFill>
                  <a:srgbClr val="FFFF00"/>
                </a:solidFill>
              </a:rPr>
              <a:t> і ливарні. Механічні властивості мідних сплавів: змінюються в широких межах при холодній обробці тиском і при відпалі.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file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9808" y="4151384"/>
            <a:ext cx="3118055" cy="2357430"/>
          </a:xfrm>
        </p:spPr>
      </p:pic>
      <p:pic>
        <p:nvPicPr>
          <p:cNvPr id="7" name="Рисунок 6" descr="visual_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684" y="4239344"/>
            <a:ext cx="2381250" cy="2171700"/>
          </a:xfrm>
          <a:prstGeom prst="rect">
            <a:avLst/>
          </a:prstGeom>
        </p:spPr>
      </p:pic>
      <p:pic>
        <p:nvPicPr>
          <p:cNvPr id="8" name="Рисунок 7" descr="y_f4061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7124" y="4146479"/>
            <a:ext cx="2890664" cy="2357430"/>
          </a:xfrm>
          <a:prstGeom prst="rect">
            <a:avLst/>
          </a:prstGeo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Алюмінієві сплави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4427538" cy="511175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Вони </a:t>
            </a:r>
            <a:r>
              <a:rPr lang="uk-UA" b="1" dirty="0" smtClean="0">
                <a:solidFill>
                  <a:srgbClr val="FFFF00"/>
                </a:solidFill>
              </a:rPr>
              <a:t>представляли собою сплав алюмінію з кремнієм і характеризувалися невисокими міцністю і корозійною стійкістю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Основні переваги Алюмінієвих сплавів: мала щільність, висока </a:t>
            </a:r>
            <a:r>
              <a:rPr lang="uk-UA" b="1" dirty="0" err="1" smtClean="0">
                <a:solidFill>
                  <a:srgbClr val="FFFF00"/>
                </a:solidFill>
              </a:rPr>
              <a:t>електро</a:t>
            </a:r>
            <a:r>
              <a:rPr lang="uk-UA" b="1" dirty="0" smtClean="0">
                <a:solidFill>
                  <a:srgbClr val="FFFF00"/>
                </a:solidFill>
              </a:rPr>
              <a:t>- та теплопровідність, корозійна стійкість, висока питома міцність. За способом виробництва виробів алюмінієві сплави можна розділити на 2 основні групи: ті, що деформуються , для виготовлення напівфабрикатів (листів, плит, профілів, труб, поковок, дроту) та ливарні - для фасонних виливків.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alumin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3994258" cy="3994258"/>
          </a:xfrm>
          <a:prstGeom prst="rect">
            <a:avLst/>
          </a:prstGeom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6559"/>
            <a:ext cx="6377940" cy="1293028"/>
          </a:xfrm>
        </p:spPr>
        <p:txBody>
          <a:bodyPr/>
          <a:lstStyle/>
          <a:p>
            <a:pPr algn="ctr"/>
            <a:r>
              <a:rPr lang="uk-UA" dirty="0" smtClean="0"/>
              <a:t>Нікелеві сплави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427984" y="999538"/>
            <a:ext cx="4572000" cy="5445224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Здатність нікелю розчиняти в собі значну кількість інших металів і зберігати при цьому пластичність, призвела до створення великої кількості нікелевих сплавів. Корисні властивості нікелевих сплавів в певній мірі обумовлені  властивостями самого нікелю, серед яких поряд із здатністю утворювати тверді розчини з багатьма металами виділяються феромагнетизм, висока корозійна стійкість в газових і рідких середовищах, відсутність алотропічних перетворень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662" y="2910011"/>
            <a:ext cx="2032000" cy="1511300"/>
          </a:xfrm>
        </p:spPr>
      </p:pic>
      <p:pic>
        <p:nvPicPr>
          <p:cNvPr id="9" name="Рисунок 8" descr="42912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562" y="4433352"/>
            <a:ext cx="2357422" cy="2112779"/>
          </a:xfrm>
          <a:prstGeom prst="rect">
            <a:avLst/>
          </a:prstGeom>
        </p:spPr>
      </p:pic>
      <p:pic>
        <p:nvPicPr>
          <p:cNvPr id="14" name="Рисунок 13" descr="1721387_w640_h640_oprochnyh_splavov_20h23n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4540" y="1113839"/>
            <a:ext cx="2286016" cy="2357454"/>
          </a:xfrm>
          <a:prstGeom prst="rect">
            <a:avLst/>
          </a:prstGeom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uk-UA" dirty="0" smtClean="0"/>
              <a:t>Залізні сплави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8311"/>
            <a:ext cx="4932040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Залізні сплави - ​​металеві системи, одним з компонентів яких (як правило, переважаючим) служить залізо. Залізні сплави містять зазвичай домішки (марганець, кремній, сірку, фосфор та </a:t>
            </a:r>
            <a:r>
              <a:rPr lang="uk-UA" sz="2000" b="1" dirty="0" err="1" smtClean="0">
                <a:solidFill>
                  <a:srgbClr val="FFFF00"/>
                </a:solidFill>
              </a:rPr>
              <a:t>ін</a:t>
            </a:r>
            <a:r>
              <a:rPr lang="uk-UA" sz="2000" b="1" dirty="0" smtClean="0">
                <a:solidFill>
                  <a:srgbClr val="FFFF00"/>
                </a:solidFill>
              </a:rPr>
              <a:t>). Найважливішими залізними сплавами, найбільш часто використаними  в техніці, є залізовуглецевих сталі (сталь, чавун). До залізних сплавів відносяться також спеціальні сплави на залізній основі (з високим електричним опором, магнітні, жароміцні та </a:t>
            </a:r>
            <a:r>
              <a:rPr lang="uk-UA" sz="2000" b="1" dirty="0" err="1" smtClean="0">
                <a:solidFill>
                  <a:srgbClr val="FFFF00"/>
                </a:solidFill>
              </a:rPr>
              <a:t>ін</a:t>
            </a:r>
            <a:r>
              <a:rPr lang="uk-UA" sz="2000" b="1" dirty="0" smtClean="0">
                <a:solidFill>
                  <a:srgbClr val="FFFF00"/>
                </a:solidFill>
              </a:rPr>
              <a:t>), феросплави. На частку залізних сплавів доводиться близько 95% всієї металевої продукції.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g149726_8-1_Vyiplavka_chugu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583907" cy="2278066"/>
          </a:xfrm>
        </p:spPr>
      </p:pic>
      <p:pic>
        <p:nvPicPr>
          <p:cNvPr id="7" name="Рисунок 6" descr="Metall-sta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45024"/>
            <a:ext cx="2791212" cy="3312223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229600" cy="1224136"/>
          </a:xfrm>
        </p:spPr>
        <p:txBody>
          <a:bodyPr/>
          <a:lstStyle/>
          <a:p>
            <a:pPr algn="ctr"/>
            <a:r>
              <a:rPr lang="uk-UA" dirty="0" smtClean="0"/>
              <a:t>Вольфрамові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59801" y="1268760"/>
            <a:ext cx="4316288" cy="26597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Властивості: </a:t>
            </a:r>
            <a:r>
              <a:rPr lang="uk-UA" sz="2000" dirty="0" smtClean="0">
                <a:solidFill>
                  <a:srgbClr val="FFFF00"/>
                </a:solidFill>
              </a:rPr>
              <a:t>Пластичність, жароміцність.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Застосування:</a:t>
            </a:r>
            <a:r>
              <a:rPr lang="uk-UA" sz="2000" dirty="0" smtClean="0">
                <a:solidFill>
                  <a:srgbClr val="FFFF00"/>
                </a:solidFill>
              </a:rPr>
              <a:t> Деталі електровакуумних приладів, високотемпературних термопар, деталі двигунів ракет і літаків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 descr="y_f40612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V="1">
            <a:off x="257583" y="4276710"/>
            <a:ext cx="2714644" cy="2420866"/>
          </a:xfrm>
        </p:spPr>
      </p:pic>
      <p:pic>
        <p:nvPicPr>
          <p:cNvPr id="12" name="Рисунок 11" descr="kuplju-volfram-v-ljubom-vide-elektrody-volframovye-vl-svi-nelikvidnye-plastiny-vk-tk-splavy-na-k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87" y="1377573"/>
            <a:ext cx="4219575" cy="2409846"/>
          </a:xfrm>
          <a:prstGeom prst="rect">
            <a:avLst/>
          </a:prstGeom>
        </p:spPr>
      </p:pic>
      <p:pic>
        <p:nvPicPr>
          <p:cNvPr id="13" name="Рисунок 12" descr="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203" y="4252302"/>
            <a:ext cx="2095500" cy="2095500"/>
          </a:xfrm>
          <a:prstGeom prst="rect">
            <a:avLst/>
          </a:prstGeom>
        </p:spPr>
      </p:pic>
      <p:pic>
        <p:nvPicPr>
          <p:cNvPr id="14" name="Рисунок 13" descr="kol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8167" y="3573016"/>
            <a:ext cx="2599556" cy="2183305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5452"/>
            <a:ext cx="5328592" cy="1206378"/>
          </a:xfrm>
        </p:spPr>
        <p:txBody>
          <a:bodyPr/>
          <a:lstStyle/>
          <a:p>
            <a:pPr algn="ctr"/>
            <a:r>
              <a:rPr lang="uk-UA" dirty="0" smtClean="0"/>
              <a:t>Золоті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19" y="1268760"/>
            <a:ext cx="4894261" cy="3517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Властивості: </a:t>
            </a:r>
            <a:r>
              <a:rPr lang="uk-UA" sz="2000" dirty="0" smtClean="0">
                <a:solidFill>
                  <a:srgbClr val="FFFF00"/>
                </a:solidFill>
              </a:rPr>
              <a:t>сплав з домішками 20-40% Ag- </a:t>
            </a:r>
            <a:r>
              <a:rPr lang="uk-UA" sz="2000" dirty="0" err="1" smtClean="0">
                <a:solidFill>
                  <a:srgbClr val="FFFF00"/>
                </a:solidFill>
              </a:rPr>
              <a:t>зеленувато-</a:t>
            </a:r>
            <a:r>
              <a:rPr lang="uk-UA" sz="2000" dirty="0" smtClean="0">
                <a:solidFill>
                  <a:srgbClr val="FFFF00"/>
                </a:solidFill>
              </a:rPr>
              <a:t> жовтого, при 50% </a:t>
            </a:r>
            <a:r>
              <a:rPr lang="uk-UA" sz="2000" dirty="0" err="1" smtClean="0">
                <a:solidFill>
                  <a:srgbClr val="FFFF00"/>
                </a:solidFill>
              </a:rPr>
              <a:t>Ag</a:t>
            </a:r>
            <a:r>
              <a:rPr lang="uk-UA" sz="2000" dirty="0" smtClean="0">
                <a:solidFill>
                  <a:srgbClr val="FFFF00"/>
                </a:solidFill>
              </a:rPr>
              <a:t> - блідо-жовтого, м'який і ковкий; сплави з Au-Cu </a:t>
            </a:r>
            <a:r>
              <a:rPr lang="uk-UA" sz="2000" dirty="0" err="1" smtClean="0">
                <a:solidFill>
                  <a:srgbClr val="FFFF00"/>
                </a:solidFill>
              </a:rPr>
              <a:t>-червонувато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-жовті</a:t>
            </a:r>
            <a:r>
              <a:rPr lang="uk-UA" sz="2000" dirty="0" smtClean="0">
                <a:solidFill>
                  <a:srgbClr val="FFFF00"/>
                </a:solidFill>
              </a:rPr>
              <a:t>, більш тверді і пружні, ніж чисте золото.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Застосування:</a:t>
            </a:r>
            <a:r>
              <a:rPr lang="uk-UA" sz="2000" dirty="0" smtClean="0">
                <a:solidFill>
                  <a:srgbClr val="FFFF00"/>
                </a:solidFill>
              </a:rPr>
              <a:t> Позолота металевих виробів, виготовлення монет, ювелірних виробів, зубних протезів, електричних контактів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front-page-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77072"/>
            <a:ext cx="3810000" cy="2530474"/>
          </a:xfrm>
          <a:prstGeom prst="rect">
            <a:avLst/>
          </a:prstGeom>
        </p:spPr>
      </p:pic>
      <p:pic>
        <p:nvPicPr>
          <p:cNvPr id="7" name="Рисунок 6" descr="gold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8041"/>
            <a:ext cx="3403858" cy="3170230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3643322" cy="1808228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rgbClr val="FFFF00"/>
                </a:solidFill>
              </a:rPr>
              <a:t>Металевими сплавами </a:t>
            </a:r>
            <a:r>
              <a:rPr lang="uk-UA" sz="2800" b="1" i="1" dirty="0" smtClean="0">
                <a:solidFill>
                  <a:srgbClr val="FFFF00"/>
                </a:solidFill>
              </a:rPr>
              <a:t>називають речовини, що складаються не менше ніж з двох компонентів і одним з них обов'язково повинен бути метал. Сплави </a:t>
            </a:r>
            <a:r>
              <a:rPr lang="uk-UA" sz="2800" b="1" i="1" dirty="0" smtClean="0">
                <a:solidFill>
                  <a:srgbClr val="FFFF00"/>
                </a:solidFill>
              </a:rPr>
              <a:t>металів  </a:t>
            </a:r>
            <a:r>
              <a:rPr lang="uk-UA" sz="2800" b="1" i="1" dirty="0" smtClean="0">
                <a:solidFill>
                  <a:srgbClr val="FFFF00"/>
                </a:solidFill>
              </a:rPr>
              <a:t>мають більш високі механічні і технологічні властивості, ніж їхні компоненти чисті метали.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3" name="Содержимое 6" descr="t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85215"/>
            <a:ext cx="374441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440160"/>
          </a:xfrm>
        </p:spPr>
        <p:txBody>
          <a:bodyPr/>
          <a:lstStyle/>
          <a:p>
            <a:pPr algn="ctr"/>
            <a:r>
              <a:rPr lang="uk-UA" dirty="0" smtClean="0"/>
              <a:t>Платинові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39083" y="1633705"/>
            <a:ext cx="4172272" cy="35884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Властивості</a:t>
            </a:r>
            <a:r>
              <a:rPr lang="uk-UA" sz="2000" dirty="0" smtClean="0">
                <a:solidFill>
                  <a:srgbClr val="FFFF00"/>
                </a:solidFill>
              </a:rPr>
              <a:t>: Висока температура плавлення, корозійна стійкість, механічна міцність, каталітичні властивості.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Застосування:</a:t>
            </a:r>
            <a:r>
              <a:rPr lang="uk-UA" sz="2000" dirty="0" smtClean="0">
                <a:solidFill>
                  <a:srgbClr val="FFFF00"/>
                </a:solidFill>
              </a:rPr>
              <a:t> виготовлення термопар електричних контактів, потенціометрів, постійних магнітів, високотемпературних припоїв, каталізатори, лабораторний посуд.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" name="Содержимое 11" descr="platinum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928030"/>
            <a:ext cx="2900354" cy="2588209"/>
          </a:xfrm>
        </p:spPr>
      </p:pic>
      <p:pic>
        <p:nvPicPr>
          <p:cNvPr id="13" name="Рисунок 12" descr="platinum-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96" y="1340768"/>
            <a:ext cx="3571900" cy="2214578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84784"/>
          </a:xfrm>
        </p:spPr>
        <p:txBody>
          <a:bodyPr/>
          <a:lstStyle/>
          <a:p>
            <a:pPr algn="ctr"/>
            <a:r>
              <a:rPr lang="uk-UA" dirty="0" smtClean="0"/>
              <a:t>Свинцеві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139952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Властивості</a:t>
            </a:r>
            <a:r>
              <a:rPr lang="uk-UA" sz="2000" dirty="0" smtClean="0">
                <a:solidFill>
                  <a:srgbClr val="FFFF00"/>
                </a:solidFill>
              </a:rPr>
              <a:t>: Міцність, твердість, антифрикційні властивості, низька температура плавлення свинцю, корозійна стійкість, хороша адгезія з багатьма металами і сплавами.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Застосування:</a:t>
            </a:r>
            <a:r>
              <a:rPr lang="uk-UA" sz="2000" dirty="0" smtClean="0">
                <a:solidFill>
                  <a:srgbClr val="FFFF00"/>
                </a:solidFill>
              </a:rPr>
              <a:t> Виготовлення або облицювання кислототривкої апаратури і трубопроводів, виготовлення оболонок низьковольтних і силових кабелів, припої і полуди, підшипники, друкарські сплави, вантажі, баласти,  сердечників куль, виготовлення решіток для свинцевих акумуляторів.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Solyakova_ris1 (1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857365"/>
            <a:ext cx="2595554" cy="2357454"/>
          </a:xfrm>
        </p:spPr>
      </p:pic>
      <p:pic>
        <p:nvPicPr>
          <p:cNvPr id="9" name="Рисунок 8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91014"/>
            <a:ext cx="2338382" cy="2566986"/>
          </a:xfrm>
          <a:prstGeom prst="rect">
            <a:avLst/>
          </a:prstGeom>
        </p:spPr>
      </p:pic>
      <p:pic>
        <p:nvPicPr>
          <p:cNvPr id="10" name="Рисунок 9" descr="img149632_1-22_Svintsovyiy_ble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124744"/>
            <a:ext cx="2246306" cy="2595564"/>
          </a:xfrm>
          <a:prstGeom prst="rect">
            <a:avLst/>
          </a:prstGeom>
        </p:spPr>
      </p:pic>
      <p:pic>
        <p:nvPicPr>
          <p:cNvPr id="11" name="Рисунок 10" descr="1310621415_228002307_1----1-2-3-8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49080"/>
            <a:ext cx="2405058" cy="2162174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399032"/>
          </a:xfrm>
        </p:spPr>
        <p:txBody>
          <a:bodyPr/>
          <a:lstStyle/>
          <a:p>
            <a:pPr algn="ctr"/>
            <a:r>
              <a:rPr lang="ru-RU" b="1" dirty="0" err="1" smtClean="0"/>
              <a:t>Титанові</a:t>
            </a:r>
            <a:r>
              <a:rPr lang="ru-RU" b="1" dirty="0" smtClean="0"/>
              <a:t> </a:t>
            </a:r>
            <a:r>
              <a:rPr lang="ru-RU" b="1" dirty="0" err="1" smtClean="0"/>
              <a:t>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072" y="2056770"/>
            <a:ext cx="4038600" cy="2371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FFFF00"/>
                </a:solidFill>
              </a:rPr>
              <a:t>Властивості</a:t>
            </a:r>
            <a:r>
              <a:rPr lang="ru-RU" sz="1800" b="1" dirty="0" smtClean="0">
                <a:solidFill>
                  <a:srgbClr val="FFFF00"/>
                </a:solidFill>
              </a:rPr>
              <a:t>: </a:t>
            </a:r>
            <a:r>
              <a:rPr lang="ru-RU" sz="1700" dirty="0" err="1" smtClean="0">
                <a:solidFill>
                  <a:srgbClr val="FFFF00"/>
                </a:solidFill>
              </a:rPr>
              <a:t>Легкість</a:t>
            </a:r>
            <a:r>
              <a:rPr lang="ru-RU" sz="1700" dirty="0" smtClean="0">
                <a:solidFill>
                  <a:srgbClr val="FFFF00"/>
                </a:solidFill>
              </a:rPr>
              <a:t>, </a:t>
            </a:r>
            <a:r>
              <a:rPr lang="ru-RU" sz="1700" dirty="0" err="1" smtClean="0">
                <a:solidFill>
                  <a:srgbClr val="FFFF00"/>
                </a:solidFill>
              </a:rPr>
              <a:t>висока</a:t>
            </a:r>
            <a:r>
              <a:rPr lang="ru-RU" sz="1700" dirty="0" smtClean="0">
                <a:solidFill>
                  <a:srgbClr val="FFFF00"/>
                </a:solidFill>
              </a:rPr>
              <a:t> </a:t>
            </a:r>
            <a:r>
              <a:rPr lang="ru-RU" sz="1700" dirty="0" err="1" smtClean="0">
                <a:solidFill>
                  <a:srgbClr val="FFFF00"/>
                </a:solidFill>
              </a:rPr>
              <a:t>міцність</a:t>
            </a:r>
            <a:r>
              <a:rPr lang="ru-RU" sz="1700" dirty="0" smtClean="0">
                <a:solidFill>
                  <a:srgbClr val="FFFF00"/>
                </a:solidFill>
              </a:rPr>
              <a:t> в широкому </a:t>
            </a:r>
            <a:r>
              <a:rPr lang="ru-RU" sz="1700" dirty="0" err="1" smtClean="0">
                <a:solidFill>
                  <a:srgbClr val="FFFF00"/>
                </a:solidFill>
              </a:rPr>
              <a:t>інтервалі</a:t>
            </a:r>
            <a:r>
              <a:rPr lang="ru-RU" sz="1700" dirty="0" smtClean="0">
                <a:solidFill>
                  <a:srgbClr val="FFFF00"/>
                </a:solidFill>
              </a:rPr>
              <a:t> температур </a:t>
            </a:r>
            <a:r>
              <a:rPr lang="ru-RU" sz="1700" dirty="0" err="1" smtClean="0">
                <a:solidFill>
                  <a:srgbClr val="FFFF00"/>
                </a:solidFill>
              </a:rPr>
              <a:t>від</a:t>
            </a:r>
            <a:r>
              <a:rPr lang="ru-RU" sz="1700" dirty="0" smtClean="0">
                <a:solidFill>
                  <a:srgbClr val="FFFF00"/>
                </a:solidFill>
              </a:rPr>
              <a:t> -250 ° С до 300-600 ° С, </a:t>
            </a:r>
            <a:r>
              <a:rPr lang="ru-RU" sz="1700" dirty="0" err="1" smtClean="0">
                <a:solidFill>
                  <a:srgbClr val="FFFF00"/>
                </a:solidFill>
              </a:rPr>
              <a:t>корозійна</a:t>
            </a:r>
            <a:r>
              <a:rPr lang="ru-RU" sz="1700" dirty="0" smtClean="0">
                <a:solidFill>
                  <a:srgbClr val="FFFF00"/>
                </a:solidFill>
              </a:rPr>
              <a:t> </a:t>
            </a:r>
            <a:r>
              <a:rPr lang="ru-RU" sz="1700" dirty="0" err="1" smtClean="0">
                <a:solidFill>
                  <a:srgbClr val="FFFF00"/>
                </a:solidFill>
              </a:rPr>
              <a:t>стійкість</a:t>
            </a:r>
            <a:r>
              <a:rPr lang="ru-RU" sz="17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FFFF00"/>
                </a:solidFill>
              </a:rPr>
              <a:t>Застосування</a:t>
            </a:r>
            <a:r>
              <a:rPr lang="ru-RU" sz="1800" b="1" dirty="0" smtClean="0">
                <a:solidFill>
                  <a:srgbClr val="FFFF00"/>
                </a:solidFill>
              </a:rPr>
              <a:t>: </a:t>
            </a:r>
            <a:r>
              <a:rPr lang="ru-RU" sz="1600" dirty="0" err="1" smtClean="0">
                <a:solidFill>
                  <a:srgbClr val="FFFF00"/>
                </a:solidFill>
              </a:rPr>
              <a:t>Конструкційні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матеріали</a:t>
            </a:r>
            <a:r>
              <a:rPr lang="ru-RU" sz="1600" dirty="0" smtClean="0">
                <a:solidFill>
                  <a:srgbClr val="FFFF00"/>
                </a:solidFill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</a:rPr>
              <a:t>авіації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ракетобудуванні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хімічна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апаратура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15" name="Содержимое 14" descr="s800x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0740" y="4266760"/>
            <a:ext cx="3328982" cy="2571768"/>
          </a:xfrm>
        </p:spPr>
      </p:pic>
      <p:pic>
        <p:nvPicPr>
          <p:cNvPr id="16" name="Рисунок 15" descr="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1532"/>
            <a:ext cx="2328621" cy="2357430"/>
          </a:xfrm>
          <a:prstGeom prst="rect">
            <a:avLst/>
          </a:prstGeom>
        </p:spPr>
      </p:pic>
      <p:pic>
        <p:nvPicPr>
          <p:cNvPr id="17" name="Рисунок 16" descr="titanium_plat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9666" y="4248886"/>
            <a:ext cx="2908302" cy="2536828"/>
          </a:xfrm>
          <a:prstGeom prst="rect">
            <a:avLst/>
          </a:prstGeom>
        </p:spPr>
      </p:pic>
      <p:pic>
        <p:nvPicPr>
          <p:cNvPr id="18" name="Рисунок 17" descr="tit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0524" y="1865024"/>
            <a:ext cx="2794004" cy="2293938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899074"/>
          </a:xfrm>
        </p:spPr>
        <p:txBody>
          <a:bodyPr/>
          <a:lstStyle/>
          <a:p>
            <a:pPr algn="ctr"/>
            <a:r>
              <a:rPr lang="uk-UA" dirty="0" smtClean="0"/>
              <a:t>Цинкові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038600" cy="4301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Властивості: </a:t>
            </a:r>
            <a:r>
              <a:rPr lang="uk-UA" sz="2000" dirty="0" smtClean="0">
                <a:solidFill>
                  <a:srgbClr val="FFFF00"/>
                </a:solidFill>
              </a:rPr>
              <a:t>Невисока температура плавлення, легкість обробки тиском і різанням, зварювання і пайки, можливість нанесення покриттів електрохімічним та хімічним засобами, задовільна корозійна стійкість.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Застосування: </a:t>
            </a:r>
            <a:r>
              <a:rPr lang="uk-UA" sz="2000" dirty="0" smtClean="0">
                <a:solidFill>
                  <a:srgbClr val="FFFF00"/>
                </a:solidFill>
              </a:rPr>
              <a:t>Конструкційні і конструкційно-декоративні деталі в автомобільній промисловості, електромашинобудуванні, оргтехніці, вкладиші підшипників, побутові вироби, сувеніри.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52520_w640_h640_tochechnyj_risunok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768" y="928670"/>
            <a:ext cx="1809750" cy="2733675"/>
          </a:xfrm>
        </p:spPr>
      </p:pic>
      <p:pic>
        <p:nvPicPr>
          <p:cNvPr id="6" name="Рисунок 5" descr="2938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74903"/>
            <a:ext cx="2714644" cy="2571768"/>
          </a:xfrm>
          <a:prstGeom prst="rect">
            <a:avLst/>
          </a:prstGeom>
        </p:spPr>
      </p:pic>
      <p:pic>
        <p:nvPicPr>
          <p:cNvPr id="7" name="Рисунок 6" descr="1267605678_77739338_3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381" y="4024578"/>
            <a:ext cx="2143140" cy="2457451"/>
          </a:xfrm>
          <a:prstGeom prst="rect">
            <a:avLst/>
          </a:prstGeom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898650"/>
          </a:xfrm>
        </p:spPr>
        <p:txBody>
          <a:bodyPr/>
          <a:lstStyle/>
          <a:p>
            <a:pPr algn="ctr"/>
            <a:r>
              <a:rPr lang="ru-RU" b="1" dirty="0" smtClean="0"/>
              <a:t> </a:t>
            </a:r>
            <a:r>
              <a:rPr lang="uk-UA" dirty="0" smtClean="0"/>
              <a:t> Залізовуглецеві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65614" y="1566540"/>
            <a:ext cx="47879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</a:rPr>
              <a:t>Властивості: </a:t>
            </a:r>
            <a:r>
              <a:rPr lang="uk-UA" sz="2000" dirty="0" smtClean="0">
                <a:solidFill>
                  <a:srgbClr val="FFFF00"/>
                </a:solidFill>
              </a:rPr>
              <a:t>Механічна міцність, твердість, пружність, корозійна стійкість, в'язкість .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Застосування:</a:t>
            </a:r>
            <a:r>
              <a:rPr lang="uk-UA" sz="2000" dirty="0" smtClean="0">
                <a:solidFill>
                  <a:srgbClr val="FFFF00"/>
                </a:solidFill>
              </a:rPr>
              <a:t> Конструкційні матеріали для всіх областей техніки, технології, господарства, машини, інструмент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0221227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48" y="3781774"/>
            <a:ext cx="2547625" cy="1951372"/>
          </a:xfrm>
          <a:prstGeom prst="rect">
            <a:avLst/>
          </a:prstGeom>
        </p:spPr>
      </p:pic>
      <p:pic>
        <p:nvPicPr>
          <p:cNvPr id="13" name="Рисунок 12" descr="231373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226" y="4365104"/>
            <a:ext cx="2592288" cy="2070424"/>
          </a:xfrm>
          <a:prstGeom prst="rect">
            <a:avLst/>
          </a:prstGeom>
        </p:spPr>
      </p:pic>
      <p:pic>
        <p:nvPicPr>
          <p:cNvPr id="14" name="Рисунок 13" descr="siryi-chug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9727" y="3556338"/>
            <a:ext cx="2636838" cy="2132010"/>
          </a:xfrm>
          <a:prstGeom prst="rect">
            <a:avLst/>
          </a:prstGeom>
        </p:spPr>
      </p:pic>
      <p:pic>
        <p:nvPicPr>
          <p:cNvPr id="15" name="Рисунок 14" descr="0261974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35" y="1412776"/>
            <a:ext cx="2636839" cy="2047872"/>
          </a:xfrm>
          <a:prstGeom prst="rect">
            <a:avLst/>
          </a:prstGeom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</a:rPr>
              <a:t>Бронза </a:t>
            </a:r>
            <a:r>
              <a:rPr lang="uk-UA" sz="2000" i="1" dirty="0" smtClean="0">
                <a:solidFill>
                  <a:srgbClr val="FFFF00"/>
                </a:solidFill>
              </a:rPr>
              <a:t>- сплав міді, звичайно з оловом як основним легуючим елементом, але застосовуються і сплави з алюмінієм, кремнієм, берилієм, свинцем та іншими елементами, за винятком цинку та нікелю.</a:t>
            </a:r>
            <a:r>
              <a:rPr lang="uk-UA" sz="20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uk-UA" sz="2000" i="1" dirty="0" smtClean="0">
                <a:solidFill>
                  <a:srgbClr val="FFFF00"/>
                </a:solidFill>
              </a:rPr>
              <a:t>Типова бронза має склад: 94.65% — мідь, 5% полово, 0.35% — фосфор. Фосфор надає бронзі додаткової пружності, твердості, та збільшує корозостійкості. Температура топлення бронзи перебуває в межах 990-1190 °С.</a:t>
            </a:r>
          </a:p>
          <a:p>
            <a:endParaRPr lang="uk-UA" sz="2000" i="1" dirty="0" smtClean="0">
              <a:solidFill>
                <a:srgbClr val="FFFF00"/>
              </a:solidFill>
            </a:endParaRPr>
          </a:p>
          <a:p>
            <a:endParaRPr lang="uk-UA" sz="2000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gilded_bronz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932040" y="1412776"/>
            <a:ext cx="3926023" cy="4152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360" y="332656"/>
            <a:ext cx="42484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 smtClean="0">
                <a:solidFill>
                  <a:srgbClr val="FFFF00"/>
                </a:solidFill>
              </a:rPr>
              <a:t>Бронзи мають високі механічні і антифрикційні властивості, корозійну стійкість, добрі ливарні властивості та оброблюваність різанням.</a:t>
            </a:r>
          </a:p>
          <a:p>
            <a:r>
              <a:rPr lang="uk-UA" sz="2200" i="1" dirty="0" smtClean="0">
                <a:solidFill>
                  <a:srgbClr val="FFFF00"/>
                </a:solidFill>
              </a:rPr>
              <a:t>Бронзи маркуються літерами </a:t>
            </a:r>
            <a:r>
              <a:rPr lang="uk-UA" sz="2200" i="1" dirty="0" err="1" smtClean="0">
                <a:solidFill>
                  <a:srgbClr val="FFFF00"/>
                </a:solidFill>
              </a:rPr>
              <a:t>Бр</a:t>
            </a:r>
            <a:r>
              <a:rPr lang="uk-UA" sz="2200" i="1" dirty="0" smtClean="0">
                <a:solidFill>
                  <a:srgbClr val="FFFF00"/>
                </a:solidFill>
              </a:rPr>
              <a:t>. </a:t>
            </a:r>
            <a:endParaRPr lang="uk-UA" sz="2200" i="1" dirty="0" smtClean="0">
              <a:solidFill>
                <a:srgbClr val="FFFF00"/>
              </a:solidFill>
            </a:endParaRPr>
          </a:p>
          <a:p>
            <a:r>
              <a:rPr lang="uk-UA" sz="2200" i="1" dirty="0" smtClean="0">
                <a:solidFill>
                  <a:srgbClr val="6600CC"/>
                </a:solidFill>
              </a:rPr>
              <a:t>Легуючі </a:t>
            </a:r>
            <a:r>
              <a:rPr lang="uk-UA" sz="2200" i="1" dirty="0" smtClean="0">
                <a:solidFill>
                  <a:srgbClr val="6600CC"/>
                </a:solidFill>
              </a:rPr>
              <a:t>елементи позначаються початковою літерою назви цього елемента: А — алюміній, Б — берилій, Ж — залізо, К — кремній, Мг — магній, </a:t>
            </a:r>
            <a:r>
              <a:rPr lang="uk-UA" sz="2200" i="1" dirty="0" err="1" smtClean="0">
                <a:solidFill>
                  <a:srgbClr val="6600CC"/>
                </a:solidFill>
              </a:rPr>
              <a:t>Мц</a:t>
            </a:r>
            <a:r>
              <a:rPr lang="uk-UA" sz="2200" i="1" dirty="0" smtClean="0">
                <a:solidFill>
                  <a:srgbClr val="6600CC"/>
                </a:solidFill>
              </a:rPr>
              <a:t> — марганець, Н — нікель, О — олово, С — свинець, Ф — фосфор, Ц — цинк. </a:t>
            </a:r>
          </a:p>
          <a:p>
            <a:endParaRPr lang="uk-UA" dirty="0"/>
          </a:p>
        </p:txBody>
      </p:sp>
      <p:pic>
        <p:nvPicPr>
          <p:cNvPr id="3" name="Содержимое 8" descr="FB090_Bronze_Bushing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395536" y="980728"/>
            <a:ext cx="3929066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i="1" u="sng" dirty="0" smtClean="0">
                <a:solidFill>
                  <a:srgbClr val="00FF99"/>
                </a:solidFill>
              </a:rPr>
              <a:t>Латунь</a:t>
            </a:r>
            <a:r>
              <a:rPr lang="uk-UA" sz="2000" dirty="0" smtClean="0">
                <a:solidFill>
                  <a:srgbClr val="00FF99"/>
                </a:solidFill>
              </a:rPr>
              <a:t> </a:t>
            </a:r>
            <a:r>
              <a:rPr lang="uk-UA" sz="2000" dirty="0" smtClean="0">
                <a:solidFill>
                  <a:srgbClr val="FFC000"/>
                </a:solidFill>
              </a:rPr>
              <a:t>- це подвійний або багатокомпонентний сплав на основі міді, де основним легуючим елементом є цинк, іноді з додаванням олова, нікелю, свинцю, марганцю, заліза та інших елементів.</a:t>
            </a:r>
            <a:endParaRPr lang="uk-UA" sz="2000" dirty="0">
              <a:solidFill>
                <a:srgbClr val="FFC000"/>
              </a:solidFill>
            </a:endParaRPr>
          </a:p>
        </p:txBody>
      </p:sp>
      <p:pic>
        <p:nvPicPr>
          <p:cNvPr id="3" name="Содержимое 10" descr="00006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19" y="88742"/>
            <a:ext cx="2046558" cy="2163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3434" y="2245877"/>
            <a:ext cx="6568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FF99"/>
                </a:solidFill>
              </a:rPr>
              <a:t>Мельхіор</a:t>
            </a:r>
            <a:r>
              <a:rPr lang="ru-RU" dirty="0">
                <a:solidFill>
                  <a:srgbClr val="00FF99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FFFF00"/>
                </a:solidFill>
              </a:rPr>
              <a:t>є сплавом </a:t>
            </a:r>
            <a:r>
              <a:rPr lang="ru-RU" dirty="0" err="1">
                <a:solidFill>
                  <a:srgbClr val="FFFF00"/>
                </a:solidFill>
              </a:rPr>
              <a:t>міді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нікелем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іноді</a:t>
            </a:r>
            <a:r>
              <a:rPr lang="ru-RU" dirty="0">
                <a:solidFill>
                  <a:srgbClr val="FFFF00"/>
                </a:solidFill>
              </a:rPr>
              <a:t> з добавками </a:t>
            </a:r>
            <a:r>
              <a:rPr lang="ru-RU" dirty="0" err="1">
                <a:solidFill>
                  <a:srgbClr val="FFFF00"/>
                </a:solidFill>
              </a:rPr>
              <a:t>заліза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марганцю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Зазвичай</a:t>
            </a:r>
            <a:r>
              <a:rPr lang="ru-RU" dirty="0">
                <a:solidFill>
                  <a:srgbClr val="FFFF00"/>
                </a:solidFill>
              </a:rPr>
              <a:t> до складу </a:t>
            </a:r>
            <a:r>
              <a:rPr lang="ru-RU" dirty="0" err="1">
                <a:solidFill>
                  <a:srgbClr val="FFFF00"/>
                </a:solidFill>
              </a:rPr>
              <a:t>мельхіору</a:t>
            </a:r>
            <a:r>
              <a:rPr lang="ru-RU" dirty="0">
                <a:solidFill>
                  <a:srgbClr val="FFFF00"/>
                </a:solidFill>
              </a:rPr>
              <a:t> входить 5-30% </a:t>
            </a:r>
            <a:r>
              <a:rPr lang="ru-RU" dirty="0" err="1">
                <a:solidFill>
                  <a:srgbClr val="FFFF00"/>
                </a:solidFill>
              </a:rPr>
              <a:t>нікелю</a:t>
            </a:r>
            <a:r>
              <a:rPr lang="ru-RU" dirty="0">
                <a:solidFill>
                  <a:srgbClr val="FFFF00"/>
                </a:solidFill>
              </a:rPr>
              <a:t>, ≤ 0,8% </a:t>
            </a:r>
            <a:r>
              <a:rPr lang="ru-RU" dirty="0" err="1">
                <a:solidFill>
                  <a:srgbClr val="FFFF00"/>
                </a:solidFill>
              </a:rPr>
              <a:t>заліза</a:t>
            </a:r>
            <a:r>
              <a:rPr lang="ru-RU" dirty="0">
                <a:solidFill>
                  <a:srgbClr val="FFFF00"/>
                </a:solidFill>
              </a:rPr>
              <a:t> і ≤ 1% </a:t>
            </a:r>
            <a:r>
              <a:rPr lang="ru-RU" dirty="0" err="1">
                <a:solidFill>
                  <a:srgbClr val="FFFF00"/>
                </a:solidFill>
              </a:rPr>
              <a:t>марганцю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хоча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окремих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випадках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відрізняється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накреслених</a:t>
            </a:r>
            <a:r>
              <a:rPr lang="ru-RU" dirty="0">
                <a:solidFill>
                  <a:srgbClr val="FFFF00"/>
                </a:solidFill>
              </a:rPr>
              <a:t> рамок. </a:t>
            </a:r>
            <a:r>
              <a:rPr lang="ru-RU" dirty="0" err="1">
                <a:solidFill>
                  <a:srgbClr val="FFFF00"/>
                </a:solidFill>
              </a:rPr>
              <a:t>Наприклад</a:t>
            </a:r>
            <a:r>
              <a:rPr lang="ru-RU" dirty="0">
                <a:solidFill>
                  <a:srgbClr val="FFFF00"/>
                </a:solidFill>
              </a:rPr>
              <a:t>, при </a:t>
            </a:r>
            <a:r>
              <a:rPr lang="ru-RU" dirty="0" err="1">
                <a:solidFill>
                  <a:srgbClr val="FFFF00"/>
                </a:solidFill>
              </a:rPr>
              <a:t>виготовленні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резисторів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використовується</a:t>
            </a:r>
            <a:r>
              <a:rPr lang="ru-RU" dirty="0">
                <a:solidFill>
                  <a:srgbClr val="FFFF00"/>
                </a:solidFill>
              </a:rPr>
              <a:t> сплав, </a:t>
            </a:r>
            <a:r>
              <a:rPr lang="ru-RU" dirty="0" err="1">
                <a:solidFill>
                  <a:srgbClr val="FFFF00"/>
                </a:solidFill>
              </a:rPr>
              <a:t>який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містить</a:t>
            </a:r>
            <a:r>
              <a:rPr lang="ru-RU" dirty="0">
                <a:solidFill>
                  <a:srgbClr val="FFFF00"/>
                </a:solidFill>
              </a:rPr>
              <a:t> 55% </a:t>
            </a:r>
            <a:r>
              <a:rPr lang="ru-RU" dirty="0" err="1">
                <a:solidFill>
                  <a:srgbClr val="FFFF00"/>
                </a:solidFill>
              </a:rPr>
              <a:t>міді</a:t>
            </a:r>
            <a:r>
              <a:rPr lang="ru-RU" dirty="0">
                <a:solidFill>
                  <a:srgbClr val="FFFF00"/>
                </a:solidFill>
              </a:rPr>
              <a:t> і 45% </a:t>
            </a:r>
            <a:r>
              <a:rPr lang="ru-RU" dirty="0" err="1">
                <a:solidFill>
                  <a:srgbClr val="FFFF00"/>
                </a:solidFill>
              </a:rPr>
              <a:t>нікелю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088" y="1944127"/>
            <a:ext cx="2450232" cy="3429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34" y="4001125"/>
            <a:ext cx="4118573" cy="268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842510"/>
            <a:ext cx="2435971" cy="282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Сплав широко використовується в авіабудуванні, при виробництві швидкісних потягів (наприклад потягів </a:t>
            </a:r>
            <a:r>
              <a:rPr lang="uk-UA" b="1" dirty="0" err="1" smtClean="0">
                <a:solidFill>
                  <a:srgbClr val="FFFF00"/>
                </a:solidFill>
              </a:rPr>
              <a:t>Сінкансен</a:t>
            </a:r>
            <a:r>
              <a:rPr lang="uk-UA" b="1" dirty="0" smtClean="0">
                <a:solidFill>
                  <a:srgbClr val="FFFF00"/>
                </a:solidFill>
              </a:rPr>
              <a:t>) та у багатьох інших галузях машинобудування (так як вирізняється істотно більшою твердістю, порівняно із чистим алюміній).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Після відпалу (нагріву до температури приблизно 500 °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uk-UA" b="1" dirty="0" smtClean="0">
                <a:solidFill>
                  <a:srgbClr val="FFFF00"/>
                </a:solidFill>
              </a:rPr>
              <a:t>та охолодження) стає м'яким та гнучким (як алюміній). Після старіння (природного — при 20 °</a:t>
            </a:r>
            <a:r>
              <a:rPr lang="en-US" b="1" dirty="0" smtClean="0">
                <a:solidFill>
                  <a:srgbClr val="FFFF00"/>
                </a:solidFill>
              </a:rPr>
              <a:t>C — </a:t>
            </a:r>
            <a:r>
              <a:rPr lang="uk-UA" b="1" dirty="0" smtClean="0">
                <a:solidFill>
                  <a:srgbClr val="FFFF00"/>
                </a:solidFill>
              </a:rPr>
              <a:t>декілька діб, штучного — при підвищеній температурі — декілька годин) стає твердим і жорстким.</a:t>
            </a:r>
          </a:p>
        </p:txBody>
      </p:sp>
      <p:pic>
        <p:nvPicPr>
          <p:cNvPr id="3" name="Рисунок 2" descr="c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7812360" cy="39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260648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Сплави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В сучасній техніці найбільше застосовуються сплави заліза.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Так</a:t>
            </a:r>
            <a:r>
              <a:rPr lang="uk-UA" b="1" dirty="0" smtClean="0">
                <a:solidFill>
                  <a:srgbClr val="FFFF00"/>
                </a:solidFill>
              </a:rPr>
              <a:t>, наприклад, в машинобудуванні на їх частку припадає 90% від всієї маси металів. Важливими сплавами заліза являються чавун і сталь.</a:t>
            </a:r>
          </a:p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FF0000"/>
                </a:solidFill>
              </a:rPr>
              <a:t>Чавун</a:t>
            </a:r>
            <a:r>
              <a:rPr lang="uk-UA" b="1" dirty="0" smtClean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сплав </a:t>
            </a:r>
            <a:r>
              <a:rPr lang="ru-RU" b="1" dirty="0" err="1">
                <a:solidFill>
                  <a:srgbClr val="FF0000"/>
                </a:solidFill>
              </a:rPr>
              <a:t>заліза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вуглецем</a:t>
            </a:r>
            <a:r>
              <a:rPr lang="ru-RU" b="1" dirty="0">
                <a:solidFill>
                  <a:srgbClr val="FF0000"/>
                </a:solidFill>
              </a:rPr>
              <a:t> ,</a:t>
            </a:r>
            <a:r>
              <a:rPr lang="ru-RU" b="1" dirty="0" err="1">
                <a:solidFill>
                  <a:srgbClr val="FF0000"/>
                </a:solidFill>
              </a:rPr>
              <a:t>який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містить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2,14 </a:t>
            </a:r>
            <a:r>
              <a:rPr lang="ru-RU" b="1" dirty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6,67 </a:t>
            </a:r>
            <a:r>
              <a:rPr lang="ru-RU" b="1" dirty="0">
                <a:solidFill>
                  <a:srgbClr val="FF0000"/>
                </a:solidFill>
              </a:rPr>
              <a:t>% </a:t>
            </a:r>
            <a:r>
              <a:rPr lang="ru-RU" b="1" dirty="0" err="1">
                <a:solidFill>
                  <a:srgbClr val="FF0000"/>
                </a:solidFill>
              </a:rPr>
              <a:t>вуглецю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 smtClean="0">
              <a:solidFill>
                <a:srgbClr val="002060"/>
              </a:solidFill>
            </a:endParaRP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FF0000"/>
                </a:solidFill>
              </a:rPr>
              <a:t>Сталь</a:t>
            </a:r>
            <a:r>
              <a:rPr lang="uk-UA" b="1" dirty="0" smtClean="0">
                <a:solidFill>
                  <a:srgbClr val="FF0000"/>
                </a:solidFill>
              </a:rPr>
              <a:t> – </a:t>
            </a:r>
            <a:r>
              <a:rPr lang="uk-UA" b="1" dirty="0" smtClean="0">
                <a:solidFill>
                  <a:srgbClr val="FF0000"/>
                </a:solidFill>
              </a:rPr>
              <a:t>це сплав заліза з вуглецем ,який містить від 0,01 до 2,14 % вуглецю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7998" r="3809" b="18162"/>
          <a:stretch/>
        </p:blipFill>
        <p:spPr>
          <a:xfrm>
            <a:off x="2627784" y="2060848"/>
            <a:ext cx="4288253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7" y="2060848"/>
            <a:ext cx="4297880" cy="2518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10" y="5149940"/>
            <a:ext cx="2627784" cy="1708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132820"/>
            <a:ext cx="2658322" cy="19330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0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1801"/>
          <a:stretch/>
        </p:blipFill>
        <p:spPr>
          <a:xfrm>
            <a:off x="0" y="620688"/>
            <a:ext cx="7074748" cy="5472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588" y="29344"/>
            <a:ext cx="2427272" cy="2978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6192688" cy="6309420"/>
          </a:xfrm>
          <a:prstGeom prst="rect">
            <a:avLst/>
          </a:prstGeom>
          <a:solidFill>
            <a:srgbClr val="CCFFFF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smtClean="0">
                <a:solidFill>
                  <a:srgbClr val="FFFF00"/>
                </a:solidFill>
                <a:latin typeface="+mj-lt"/>
              </a:rPr>
              <a:t>- сплав заліза з вуглецем з вмістом </a:t>
            </a:r>
            <a:r>
              <a:rPr lang="uk-UA" sz="2200" b="1" dirty="0" smtClean="0">
                <a:solidFill>
                  <a:srgbClr val="FFFF00"/>
                </a:solidFill>
                <a:latin typeface="+mj-lt"/>
              </a:rPr>
              <a:t>від 2,14 до 6,67 </a:t>
            </a:r>
            <a:r>
              <a:rPr lang="uk-UA" sz="2200" b="1" dirty="0" smtClean="0">
                <a:solidFill>
                  <a:srgbClr val="FFFF00"/>
                </a:solidFill>
                <a:latin typeface="+mj-lt"/>
              </a:rPr>
              <a:t>%. </a:t>
            </a:r>
            <a:r>
              <a:rPr lang="uk-UA" sz="2200" b="1" dirty="0" smtClean="0">
                <a:solidFill>
                  <a:srgbClr val="FFFF00"/>
                </a:solidFill>
                <a:latin typeface="+mj-lt"/>
              </a:rPr>
              <a:t>Вуглець в чавуні може міститися у вигляді цементиту і графіту. В залежності від форми графіту та кількості цементиту, виділяють: білий, сірий, ковкий і високоміцні чавуни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r>
              <a:rPr lang="ru-RU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чавун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–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це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</a:rPr>
              <a:t>сіра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</a:rPr>
              <a:t>речовина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, тверда, але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</a:rPr>
              <a:t>важка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і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</a:rPr>
              <a:t>крихка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, добре </a:t>
            </a:r>
            <a:r>
              <a:rPr lang="ru-RU" sz="2200" b="1" dirty="0" err="1" smtClean="0">
                <a:solidFill>
                  <a:srgbClr val="FFFF00"/>
                </a:solidFill>
                <a:latin typeface="+mj-lt"/>
              </a:rPr>
              <a:t>тримає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тепло.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r>
              <a:rPr lang="ru-RU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більша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чавуну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слугує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сировиною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виплавлення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сталі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решти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відливають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металеві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вироби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призначення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найширше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машинобудуванні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деталей.</a:t>
            </a:r>
          </a:p>
          <a:p>
            <a:endParaRPr lang="uk-UA" sz="2200" b="1" dirty="0" smtClean="0">
              <a:solidFill>
                <a:srgbClr val="FFFF00"/>
              </a:solidFill>
              <a:latin typeface="+mj-lt"/>
            </a:endParaRPr>
          </a:p>
          <a:p>
            <a:endParaRPr lang="uk-UA" sz="2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Содержимое 9" descr="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988840"/>
            <a:ext cx="2771800" cy="3259968"/>
          </a:xfrm>
          <a:prstGeom prst="roundRect">
            <a:avLst>
              <a:gd name="adj" fmla="val 68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8326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u="sng" dirty="0" smtClean="0">
                <a:latin typeface="+mj-lt"/>
              </a:rPr>
              <a:t>За складом розрізняють чавуни:</a:t>
            </a:r>
          </a:p>
          <a:p>
            <a:r>
              <a:rPr lang="uk-UA" sz="2200" b="1" i="1" u="sng" dirty="0" smtClean="0">
                <a:solidFill>
                  <a:srgbClr val="FFFF00"/>
                </a:solidFill>
                <a:latin typeface="+mj-lt"/>
              </a:rPr>
              <a:t>Білі 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– містять увесь вуглець у формі цементиту 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Fe</a:t>
            </a:r>
            <a:r>
              <a:rPr lang="en-US" sz="2000" b="1" baseline="-25000" dirty="0" smtClean="0">
                <a:solidFill>
                  <a:srgbClr val="FFFF00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C – 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твердий крихкий матеріал, використовують для добування сталі.</a:t>
            </a:r>
          </a:p>
          <a:p>
            <a:r>
              <a:rPr lang="uk-UA" sz="2200" b="1" i="1" u="sng" dirty="0" smtClean="0">
                <a:solidFill>
                  <a:srgbClr val="FFFF00"/>
                </a:solidFill>
                <a:latin typeface="+mj-lt"/>
              </a:rPr>
              <a:t>Сірі 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– увесь вуглець (до 3,8%) перебуває у формі графіту, використовують для виготовлення прокатних виробів.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За механічними властивостями розрізняють чавуни:</a:t>
            </a:r>
          </a:p>
          <a:p>
            <a:r>
              <a:rPr lang="uk-UA" sz="2200" b="1" i="1" u="sng" dirty="0" smtClean="0">
                <a:solidFill>
                  <a:srgbClr val="FFFF00"/>
                </a:solidFill>
                <a:latin typeface="+mj-lt"/>
              </a:rPr>
              <a:t>Високоміцні </a:t>
            </a:r>
            <a:r>
              <a:rPr lang="uk-UA" sz="2000" b="1" i="1" dirty="0" smtClean="0">
                <a:solidFill>
                  <a:srgbClr val="FFFF00"/>
                </a:solidFill>
                <a:latin typeface="+mj-lt"/>
              </a:rPr>
              <a:t>– 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одержують додаванням до сірого чавуну магнію (до 0,08%), використовують для виготовлення зносостійких елементів (</a:t>
            </a:r>
            <a:r>
              <a:rPr lang="uk-UA" sz="2000" b="1" dirty="0" err="1" smtClean="0">
                <a:solidFill>
                  <a:srgbClr val="FFFF00"/>
                </a:solidFill>
                <a:latin typeface="+mj-lt"/>
              </a:rPr>
              <a:t>колінвали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, вентилі, насоси).</a:t>
            </a:r>
          </a:p>
          <a:p>
            <a:r>
              <a:rPr lang="uk-UA" sz="2200" b="1" i="1" u="sng" dirty="0" smtClean="0">
                <a:solidFill>
                  <a:srgbClr val="FFFF00"/>
                </a:solidFill>
                <a:latin typeface="+mj-lt"/>
              </a:rPr>
              <a:t>Ковкі</a:t>
            </a:r>
            <a:r>
              <a:rPr lang="uk-UA" sz="2000" b="1" i="1" dirty="0" smtClean="0">
                <a:solidFill>
                  <a:srgbClr val="FFFF00"/>
                </a:solidFill>
                <a:latin typeface="+mj-lt"/>
              </a:rPr>
              <a:t> –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</a:rPr>
              <a:t> одержують із білого чавуну, використовують для виробництва ударостійких елементів (задні мости автомобілів, сільськогосподарського обладнання).</a:t>
            </a:r>
          </a:p>
        </p:txBody>
      </p:sp>
      <p:pic>
        <p:nvPicPr>
          <p:cNvPr id="3" name="Содержимое 10" descr="0811031327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564904"/>
            <a:ext cx="3087414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CCFFFF"/>
                </a:solidFill>
              </a:rPr>
              <a:t>Ста́ль</a:t>
            </a:r>
            <a:r>
              <a:rPr lang="vi-VN" dirty="0" smtClean="0">
                <a:solidFill>
                  <a:srgbClr val="CCFFFF"/>
                </a:solidFill>
              </a:rPr>
              <a:t>  </a:t>
            </a:r>
            <a:r>
              <a:rPr lang="en-US" dirty="0" smtClean="0">
                <a:solidFill>
                  <a:srgbClr val="CCFFFF"/>
                </a:solidFill>
              </a:rPr>
              <a:t> — </a:t>
            </a:r>
            <a:r>
              <a:rPr lang="vi-VN" dirty="0" smtClean="0">
                <a:solidFill>
                  <a:srgbClr val="CCFFFF"/>
                </a:solidFill>
              </a:rPr>
              <a:t>сплав заліза з вуглецем, який </a:t>
            </a:r>
            <a:r>
              <a:rPr lang="vi-VN" dirty="0" smtClean="0">
                <a:solidFill>
                  <a:srgbClr val="CCFFFF"/>
                </a:solidFill>
              </a:rPr>
              <a:t>містить</a:t>
            </a:r>
            <a:r>
              <a:rPr lang="uk-UA" dirty="0" smtClean="0">
                <a:solidFill>
                  <a:srgbClr val="CCFFFF"/>
                </a:solidFill>
              </a:rPr>
              <a:t> від 0,01 </a:t>
            </a:r>
            <a:r>
              <a:rPr lang="vi-VN" dirty="0" smtClean="0">
                <a:solidFill>
                  <a:srgbClr val="CCFFFF"/>
                </a:solidFill>
              </a:rPr>
              <a:t> </a:t>
            </a:r>
            <a:r>
              <a:rPr lang="vi-VN" dirty="0" smtClean="0">
                <a:solidFill>
                  <a:srgbClr val="CCFFFF"/>
                </a:solidFill>
              </a:rPr>
              <a:t>до </a:t>
            </a:r>
            <a:r>
              <a:rPr lang="uk-UA" dirty="0" smtClean="0">
                <a:solidFill>
                  <a:srgbClr val="CCFFFF"/>
                </a:solidFill>
              </a:rPr>
              <a:t>2,14</a:t>
            </a:r>
            <a:r>
              <a:rPr lang="vi-VN" dirty="0" smtClean="0">
                <a:solidFill>
                  <a:srgbClr val="CCFFFF"/>
                </a:solidFill>
              </a:rPr>
              <a:t>% </a:t>
            </a:r>
            <a:r>
              <a:rPr lang="vi-VN" dirty="0" smtClean="0">
                <a:solidFill>
                  <a:srgbClr val="CCFFFF"/>
                </a:solidFill>
              </a:rPr>
              <a:t>вуглецю і доміш</a:t>
            </a:r>
            <a:r>
              <a:rPr lang="uk-UA" dirty="0" err="1" smtClean="0">
                <a:solidFill>
                  <a:srgbClr val="CCFFFF"/>
                </a:solidFill>
              </a:rPr>
              <a:t>ок</a:t>
            </a:r>
            <a:r>
              <a:rPr lang="uk-UA" dirty="0" smtClean="0">
                <a:solidFill>
                  <a:srgbClr val="CCFFFF"/>
                </a:solidFill>
              </a:rPr>
              <a:t>.</a:t>
            </a:r>
          </a:p>
          <a:p>
            <a:r>
              <a:rPr lang="ru-RU" dirty="0" smtClean="0">
                <a:solidFill>
                  <a:srgbClr val="CCFFFF"/>
                </a:solidFill>
              </a:rPr>
              <a:t>За </a:t>
            </a:r>
            <a:r>
              <a:rPr lang="ru-RU" dirty="0" err="1" smtClean="0">
                <a:solidFill>
                  <a:srgbClr val="CCFFFF"/>
                </a:solidFill>
              </a:rPr>
              <a:t>вмістом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вуглецю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сталі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поділяють</a:t>
            </a:r>
            <a:r>
              <a:rPr lang="ru-RU" dirty="0" smtClean="0">
                <a:solidFill>
                  <a:srgbClr val="CCFFFF"/>
                </a:solidFill>
              </a:rPr>
              <a:t> на </a:t>
            </a:r>
            <a:r>
              <a:rPr lang="ru-RU" dirty="0" err="1" smtClean="0">
                <a:solidFill>
                  <a:srgbClr val="CCFFFF"/>
                </a:solidFill>
              </a:rPr>
              <a:t>дві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групи</a:t>
            </a:r>
            <a:r>
              <a:rPr lang="ru-RU" dirty="0" smtClean="0">
                <a:solidFill>
                  <a:srgbClr val="CCFFFF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м'яка</a:t>
            </a:r>
            <a:r>
              <a:rPr lang="ru-RU" dirty="0" smtClean="0">
                <a:solidFill>
                  <a:srgbClr val="CCFFFF"/>
                </a:solidFill>
              </a:rPr>
              <a:t> сталь, </a:t>
            </a:r>
            <a:r>
              <a:rPr lang="ru-RU" dirty="0" err="1" smtClean="0">
                <a:solidFill>
                  <a:srgbClr val="CCFFFF"/>
                </a:solidFill>
              </a:rPr>
              <a:t>або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технічне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залізо</a:t>
            </a:r>
            <a:r>
              <a:rPr lang="ru-RU" dirty="0" smtClean="0">
                <a:solidFill>
                  <a:srgbClr val="CCFFFF"/>
                </a:solidFill>
              </a:rPr>
              <a:t> (</a:t>
            </a:r>
            <a:r>
              <a:rPr lang="ru-RU" dirty="0" err="1" smtClean="0">
                <a:solidFill>
                  <a:srgbClr val="CCFFFF"/>
                </a:solidFill>
              </a:rPr>
              <a:t>містить</a:t>
            </a:r>
            <a:r>
              <a:rPr lang="ru-RU" dirty="0" smtClean="0">
                <a:solidFill>
                  <a:srgbClr val="CCFFFF"/>
                </a:solidFill>
              </a:rPr>
              <a:t> до 0,3 % </a:t>
            </a:r>
            <a:r>
              <a:rPr lang="ru-RU" dirty="0" err="1" smtClean="0">
                <a:solidFill>
                  <a:srgbClr val="CCFFFF"/>
                </a:solidFill>
              </a:rPr>
              <a:t>вуглецю</a:t>
            </a:r>
            <a:r>
              <a:rPr lang="ru-RU" dirty="0" smtClean="0">
                <a:solidFill>
                  <a:srgbClr val="CCFFFF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CFFFF"/>
                </a:solidFill>
              </a:rPr>
              <a:t> тверда сталь (</a:t>
            </a:r>
            <a:r>
              <a:rPr lang="ru-RU" dirty="0" err="1" smtClean="0">
                <a:solidFill>
                  <a:srgbClr val="CCFFFF"/>
                </a:solidFill>
              </a:rPr>
              <a:t>містить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ru-RU" dirty="0" err="1" smtClean="0">
                <a:solidFill>
                  <a:srgbClr val="CCFFFF"/>
                </a:solidFill>
              </a:rPr>
              <a:t>від</a:t>
            </a:r>
            <a:r>
              <a:rPr lang="ru-RU" dirty="0" smtClean="0">
                <a:solidFill>
                  <a:srgbClr val="CCFFFF"/>
                </a:solidFill>
              </a:rPr>
              <a:t> 0,3 до 2,14 % </a:t>
            </a:r>
            <a:r>
              <a:rPr lang="ru-RU" dirty="0" err="1" smtClean="0">
                <a:solidFill>
                  <a:srgbClr val="CCFFFF"/>
                </a:solidFill>
              </a:rPr>
              <a:t>вуглецю</a:t>
            </a:r>
            <a:r>
              <a:rPr lang="ru-RU" dirty="0" smtClean="0">
                <a:solidFill>
                  <a:srgbClr val="CCFFFF"/>
                </a:solidFill>
              </a:rPr>
              <a:t>)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Содержимое 5" descr="Metall-st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403860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060848"/>
            <a:ext cx="42484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 smtClean="0">
                <a:solidFill>
                  <a:srgbClr val="FFFF00"/>
                </a:solidFill>
              </a:rPr>
              <a:t>За складом розрізняють сталі:</a:t>
            </a:r>
          </a:p>
          <a:p>
            <a:endParaRPr lang="uk-UA" b="1" i="1" u="sng" dirty="0" smtClean="0">
              <a:solidFill>
                <a:srgbClr val="FFFF00"/>
              </a:solidFill>
            </a:endParaRPr>
          </a:p>
          <a:p>
            <a:r>
              <a:rPr lang="uk-UA" b="1" i="1" u="sng" dirty="0" smtClean="0">
                <a:solidFill>
                  <a:srgbClr val="FFFF00"/>
                </a:solidFill>
              </a:rPr>
              <a:t>Вуглецеві</a:t>
            </a:r>
            <a:r>
              <a:rPr lang="uk-UA" i="1" dirty="0" smtClean="0">
                <a:solidFill>
                  <a:srgbClr val="FFFF00"/>
                </a:solidFill>
              </a:rPr>
              <a:t> </a:t>
            </a:r>
            <a:r>
              <a:rPr lang="uk-UA" dirty="0" smtClean="0">
                <a:solidFill>
                  <a:srgbClr val="FFFF00"/>
                </a:solidFill>
              </a:rPr>
              <a:t>– містять крім заліза і вуглецю фосфор і сірку, використовують для виготовлення прокатних деталей.</a:t>
            </a:r>
          </a:p>
          <a:p>
            <a:r>
              <a:rPr lang="uk-UA" b="1" i="1" u="sng" dirty="0" smtClean="0">
                <a:solidFill>
                  <a:srgbClr val="FFFF00"/>
                </a:solidFill>
              </a:rPr>
              <a:t>Леговані </a:t>
            </a:r>
            <a:r>
              <a:rPr lang="uk-UA" dirty="0" smtClean="0">
                <a:solidFill>
                  <a:srgbClr val="FFFF00"/>
                </a:solidFill>
              </a:rPr>
              <a:t>– містять </a:t>
            </a:r>
            <a:r>
              <a:rPr lang="uk-UA" i="1" dirty="0" smtClean="0">
                <a:solidFill>
                  <a:srgbClr val="FFFF00"/>
                </a:solidFill>
              </a:rPr>
              <a:t>легуючі елементи – </a:t>
            </a:r>
            <a:r>
              <a:rPr lang="uk-UA" dirty="0" smtClean="0">
                <a:solidFill>
                  <a:srgbClr val="FFFF00"/>
                </a:solidFill>
              </a:rPr>
              <a:t>добавки (хром, нікель, марганець, ванадій, молібден та ін.), які вводять у певних кількостях до складу сталей для зміни їх хімічних та механічних властивостей.</a:t>
            </a:r>
            <a:r>
              <a:rPr lang="uk-UA" i="1" dirty="0" smtClean="0">
                <a:solidFill>
                  <a:srgbClr val="FFFF00"/>
                </a:solidFill>
              </a:rPr>
              <a:t> </a:t>
            </a:r>
            <a:r>
              <a:rPr lang="uk-UA" dirty="0" smtClean="0">
                <a:solidFill>
                  <a:srgbClr val="FFFF00"/>
                </a:solidFill>
              </a:rPr>
              <a:t>Вони  утворюють сполуки із залізом та вуглецем</a:t>
            </a:r>
            <a:r>
              <a:rPr lang="uk-UA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755</TotalTime>
  <Words>918</Words>
  <Application>Microsoft Office PowerPoint</Application>
  <PresentationFormat>Экран (4:3)</PresentationFormat>
  <Paragraphs>107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MoolBoran</vt:lpstr>
      <vt:lpstr>Wingdings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Мідні сплави</vt:lpstr>
      <vt:lpstr>Алюмінієві сплави</vt:lpstr>
      <vt:lpstr>Нікелеві сплави</vt:lpstr>
      <vt:lpstr>Залізні сплави</vt:lpstr>
      <vt:lpstr>Вольфрамові сплави</vt:lpstr>
      <vt:lpstr>Золоті сплави</vt:lpstr>
      <vt:lpstr>Платинові сплави</vt:lpstr>
      <vt:lpstr>Свинцеві сплави</vt:lpstr>
      <vt:lpstr>Титанові сплави</vt:lpstr>
      <vt:lpstr>Цинкові сплави</vt:lpstr>
      <vt:lpstr>  Залізовуглецеві сплави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Мар'яна</dc:creator>
  <cp:lastModifiedBy>RePack by Diakov</cp:lastModifiedBy>
  <cp:revision>81</cp:revision>
  <dcterms:created xsi:type="dcterms:W3CDTF">2014-04-16T18:43:28Z</dcterms:created>
  <dcterms:modified xsi:type="dcterms:W3CDTF">2019-01-16T14:47:57Z</dcterms:modified>
</cp:coreProperties>
</file>