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3" r:id="rId7"/>
    <p:sldId id="264" r:id="rId8"/>
    <p:sldId id="265" r:id="rId9"/>
    <p:sldId id="266" r:id="rId10"/>
    <p:sldId id="268" r:id="rId11"/>
    <p:sldId id="267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72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4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hdphoto" Target="../media/hdphoto1.wdp"/><Relationship Id="rId7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Modern Paved Road Or Highway Symbol With Hairpin Curve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1" r="18956" b="20689"/>
          <a:stretch/>
        </p:blipFill>
        <p:spPr bwMode="auto">
          <a:xfrm>
            <a:off x="34979" y="980728"/>
            <a:ext cx="5510358" cy="488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Задача на движение За 2 часа велосипедист проехал 18 км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6066" r="13505" b="5297"/>
          <a:stretch/>
        </p:blipFill>
        <p:spPr bwMode="auto">
          <a:xfrm>
            <a:off x="5364088" y="3997214"/>
            <a:ext cx="3603010" cy="286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88640"/>
            <a:ext cx="77768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Знаходження похідних функції. </a:t>
            </a:r>
          </a:p>
          <a:p>
            <a:pPr algn="ctr"/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Правила диференціювання.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08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681" t="26587" r="29722" b="58333"/>
          <a:stretch/>
        </p:blipFill>
        <p:spPr bwMode="auto">
          <a:xfrm>
            <a:off x="323528" y="188639"/>
            <a:ext cx="8496944" cy="186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971" y="2676201"/>
                <a:ext cx="7775398" cy="6032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uk-UA" sz="3200" b="0" i="1" smtClean="0">
                        <a:latin typeface="Cambria Math"/>
                      </a:rPr>
                      <m:t>а) </m:t>
                    </m:r>
                    <m:sSup>
                      <m:sSupPr>
                        <m:ctrlPr>
                          <a:rPr lang="uk-UA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/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/>
                          </a:rPr>
                          <m:t>−5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/</m:t>
                        </m:r>
                      </m:sup>
                    </m:sSup>
                  </m:oMath>
                </a14:m>
                <a:r>
                  <a:rPr lang="en-US" sz="3200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dirty="0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b="0" i="1" dirty="0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/</m:t>
                        </m:r>
                      </m:sup>
                    </m:sSup>
                    <m:r>
                      <a:rPr lang="en-US" sz="3200" b="0" i="1" dirty="0" smtClean="0">
                        <a:latin typeface="Cambria Math"/>
                      </a:rPr>
                      <m:t>−5</m:t>
                    </m:r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/</m:t>
                        </m:r>
                      </m:sup>
                    </m:sSup>
                    <m:r>
                      <a:rPr lang="en-US" sz="3200" b="0" i="1" dirty="0" smtClean="0">
                        <a:latin typeface="Cambria Math"/>
                      </a:rPr>
                      <m:t>=2</m:t>
                    </m:r>
                    <m:r>
                      <a:rPr lang="en-US" sz="3200" b="0" i="1" dirty="0" smtClean="0">
                        <a:latin typeface="Cambria Math"/>
                      </a:rPr>
                      <m:t>𝑥</m:t>
                    </m:r>
                    <m:r>
                      <a:rPr lang="en-US" sz="3200" b="0" i="1" dirty="0" smtClean="0">
                        <a:latin typeface="Cambria Math"/>
                      </a:rPr>
                      <m:t>−5</m:t>
                    </m:r>
                  </m:oMath>
                </a14:m>
                <a:endParaRPr lang="en-US" sz="32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71" y="2676201"/>
                <a:ext cx="7775398" cy="603242"/>
              </a:xfrm>
              <a:prstGeom prst="rect">
                <a:avLst/>
              </a:prstGeom>
              <a:blipFill rotWithShape="1">
                <a:blip r:embed="rId4"/>
                <a:stretch>
                  <a:fillRect t="-9091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2780" y="3645024"/>
                <a:ext cx="4403128" cy="6032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2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uk-UA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/</m:t>
                          </m:r>
                        </m:sup>
                      </m:sSup>
                      <m:d>
                        <m:dPr>
                          <m:ctrlPr>
                            <a:rPr lang="uk-UA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r>
                        <a:rPr lang="en-US" sz="3200" b="0" i="1" dirty="0" smtClean="0">
                          <a:latin typeface="Cambria Math"/>
                        </a:rPr>
                        <m:t>2</m:t>
                      </m:r>
                      <m:r>
                        <a:rPr lang="en-US" sz="3200" b="0" i="1" dirty="0" smtClean="0">
                          <a:latin typeface="Cambria Math"/>
                          <a:ea typeface="Cambria Math"/>
                        </a:rPr>
                        <m:t>∙1</m:t>
                      </m:r>
                      <m:r>
                        <a:rPr lang="en-US" sz="3200" b="0" i="1" dirty="0" smtClean="0">
                          <a:latin typeface="Cambria Math"/>
                        </a:rPr>
                        <m:t>−5</m:t>
                      </m:r>
                      <m:r>
                        <a:rPr lang="en-US" sz="3200" i="1" dirty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b="0" i="1" dirty="0" smtClean="0">
                          <a:latin typeface="Cambria Math"/>
                          <a:ea typeface="Cambria Math"/>
                        </a:rPr>
                        <m:t>−3</m:t>
                      </m:r>
                    </m:oMath>
                  </m:oMathPara>
                </a14:m>
                <a:endParaRPr lang="en-US" sz="32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80" y="3645024"/>
                <a:ext cx="4403128" cy="60324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3528" y="4509120"/>
                <a:ext cx="4313360" cy="6032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uk-UA" sz="3200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uk-UA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/</m:t>
                        </m:r>
                      </m:sup>
                    </m:sSup>
                    <m:d>
                      <m:dPr>
                        <m:ctrlPr>
                          <a:rPr lang="uk-UA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r>
                      <a:rPr lang="en-US" sz="3200" b="0" i="1" dirty="0" smtClean="0">
                        <a:latin typeface="Cambria Math"/>
                      </a:rPr>
                      <m:t>2</m:t>
                    </m:r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∙0</m:t>
                    </m:r>
                    <m:r>
                      <a:rPr lang="en-US" sz="3200" b="0" i="1" dirty="0" smtClean="0">
                        <a:latin typeface="Cambria Math"/>
                      </a:rPr>
                      <m:t>−5</m:t>
                    </m:r>
                    <m:r>
                      <a:rPr lang="en-US" sz="3200" i="1" dirty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en-US" sz="3200" b="0" i="1" dirty="0" smtClean="0">
                    <a:latin typeface="Cambria Math"/>
                  </a:rPr>
                  <a:t>5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509120"/>
                <a:ext cx="4313360" cy="603242"/>
              </a:xfrm>
              <a:prstGeom prst="rect">
                <a:avLst/>
              </a:prstGeom>
              <a:blipFill rotWithShape="1">
                <a:blip r:embed="rId6"/>
                <a:stretch>
                  <a:fillRect t="-10101" r="-2684" b="-323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3656" y="5373216"/>
                <a:ext cx="5356082" cy="6032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2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uk-UA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/</m:t>
                          </m:r>
                        </m:sup>
                      </m:sSup>
                      <m:d>
                        <m:dPr>
                          <m:ctrlPr>
                            <a:rPr lang="uk-UA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r>
                        <a:rPr lang="en-US" sz="3200" b="0" i="1" dirty="0" smtClean="0">
                          <a:latin typeface="Cambria Math"/>
                        </a:rPr>
                        <m:t>2</m:t>
                      </m:r>
                      <m:r>
                        <a:rPr lang="en-US" sz="3200" b="0" i="1" dirty="0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latin typeface="Cambria Math"/>
                              <a:ea typeface="Cambria Math"/>
                            </a:rPr>
                            <m:t>−2</m:t>
                          </m:r>
                        </m:e>
                      </m:d>
                      <m:r>
                        <a:rPr lang="en-US" sz="3200" b="0" i="1" dirty="0" smtClean="0">
                          <a:latin typeface="Cambria Math"/>
                        </a:rPr>
                        <m:t>−5</m:t>
                      </m:r>
                      <m:r>
                        <a:rPr lang="en-US" sz="3200" i="1" dirty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b="0" i="1" dirty="0" smtClean="0">
                          <a:latin typeface="Cambria Math"/>
                          <a:ea typeface="Cambria Math"/>
                        </a:rPr>
                        <m:t>−9</m:t>
                      </m:r>
                    </m:oMath>
                  </m:oMathPara>
                </a14:m>
                <a:endParaRPr lang="en-US" sz="32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56" y="5373216"/>
                <a:ext cx="5356082" cy="60324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5-конечная звезда 7"/>
          <p:cNvSpPr/>
          <p:nvPr/>
        </p:nvSpPr>
        <p:spPr>
          <a:xfrm>
            <a:off x="62608" y="1628800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89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58" t="29166" r="29722" b="53572"/>
          <a:stretch/>
        </p:blipFill>
        <p:spPr bwMode="auto">
          <a:xfrm>
            <a:off x="251520" y="116632"/>
            <a:ext cx="864096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5-конечная звезда 2"/>
          <p:cNvSpPr/>
          <p:nvPr/>
        </p:nvSpPr>
        <p:spPr>
          <a:xfrm>
            <a:off x="62608" y="692696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971" y="2676201"/>
                <a:ext cx="7224542" cy="1095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uk-UA" sz="3200" b="0" i="1" smtClean="0">
                        <a:latin typeface="Cambria Math"/>
                      </a:rPr>
                      <m:t>а) </m:t>
                    </m:r>
                    <m:sSup>
                      <m:sSupPr>
                        <m:ctrlPr>
                          <a:rPr lang="uk-UA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/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𝑐𝑜𝑠𝑥</m:t>
                        </m:r>
                        <m:r>
                          <a:rPr lang="en-US" sz="32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/</m:t>
                        </m:r>
                      </m:sup>
                    </m:sSup>
                  </m:oMath>
                </a14:m>
                <a:r>
                  <a:rPr lang="en-US" sz="3200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dirty="0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b="0" i="1" dirty="0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/</m:t>
                        </m:r>
                      </m:sup>
                    </m:sSup>
                    <m:r>
                      <a:rPr lang="en-US" sz="3200" b="0" i="1" dirty="0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𝑐𝑜𝑠𝑥</m:t>
                            </m:r>
                          </m:e>
                        </m:d>
                      </m:e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/</m:t>
                        </m:r>
                      </m:sup>
                    </m:sSup>
                    <m:r>
                      <a:rPr lang="en-US" sz="3200" b="0" i="1" dirty="0" smtClean="0">
                        <a:latin typeface="Cambria Math"/>
                      </a:rPr>
                      <m:t>=</m:t>
                    </m:r>
                  </m:oMath>
                </a14:m>
                <a:endParaRPr lang="en-US" sz="3200" b="0" i="1" dirty="0" smtClean="0">
                  <a:latin typeface="Cambria Math"/>
                </a:endParaRPr>
              </a:p>
              <a:p>
                <a:r>
                  <a:rPr lang="en-US" sz="3200" b="0" dirty="0" smtClean="0"/>
                  <a:t>=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/>
                      </a:rPr>
                      <m:t>2</m:t>
                    </m:r>
                    <m:r>
                      <a:rPr lang="en-US" sz="3200" b="0" i="1" dirty="0" smtClean="0">
                        <a:latin typeface="Cambria Math"/>
                      </a:rPr>
                      <m:t>𝑥</m:t>
                    </m:r>
                    <m:r>
                      <a:rPr lang="en-US" sz="3200" b="0" i="1" dirty="0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sz="3200" b="0" i="1" dirty="0" smtClean="0">
                            <a:latin typeface="Cambria Math"/>
                          </a:rPr>
                          <m:t>𝑠𝑖𝑛𝑥</m:t>
                        </m:r>
                      </m:e>
                    </m:d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=2</m:t>
                    </m:r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𝑠𝑖𝑛𝑥</m:t>
                    </m:r>
                  </m:oMath>
                </a14:m>
                <a:endParaRPr lang="en-US" sz="32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71" y="2676201"/>
                <a:ext cx="7224542" cy="1095685"/>
              </a:xfrm>
              <a:prstGeom prst="rect">
                <a:avLst/>
              </a:prstGeom>
              <a:blipFill rotWithShape="1">
                <a:blip r:embed="rId5"/>
                <a:stretch>
                  <a:fillRect l="-2110" t="-5000" b="-1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1726" y="4221088"/>
                <a:ext cx="7443833" cy="13767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uk-UA" sz="3200" b="0" i="1" smtClean="0">
                        <a:latin typeface="Cambria Math"/>
                      </a:rPr>
                      <m:t>г) </m:t>
                    </m:r>
                    <m:sSup>
                      <m:sSupPr>
                        <m:ctrlPr>
                          <a:rPr lang="uk-UA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/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𝑥</m:t>
                            </m:r>
                          </m:e>
                        </m:rad>
                        <m:r>
                          <a:rPr lang="en-US" sz="3200" b="0" i="1" smtClean="0">
                            <a:latin typeface="Cambria Math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𝑐𝑡𝑔𝑥</m:t>
                        </m:r>
                        <m:r>
                          <a:rPr lang="en-US" sz="32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/</m:t>
                        </m:r>
                      </m:sup>
                    </m:sSup>
                  </m:oMath>
                </a14:m>
                <a:r>
                  <a:rPr lang="en-US" sz="3200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32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b="0" i="1" dirty="0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/</m:t>
                        </m:r>
                      </m:sup>
                    </m:sSup>
                    <m:r>
                      <a:rPr lang="en-US" sz="3200" b="0" i="1" dirty="0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𝑐𝑡𝑔𝑥</m:t>
                            </m:r>
                          </m:e>
                        </m:d>
                      </m:e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/</m:t>
                        </m:r>
                      </m:sup>
                    </m:sSup>
                    <m:r>
                      <a:rPr lang="en-US" sz="3200" b="0" i="1" dirty="0" smtClean="0">
                        <a:latin typeface="Cambria Math"/>
                      </a:rPr>
                      <m:t>=</m:t>
                    </m:r>
                  </m:oMath>
                </a14:m>
                <a:endParaRPr lang="en-US" sz="3200" b="0" i="1" dirty="0" smtClean="0">
                  <a:latin typeface="Cambria Math"/>
                </a:endParaRPr>
              </a:p>
              <a:p>
                <a:r>
                  <a:rPr lang="en-US" sz="3200" b="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𝑥</m:t>
                            </m:r>
                          </m:e>
                        </m:rad>
                      </m:den>
                    </m:f>
                    <m:r>
                      <a:rPr lang="en-US" sz="3200" b="0" i="1" dirty="0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dirty="0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dirty="0" smtClean="0">
                                    <a:latin typeface="Cambria Math"/>
                                  </a:rPr>
                                  <m:t>𝑠𝑖𝑛</m:t>
                                </m:r>
                              </m:e>
                              <m:sup>
                                <m:r>
                                  <a:rPr lang="en-US" sz="3200" b="0" i="1" dirty="0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b="0" i="1" dirty="0" smtClean="0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m:rPr>
                        <m:nor/>
                      </m:rPr>
                      <a:rPr lang="en-US" sz="3200" dirty="0"/>
                      <m:t>=</m:t>
                    </m:r>
                    <m:f>
                      <m:f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 dirty="0"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 dirty="0">
                                <a:latin typeface="Cambria Math"/>
                              </a:rPr>
                              <m:t>𝑥</m:t>
                            </m:r>
                          </m:e>
                        </m:rad>
                      </m:den>
                    </m:f>
                    <m:r>
                      <a:rPr lang="en-US" sz="3200" b="0" i="1" dirty="0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 dirty="0">
                                <a:latin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3200" i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 dirty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sz="32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26" y="4221088"/>
                <a:ext cx="7443833" cy="1376787"/>
              </a:xfrm>
              <a:prstGeom prst="rect">
                <a:avLst/>
              </a:prstGeom>
              <a:blipFill rotWithShape="1">
                <a:blip r:embed="rId6"/>
                <a:stretch>
                  <a:fillRect l="-2048" t="-3982" b="-30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635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23" t="33929" r="34296" b="55555"/>
          <a:stretch/>
        </p:blipFill>
        <p:spPr bwMode="auto">
          <a:xfrm>
            <a:off x="251520" y="260648"/>
            <a:ext cx="867355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5-конечная звезда 2"/>
          <p:cNvSpPr/>
          <p:nvPr/>
        </p:nvSpPr>
        <p:spPr>
          <a:xfrm>
            <a:off x="62608" y="1290789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1560" y="2708920"/>
                <a:ext cx="7262437" cy="13946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uk-UA" sz="3200" b="0" i="1" smtClean="0">
                        <a:latin typeface="Cambria Math"/>
                      </a:rPr>
                      <m:t>а) </m:t>
                    </m:r>
                    <m:sSup>
                      <m:sSupPr>
                        <m:ctrlPr>
                          <a:rPr lang="uk-UA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/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ad>
                          <m:radPr>
                            <m:degHide m:val="on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rad>
                        <m:r>
                          <a:rPr lang="en-US" sz="32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/</m:t>
                        </m:r>
                      </m:sup>
                    </m:sSup>
                  </m:oMath>
                </a14:m>
                <a:r>
                  <a:rPr lang="en-US" sz="3200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/</m:t>
                        </m:r>
                      </m:sup>
                    </m:sSup>
                    <m:r>
                      <a:rPr lang="en-US" sz="3200" i="1" dirty="0" smtClean="0">
                        <a:latin typeface="Cambria Math"/>
                        <a:ea typeface="Cambria Math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en-US" sz="320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3200" b="0" i="1" dirty="0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rad>
                    <m:r>
                      <a:rPr lang="en-US" sz="3200" b="0" i="1" dirty="0" smtClean="0">
                        <a:latin typeface="Cambria Math"/>
                      </a:rPr>
                      <m:t>+</m:t>
                    </m:r>
                    <m:r>
                      <a:rPr lang="en-US" sz="3200" b="0" i="1" dirty="0" smtClean="0">
                        <a:latin typeface="Cambria Math"/>
                      </a:rPr>
                      <m:t>𝑥</m:t>
                    </m:r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3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b="0" i="1" dirty="0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/</m:t>
                        </m:r>
                      </m:sup>
                    </m:sSup>
                    <m:r>
                      <a:rPr lang="en-US" sz="3200" b="0" i="1" dirty="0" smtClean="0">
                        <a:latin typeface="Cambria Math"/>
                      </a:rPr>
                      <m:t>=</m:t>
                    </m:r>
                  </m:oMath>
                </a14:m>
                <a:endParaRPr lang="en-US" sz="3200" b="0" i="1" dirty="0" smtClean="0">
                  <a:latin typeface="Cambria Math"/>
                </a:endParaRPr>
              </a:p>
              <a:p>
                <a:r>
                  <a:rPr lang="en-US" sz="3200" b="0" dirty="0" smtClean="0"/>
                  <a:t>=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latin typeface="Cambria Math"/>
                      </a:rPr>
                      <m:t>1</m:t>
                    </m:r>
                    <m:rad>
                      <m:radPr>
                        <m:degHide m:val="on"/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dirty="0" smtClean="0">
                            <a:latin typeface="Cambria Math"/>
                          </a:rPr>
                          <m:t>𝑥</m:t>
                        </m:r>
                      </m:e>
                    </m:rad>
                    <m:r>
                      <a:rPr lang="en-US" sz="3200" b="0" i="1" dirty="0" smtClean="0">
                        <a:latin typeface="Cambria Math"/>
                      </a:rPr>
                      <m:t>+</m:t>
                    </m:r>
                    <m:r>
                      <a:rPr lang="en-US" sz="3200" b="0" i="1" dirty="0" smtClean="0">
                        <a:latin typeface="Cambria Math"/>
                      </a:rPr>
                      <m:t>𝑥</m:t>
                    </m:r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dirty="0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rad>
                      </m:den>
                    </m:f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 dirty="0">
                            <a:latin typeface="Cambria Math"/>
                          </a:rPr>
                          <m:t>𝑥</m:t>
                        </m:r>
                      </m:e>
                    </m:rad>
                    <m:r>
                      <a:rPr lang="en-US" sz="3200" i="1" dirty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/>
                            <a:ea typeface="Cambria Math"/>
                          </a:rPr>
                          <m:t>𝑥</m:t>
                        </m:r>
                      </m:num>
                      <m:den>
                        <m:r>
                          <a:rPr lang="en-US" sz="3200" i="1" dirty="0">
                            <a:latin typeface="Cambria Math"/>
                            <a:ea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3200" i="1" dirty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 dirty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endParaRPr lang="en-US" sz="32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708920"/>
                <a:ext cx="7262437" cy="1394613"/>
              </a:xfrm>
              <a:prstGeom prst="rect">
                <a:avLst/>
              </a:prstGeom>
              <a:blipFill rotWithShape="1">
                <a:blip r:embed="rId4"/>
                <a:stretch>
                  <a:fillRect l="-2097" t="-39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МАТЕМАТИКА В ШКОЛІ: Правила диференціювання (Презентація)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0" t="35013" b="46026"/>
          <a:stretch/>
        </p:blipFill>
        <p:spPr bwMode="auto">
          <a:xfrm>
            <a:off x="2604655" y="1808374"/>
            <a:ext cx="4899968" cy="90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099" y="4103533"/>
                <a:ext cx="8948796" cy="13499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uk-UA" sz="3200" i="1" smtClean="0">
                        <a:latin typeface="Cambria Math"/>
                      </a:rPr>
                      <m:t>б</m:t>
                    </m:r>
                    <m:r>
                      <a:rPr lang="uk-UA" sz="3200" b="0" i="1" smtClean="0">
                        <a:latin typeface="Cambria Math"/>
                      </a:rPr>
                      <m:t>) </m:t>
                    </m:r>
                    <m:sSup>
                      <m:sSupPr>
                        <m:ctrlPr>
                          <a:rPr lang="uk-UA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/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rad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𝑠𝑖𝑛𝑥</m:t>
                        </m:r>
                        <m:r>
                          <a:rPr lang="en-US" sz="32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/</m:t>
                        </m:r>
                      </m:sup>
                    </m:sSup>
                  </m:oMath>
                </a14:m>
                <a:r>
                  <a:rPr lang="en-US" sz="3200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32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b="0" i="1" dirty="0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/</m:t>
                        </m:r>
                      </m:sup>
                    </m:sSup>
                    <m:r>
                      <a:rPr lang="en-US" sz="3200" i="1" dirty="0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𝑠𝑖𝑛𝑥</m:t>
                    </m:r>
                    <m:r>
                      <a:rPr lang="en-US" sz="3200" b="0" i="1" dirty="0" smtClean="0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dirty="0" smtClean="0">
                            <a:latin typeface="Cambria Math"/>
                          </a:rPr>
                          <m:t>𝑥</m:t>
                        </m:r>
                      </m:e>
                    </m:rad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𝑠𝑖𝑛𝑥</m:t>
                            </m:r>
                          </m:e>
                        </m:d>
                      </m:e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/</m:t>
                        </m:r>
                      </m:sup>
                    </m:sSup>
                    <m:r>
                      <a:rPr lang="en-US" sz="3200" b="0" i="1" dirty="0" smtClean="0">
                        <a:latin typeface="Cambria Math"/>
                      </a:rPr>
                      <m:t>=</m:t>
                    </m:r>
                  </m:oMath>
                </a14:m>
                <a:endParaRPr lang="en-US" sz="3200" b="0" i="1" dirty="0" smtClean="0">
                  <a:latin typeface="Cambria Math"/>
                </a:endParaRPr>
              </a:p>
              <a:p>
                <a:r>
                  <a:rPr lang="en-US" sz="3200" b="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dirty="0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rad>
                      </m:den>
                    </m:f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𝑠𝑖𝑛𝑥</m:t>
                    </m:r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 dirty="0">
                            <a:latin typeface="Cambria Math"/>
                          </a:rPr>
                          <m:t>𝑥</m:t>
                        </m:r>
                      </m:e>
                    </m:rad>
                    <m:r>
                      <a:rPr lang="en-US" sz="3200" i="1" dirty="0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𝑐𝑜𝑠𝑥</m:t>
                    </m:r>
                  </m:oMath>
                </a14:m>
                <a:endParaRPr lang="en-US" sz="32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99" y="4103533"/>
                <a:ext cx="8948796" cy="1349985"/>
              </a:xfrm>
              <a:prstGeom prst="rect">
                <a:avLst/>
              </a:prstGeom>
              <a:blipFill rotWithShape="1">
                <a:blip r:embed="rId7"/>
                <a:stretch>
                  <a:fillRect l="-1771" t="-4054" b="-27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450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115" t="44643" r="46009" b="38492"/>
          <a:stretch/>
        </p:blipFill>
        <p:spPr bwMode="auto">
          <a:xfrm>
            <a:off x="323528" y="260648"/>
            <a:ext cx="5760640" cy="219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5-конечная звезда 2"/>
          <p:cNvSpPr/>
          <p:nvPr/>
        </p:nvSpPr>
        <p:spPr>
          <a:xfrm>
            <a:off x="467544" y="1844824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МАТЕМАТИКА В ШКОЛІ: Правила диференціювання (Презентація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3" t="56891" r="9193"/>
          <a:stretch/>
        </p:blipFill>
        <p:spPr bwMode="auto">
          <a:xfrm>
            <a:off x="467545" y="2456409"/>
            <a:ext cx="3600400" cy="164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58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Як позначають похідну?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860032" y="60233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Штрих </a:t>
            </a:r>
            <a:endParaRPr lang="ru-RU" dirty="0"/>
          </a:p>
        </p:txBody>
      </p:sp>
      <p:pic>
        <p:nvPicPr>
          <p:cNvPr id="4" name="Picture 2" descr="застосування похідної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7" t="62838" r="52243" b="18581"/>
          <a:stretch/>
        </p:blipFill>
        <p:spPr bwMode="auto">
          <a:xfrm>
            <a:off x="5652120" y="446615"/>
            <a:ext cx="581891" cy="89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1388879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Що таке похідна?</a:t>
            </a:r>
            <a:endParaRPr lang="ru-RU" sz="2400" dirty="0"/>
          </a:p>
        </p:txBody>
      </p:sp>
      <p:pic>
        <p:nvPicPr>
          <p:cNvPr id="6" name="Picture 2" descr="застосування похідної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7" t="62838" r="27949" b="18581"/>
          <a:stretch/>
        </p:blipFill>
        <p:spPr bwMode="auto">
          <a:xfrm>
            <a:off x="4716016" y="1170217"/>
            <a:ext cx="2147455" cy="89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1560" y="2420888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Як називають процес знаходження похідної?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220072" y="263691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диференціювання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3717032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В чому полягає фізичний зміст похідної?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508104" y="393305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Миттєва швидкість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39552" y="5013176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В чому її геометричний зміст?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508104" y="5213231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Це тангенс кута нахилу дотичної до </a:t>
            </a:r>
            <a:r>
              <a:rPr lang="uk-UA" dirty="0" err="1" smtClean="0"/>
              <a:t>вісі</a:t>
            </a:r>
            <a:r>
              <a:rPr lang="uk-UA" dirty="0" smtClean="0"/>
              <a:t> Ох.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848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тенд &quot;Таблиця похідних&quot;, цена 390 грн., купить в Харькове — Prom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8"/>
          <a:stretch/>
        </p:blipFill>
        <p:spPr bwMode="auto">
          <a:xfrm>
            <a:off x="1259632" y="0"/>
            <a:ext cx="6624736" cy="721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02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971600" y="620688"/>
                <a:ext cx="1696105" cy="1630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3200" i="1">
                                  <a:latin typeface="Cambria Math"/>
                                </a:rPr>
                                <m:t>75</m:t>
                              </m:r>
                            </m:e>
                          </m:d>
                        </m:e>
                        <m:sup>
                          <m:r>
                            <a:rPr lang="ru-RU" sz="3200" i="1">
                              <a:latin typeface="Cambria Math"/>
                            </a:rPr>
                            <m:t>/</m:t>
                          </m:r>
                        </m:sup>
                      </m:sSup>
                    </m:oMath>
                  </m:oMathPara>
                </a14:m>
                <a:endParaRPr lang="uk-UA" sz="3200" dirty="0" smtClean="0"/>
              </a:p>
              <a:p>
                <a:endParaRPr lang="uk-UA" sz="3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𝑠𝑖𝑛𝑥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/</m:t>
                          </m:r>
                        </m:sup>
                      </m:sSup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620688"/>
                <a:ext cx="1696105" cy="163031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87624" y="2602468"/>
                <a:ext cx="1430200" cy="539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𝑐𝑜𝑠𝑥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/</m:t>
                          </m:r>
                        </m:sup>
                      </m:sSup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602468"/>
                <a:ext cx="1430200" cy="53931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96019" y="3573016"/>
                <a:ext cx="1085169" cy="539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/</m:t>
                          </m:r>
                        </m:sup>
                      </m:sSup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019" y="3573016"/>
                <a:ext cx="1085169" cy="53931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77067" y="4437112"/>
                <a:ext cx="1085169" cy="539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5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/</m:t>
                          </m:r>
                        </m:sup>
                      </m:sSup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067" y="4437112"/>
                <a:ext cx="1085169" cy="53931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96019" y="5459466"/>
                <a:ext cx="1291957" cy="539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6,7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/</m:t>
                          </m:r>
                        </m:sup>
                      </m:sSup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019" y="5459466"/>
                <a:ext cx="1291957" cy="53931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661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99592" y="548680"/>
                <a:ext cx="1145057" cy="539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ru-RU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/</m:t>
                          </m:r>
                        </m:sup>
                      </m:sSup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48680"/>
                <a:ext cx="1145057" cy="53931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21831" y="1484784"/>
                <a:ext cx="1229824" cy="539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𝑙𝑛𝑥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/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831" y="1484784"/>
                <a:ext cx="1229824" cy="5393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43608" y="2467121"/>
                <a:ext cx="1229760" cy="539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10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/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467121"/>
                <a:ext cx="1229760" cy="53931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49257" y="3511115"/>
                <a:ext cx="1290803" cy="539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/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257" y="3511115"/>
                <a:ext cx="1290803" cy="53931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79778" y="4437112"/>
                <a:ext cx="1734001" cy="539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/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778" y="4437112"/>
                <a:ext cx="1734001" cy="53931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79778" y="5373216"/>
                <a:ext cx="1734001" cy="539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/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778" y="5373216"/>
                <a:ext cx="1734001" cy="53931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845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6291" y="332656"/>
            <a:ext cx="84914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Правила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диференціювання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МАТЕМАТИКА В ШКОЛІ: Правила диференціювання (Презентація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5"/>
            <a:ext cx="5832648" cy="474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31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46" t="34325" r="29722" b="49076"/>
          <a:stretch/>
        </p:blipFill>
        <p:spPr bwMode="auto">
          <a:xfrm>
            <a:off x="395536" y="260647"/>
            <a:ext cx="8208912" cy="183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55576" y="2578807"/>
                <a:ext cx="7801046" cy="6032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uk-UA" sz="3200" b="0" i="1" smtClean="0">
                        <a:latin typeface="Cambria Math"/>
                      </a:rPr>
                      <m:t>а) </m:t>
                    </m:r>
                    <m:sSup>
                      <m:sSupPr>
                        <m:ctrlPr>
                          <a:rPr lang="uk-UA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/</m:t>
                        </m:r>
                      </m:sup>
                    </m:sSup>
                    <m:d>
                      <m:dPr>
                        <m:ctrlPr>
                          <a:rPr lang="uk-UA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(</m:t>
                        </m:r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/</m:t>
                        </m:r>
                      </m:sup>
                    </m:sSup>
                  </m:oMath>
                </a14:m>
                <a:r>
                  <a:rPr lang="en-US" sz="3200" dirty="0" smtClean="0"/>
                  <a:t>=5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dirty="0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b="0" i="1" dirty="0" smtClean="0"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/</m:t>
                        </m:r>
                      </m:sup>
                    </m:sSup>
                    <m:r>
                      <a:rPr lang="en-US" sz="3200" b="0" i="1" dirty="0" smtClean="0">
                        <a:latin typeface="Cambria Math"/>
                      </a:rPr>
                      <m:t>=5</m:t>
                    </m:r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∙4</m:t>
                    </m:r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b="0" i="1" dirty="0" smtClean="0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=20</m:t>
                    </m:r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b="0" i="1" dirty="0" smtClean="0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578807"/>
                <a:ext cx="7801046" cy="603242"/>
              </a:xfrm>
              <a:prstGeom prst="rect">
                <a:avLst/>
              </a:prstGeom>
              <a:blipFill rotWithShape="1">
                <a:blip r:embed="rId4"/>
                <a:stretch>
                  <a:fillRect t="-9091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2254" y="3501007"/>
                <a:ext cx="8634608" cy="626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uk-UA" sz="3200" i="1" smtClean="0">
                        <a:latin typeface="Cambria Math"/>
                      </a:rPr>
                      <m:t>б</m:t>
                    </m:r>
                    <m:r>
                      <a:rPr lang="uk-UA" sz="3200" b="0" i="1" smtClean="0">
                        <a:latin typeface="Cambria Math"/>
                      </a:rPr>
                      <m:t>) </m:t>
                    </m:r>
                    <m:sSup>
                      <m:sSupPr>
                        <m:ctrlPr>
                          <a:rPr lang="uk-UA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/</m:t>
                        </m:r>
                      </m:sup>
                    </m:sSup>
                    <m:d>
                      <m:dPr>
                        <m:ctrlPr>
                          <a:rPr lang="uk-UA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(</m:t>
                        </m:r>
                        <m:r>
                          <a:rPr lang="ru-RU" sz="3200" b="0" i="1" smtClean="0">
                            <a:latin typeface="Cambria Math"/>
                          </a:rPr>
                          <m:t>0,8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3200" b="0" i="1" smtClean="0">
                                <a:latin typeface="Cambria Math"/>
                              </a:rPr>
                              <m:t>5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/</m:t>
                        </m:r>
                      </m:sup>
                    </m:sSup>
                  </m:oMath>
                </a14:m>
                <a:r>
                  <a:rPr lang="en-US" sz="3200" dirty="0" smtClean="0"/>
                  <a:t>=</a:t>
                </a:r>
                <a:r>
                  <a:rPr lang="ru-RU" sz="3200" dirty="0" smtClean="0"/>
                  <a:t>0,8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dirty="0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3200" b="0" i="1" dirty="0" smtClean="0">
                                    <a:latin typeface="Cambria Math"/>
                                  </a:rPr>
                                  <m:t>5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/</m:t>
                        </m:r>
                      </m:sup>
                    </m:sSup>
                    <m:r>
                      <a:rPr lang="en-US" sz="3200" b="0" i="1" dirty="0" smtClean="0">
                        <a:latin typeface="Cambria Math"/>
                      </a:rPr>
                      <m:t>=</m:t>
                    </m:r>
                    <m:r>
                      <a:rPr lang="ru-RU" sz="3200" b="0" i="1" dirty="0" smtClean="0">
                        <a:latin typeface="Cambria Math"/>
                      </a:rPr>
                      <m:t>0,8</m:t>
                    </m:r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ru-RU" sz="3200" b="0" i="1" dirty="0" smtClean="0">
                        <a:latin typeface="Cambria Math"/>
                        <a:ea typeface="Cambria Math"/>
                      </a:rPr>
                      <m:t>5</m:t>
                    </m:r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ru-RU" sz="3200" b="0" i="1" dirty="0" smtClean="0">
                            <a:latin typeface="Cambria Math"/>
                            <a:ea typeface="Cambria Math"/>
                          </a:rPr>
                          <m:t>4</m:t>
                        </m:r>
                      </m:sup>
                    </m:sSup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ru-RU" sz="3200" b="0" i="1" dirty="0" smtClean="0">
                        <a:latin typeface="Cambria Math"/>
                        <a:ea typeface="Cambria Math"/>
                      </a:rPr>
                      <m:t>4</m:t>
                    </m:r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ru-RU" sz="3200" b="0" i="1" dirty="0" smtClean="0">
                            <a:latin typeface="Cambria Math"/>
                            <a:ea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54" y="3501007"/>
                <a:ext cx="8634608" cy="626967"/>
              </a:xfrm>
              <a:prstGeom prst="rect">
                <a:avLst/>
              </a:prstGeom>
              <a:blipFill rotWithShape="1">
                <a:blip r:embed="rId5"/>
                <a:stretch>
                  <a:fillRect t="-8738" b="-281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2254" y="4365104"/>
                <a:ext cx="7862537" cy="790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uk-UA" sz="3200" i="1" smtClean="0">
                        <a:latin typeface="Cambria Math"/>
                      </a:rPr>
                      <m:t>в</m:t>
                    </m:r>
                    <m:r>
                      <a:rPr lang="uk-UA" sz="3200" b="0" i="1" smtClean="0">
                        <a:latin typeface="Cambria Math"/>
                      </a:rPr>
                      <m:t>) </m:t>
                    </m:r>
                    <m:sSup>
                      <m:sSupPr>
                        <m:ctrlPr>
                          <a:rPr lang="uk-UA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/</m:t>
                        </m:r>
                      </m:sup>
                    </m:sSup>
                    <m:d>
                      <m:dPr>
                        <m:ctrlPr>
                          <a:rPr lang="uk-UA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6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/</m:t>
                        </m:r>
                      </m:sup>
                    </m:sSup>
                  </m:oMath>
                </a14:m>
                <a:r>
                  <a:rPr lang="en-US" sz="32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dirty="0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b="0" i="1" dirty="0" smtClean="0">
                                    <a:latin typeface="Cambria Math"/>
                                  </a:rPr>
                                  <m:t>6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/</m:t>
                        </m:r>
                      </m:sup>
                    </m:sSup>
                    <m:r>
                      <a:rPr lang="en-US" sz="3200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∙6</m:t>
                    </m:r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b="0" i="1" dirty="0" smtClean="0">
                            <a:latin typeface="Cambria Math"/>
                            <a:ea typeface="Cambria Math"/>
                          </a:rPr>
                          <m:t>5</m:t>
                        </m:r>
                      </m:sup>
                    </m:sSup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=2</m:t>
                    </m:r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b="0" i="1" dirty="0" smtClean="0">
                            <a:latin typeface="Cambria Math"/>
                            <a:ea typeface="Cambria Math"/>
                          </a:rPr>
                          <m:t>5</m:t>
                        </m:r>
                      </m:sup>
                    </m:sSup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54" y="4365104"/>
                <a:ext cx="7862537" cy="790216"/>
              </a:xfrm>
              <a:prstGeom prst="rect">
                <a:avLst/>
              </a:prstGeom>
              <a:blipFill rotWithShape="1">
                <a:blip r:embed="rId7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4653" y="5336351"/>
                <a:ext cx="5008359" cy="6032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uk-UA" sz="3200" b="0" i="1" smtClean="0">
                        <a:latin typeface="Cambria Math"/>
                      </a:rPr>
                      <m:t>г) </m:t>
                    </m:r>
                    <m:sSup>
                      <m:sSupPr>
                        <m:ctrlPr>
                          <a:rPr lang="uk-UA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/</m:t>
                        </m:r>
                      </m:sup>
                    </m:sSup>
                    <m:d>
                      <m:dPr>
                        <m:ctrlPr>
                          <a:rPr lang="uk-UA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(−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/</m:t>
                        </m:r>
                      </m:sup>
                    </m:sSup>
                  </m:oMath>
                </a14:m>
                <a:r>
                  <a:rPr lang="en-US" sz="3200" dirty="0" smtClean="0"/>
                  <a:t>=-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/</m:t>
                        </m:r>
                      </m:sup>
                    </m:sSup>
                    <m:r>
                      <a:rPr lang="en-US" sz="3200" b="0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3200" dirty="0" smtClean="0"/>
                  <a:t>-1</a:t>
                </a:r>
                <a:endParaRPr lang="ru-RU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53" y="5336351"/>
                <a:ext cx="5008359" cy="603242"/>
              </a:xfrm>
              <a:prstGeom prst="rect">
                <a:avLst/>
              </a:prstGeom>
              <a:blipFill rotWithShape="1">
                <a:blip r:embed="rId8"/>
                <a:stretch>
                  <a:fillRect t="-9091" r="-2190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93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46" t="50547" r="29722" b="42516"/>
          <a:stretch/>
        </p:blipFill>
        <p:spPr bwMode="auto">
          <a:xfrm>
            <a:off x="372705" y="476672"/>
            <a:ext cx="8208912" cy="765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72705" y="1628800"/>
                <a:ext cx="8486554" cy="6032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uk-UA" sz="3200" b="0" i="1" smtClean="0">
                        <a:latin typeface="Cambria Math"/>
                      </a:rPr>
                      <m:t>а) </m:t>
                    </m:r>
                    <m:sSup>
                      <m:sSupPr>
                        <m:ctrlPr>
                          <a:rPr lang="uk-UA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/</m:t>
                        </m:r>
                      </m:sup>
                    </m:sSup>
                    <m:d>
                      <m:dPr>
                        <m:ctrlPr>
                          <a:rPr lang="uk-UA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/>
                          </a:rPr>
                          <m:t>+3)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/</m:t>
                        </m:r>
                      </m:sup>
                    </m:sSup>
                  </m:oMath>
                </a14:m>
                <a:r>
                  <a:rPr lang="en-US" sz="3200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dirty="0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b="0" i="1" dirty="0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/</m:t>
                        </m:r>
                      </m:sup>
                    </m:sSup>
                    <m:r>
                      <a:rPr lang="en-US" sz="3200" b="0" i="1" dirty="0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/</m:t>
                        </m:r>
                      </m:sup>
                    </m:sSup>
                    <m:r>
                      <a:rPr lang="en-US" sz="3200" b="0" i="1" dirty="0" smtClean="0">
                        <a:latin typeface="Cambria Math"/>
                      </a:rPr>
                      <m:t>=2</m:t>
                    </m:r>
                    <m:r>
                      <a:rPr lang="en-US" sz="3200" b="0" i="1" dirty="0" smtClean="0">
                        <a:latin typeface="Cambria Math"/>
                      </a:rPr>
                      <m:t>𝑥</m:t>
                    </m:r>
                    <m:r>
                      <a:rPr lang="en-US" sz="3200" b="0" i="1" dirty="0" smtClean="0">
                        <a:latin typeface="Cambria Math"/>
                      </a:rPr>
                      <m:t>+0=2</m:t>
                    </m:r>
                  </m:oMath>
                </a14:m>
                <a:r>
                  <a:rPr lang="en-US" sz="3200" dirty="0" smtClean="0"/>
                  <a:t>x</a:t>
                </a:r>
                <a:endParaRPr lang="ru-RU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05" y="1628800"/>
                <a:ext cx="8486554" cy="603242"/>
              </a:xfrm>
              <a:prstGeom prst="rect">
                <a:avLst/>
              </a:prstGeom>
              <a:blipFill rotWithShape="1">
                <a:blip r:embed="rId4"/>
                <a:stretch>
                  <a:fillRect t="-9091" r="-862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3528" y="2564904"/>
                <a:ext cx="8658461" cy="1119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uk-UA" sz="3200" i="1" smtClean="0">
                        <a:latin typeface="Cambria Math"/>
                      </a:rPr>
                      <m:t>б</m:t>
                    </m:r>
                    <m:r>
                      <a:rPr lang="uk-UA" sz="3200" b="0" i="1" smtClean="0">
                        <a:latin typeface="Cambria Math"/>
                      </a:rPr>
                      <m:t>) </m:t>
                    </m:r>
                    <m:sSup>
                      <m:sSupPr>
                        <m:ctrlPr>
                          <a:rPr lang="uk-UA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/</m:t>
                        </m:r>
                      </m:sup>
                    </m:sSup>
                    <m:d>
                      <m:dPr>
                        <m:ctrlPr>
                          <a:rPr lang="uk-UA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7−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/</m:t>
                        </m:r>
                      </m:sup>
                    </m:sSup>
                  </m:oMath>
                </a14:m>
                <a:r>
                  <a:rPr lang="en-US" sz="3200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 dirty="0" smtClean="0">
                                <a:latin typeface="Cambria Math"/>
                              </a:rPr>
                              <m:t>7</m:t>
                            </m:r>
                          </m:e>
                        </m:d>
                      </m:e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/</m:t>
                        </m:r>
                      </m:sup>
                    </m:sSup>
                    <m:r>
                      <a:rPr lang="en-US" sz="3200" b="0" i="1" dirty="0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dirty="0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b="0" i="1" dirty="0" smtClean="0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/</m:t>
                        </m:r>
                      </m:sup>
                    </m:sSup>
                    <m:r>
                      <a:rPr lang="en-US" sz="3200" b="0" i="1" dirty="0" smtClean="0">
                        <a:latin typeface="Cambria Math"/>
                      </a:rPr>
                      <m:t>=0−3</m:t>
                    </m:r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b="0" i="1" dirty="0" smtClean="0">
                        <a:latin typeface="Cambria Math"/>
                      </a:rPr>
                      <m:t>=</m:t>
                    </m:r>
                  </m:oMath>
                </a14:m>
                <a:endParaRPr lang="en-US" sz="3200" b="0" dirty="0" smtClean="0"/>
              </a:p>
              <a:p>
                <a:r>
                  <a:rPr lang="en-US" sz="3200" dirty="0" smtClean="0"/>
                  <a:t>=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</a:rPr>
                      <m:t>−3</m:t>
                    </m:r>
                    <m:sSup>
                      <m:sSup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 dirty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564904"/>
                <a:ext cx="8658461" cy="1119409"/>
              </a:xfrm>
              <a:prstGeom prst="rect">
                <a:avLst/>
              </a:prstGeom>
              <a:blipFill rotWithShape="1">
                <a:blip r:embed="rId5"/>
                <a:stretch>
                  <a:fillRect l="-1761" t="-4918" b="-158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3884" y="3719840"/>
                <a:ext cx="7474867" cy="1137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uk-UA" sz="3200" i="1" smtClean="0">
                        <a:latin typeface="Cambria Math"/>
                      </a:rPr>
                      <m:t>в</m:t>
                    </m:r>
                    <m:r>
                      <a:rPr lang="uk-UA" sz="3200" b="0" i="1" smtClean="0">
                        <a:latin typeface="Cambria Math"/>
                      </a:rPr>
                      <m:t>) </m:t>
                    </m:r>
                    <m:sSup>
                      <m:sSupPr>
                        <m:ctrlPr>
                          <a:rPr lang="uk-UA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/</m:t>
                        </m:r>
                      </m:sup>
                    </m:sSup>
                    <m:d>
                      <m:dPr>
                        <m:ctrlPr>
                          <a:rPr lang="uk-UA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/>
                          </a:rPr>
                          <m:t>+9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/</m:t>
                        </m:r>
                      </m:sup>
                    </m:sSup>
                  </m:oMath>
                </a14:m>
                <a:r>
                  <a:rPr lang="en-US" sz="3200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dirty="0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b="0" i="1" dirty="0" smtClean="0"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/</m:t>
                        </m:r>
                      </m:sup>
                    </m:sSup>
                    <m:r>
                      <a:rPr lang="en-US" sz="3200" b="0" i="1" dirty="0" smtClean="0">
                        <a:latin typeface="Cambria Math"/>
                      </a:rPr>
                      <m:t>+9</m:t>
                    </m:r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dirty="0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b="0" i="1" dirty="0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/</m:t>
                        </m:r>
                      </m:sup>
                    </m:sSup>
                    <m:r>
                      <a:rPr lang="en-US" sz="3200" b="0" i="1" dirty="0" smtClean="0">
                        <a:latin typeface="Cambria Math"/>
                      </a:rPr>
                      <m:t>=</m:t>
                    </m:r>
                  </m:oMath>
                </a14:m>
                <a:endParaRPr lang="en-US" sz="3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4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+9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∙2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=4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+</m:t>
                      </m:r>
                      <m:r>
                        <a:rPr lang="en-US" sz="3200" b="0" i="1" smtClean="0">
                          <a:latin typeface="Cambria Math"/>
                        </a:rPr>
                        <m:t>18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884" y="3719840"/>
                <a:ext cx="7474867" cy="1137876"/>
              </a:xfrm>
              <a:prstGeom prst="rect">
                <a:avLst/>
              </a:prstGeom>
              <a:blipFill rotWithShape="1">
                <a:blip r:embed="rId6"/>
                <a:stretch>
                  <a:fillRect t="-48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235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46" t="66825" r="29722" b="25970"/>
          <a:stretch/>
        </p:blipFill>
        <p:spPr bwMode="auto">
          <a:xfrm>
            <a:off x="395536" y="404664"/>
            <a:ext cx="8208912" cy="79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1520" y="1556792"/>
                <a:ext cx="8667501" cy="1119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uk-UA" sz="3200" b="0" i="1" smtClean="0">
                        <a:latin typeface="Cambria Math"/>
                      </a:rPr>
                      <m:t>а) </m:t>
                    </m:r>
                    <m:sSup>
                      <m:sSupPr>
                        <m:ctrlPr>
                          <a:rPr lang="uk-UA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/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(3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/>
                          </a:rPr>
                          <m:t>−5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/>
                          </a:rPr>
                          <m:t>+7)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/</m:t>
                        </m:r>
                      </m:sup>
                    </m:sSup>
                  </m:oMath>
                </a14:m>
                <a:r>
                  <a:rPr lang="en-US" sz="3200" dirty="0" smtClean="0"/>
                  <a:t>=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latin typeface="Cambria Math"/>
                      </a:rPr>
                      <m:t>3</m:t>
                    </m:r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dirty="0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b="0" i="1" dirty="0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/</m:t>
                        </m:r>
                      </m:sup>
                    </m:sSup>
                    <m:r>
                      <a:rPr lang="en-US" sz="3200" b="0" i="1" dirty="0" smtClean="0">
                        <a:latin typeface="Cambria Math"/>
                      </a:rPr>
                      <m:t>−5</m:t>
                    </m:r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/</m:t>
                        </m:r>
                      </m:sup>
                    </m:sSup>
                    <m:r>
                      <a:rPr lang="en-US" sz="3200" b="0" i="1" dirty="0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/>
                          </a:rPr>
                          <m:t>7</m:t>
                        </m:r>
                      </m:e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/</m:t>
                        </m:r>
                      </m:sup>
                    </m:sSup>
                    <m:r>
                      <a:rPr lang="en-US" sz="3200" b="0" i="1" dirty="0" smtClean="0">
                        <a:latin typeface="Cambria Math"/>
                      </a:rPr>
                      <m:t>=</m:t>
                    </m:r>
                  </m:oMath>
                </a14:m>
                <a:endParaRPr lang="en-US" sz="3200" b="0" i="1" dirty="0" smtClean="0">
                  <a:latin typeface="Cambria Math"/>
                </a:endParaRPr>
              </a:p>
              <a:p>
                <a:r>
                  <a:rPr lang="en-US" sz="3200" b="0" dirty="0" smtClean="0"/>
                  <a:t>=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</a:rPr>
                      <m:t>3</m:t>
                    </m:r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∙2</m:t>
                    </m:r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−5∙1+0=6</m:t>
                    </m:r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−5</m:t>
                    </m:r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556792"/>
                <a:ext cx="8667501" cy="1119409"/>
              </a:xfrm>
              <a:prstGeom prst="rect">
                <a:avLst/>
              </a:prstGeom>
              <a:blipFill rotWithShape="1">
                <a:blip r:embed="rId4"/>
                <a:stretch>
                  <a:fillRect l="-1758" t="-4891" b="-15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907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80</Words>
  <Application>Microsoft Office PowerPoint</Application>
  <PresentationFormat>Экран (4:3)</PresentationFormat>
  <Paragraphs>50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AZ</dc:creator>
  <cp:lastModifiedBy>1</cp:lastModifiedBy>
  <cp:revision>12</cp:revision>
  <dcterms:created xsi:type="dcterms:W3CDTF">2020-04-21T05:45:22Z</dcterms:created>
  <dcterms:modified xsi:type="dcterms:W3CDTF">2020-08-28T10:46:46Z</dcterms:modified>
</cp:coreProperties>
</file>