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42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1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9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90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78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41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99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04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3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3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1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3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1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8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2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94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3888" y="669851"/>
            <a:ext cx="7468979" cy="4107531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uk-UA" sz="4800" b="1" dirty="0">
                <a:latin typeface="Georgia" panose="02040502050405020303" pitchFamily="18" charset="0"/>
              </a:rPr>
              <a:t>Види планування: стратегічне, тактичне, операційне</a:t>
            </a:r>
            <a:r>
              <a:rPr lang="ru-RU" sz="4800" dirty="0">
                <a:latin typeface="Georgia" panose="02040502050405020303" pitchFamily="18" charset="0"/>
              </a:rPr>
              <a:t/>
            </a:r>
            <a:br>
              <a:rPr lang="ru-RU" sz="4800" dirty="0">
                <a:latin typeface="Georgia" panose="02040502050405020303" pitchFamily="18" charset="0"/>
              </a:rPr>
            </a:br>
            <a:endParaRPr lang="ru-RU" sz="4800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к.п.н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доцент Гребеник Т. В.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548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2233" y="850606"/>
            <a:ext cx="74002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Плани для повторюваних дій  </a:t>
            </a:r>
            <a:r>
              <a:rPr lang="uk-UA" sz="3600" dirty="0">
                <a:latin typeface="Georgia" panose="02040502050405020303" pitchFamily="18" charset="0"/>
              </a:rPr>
              <a:t>вказують їхні терміни, а також порядок здійснення в стандартних ситуаціях. У плануванні персоналу це можуть бути, наприклад, графіки роботи і схеми розставлення працівників по робочих місцях під час замін.</a:t>
            </a:r>
            <a:endParaRPr lang="ru-RU" sz="36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5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0968" y="1180215"/>
            <a:ext cx="74002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Плани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для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неповторюваних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дій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</a:t>
            </a:r>
            <a:r>
              <a:rPr lang="ru-RU" sz="3600" dirty="0" err="1">
                <a:latin typeface="Georgia" panose="02040502050405020303" pitchFamily="18" charset="0"/>
              </a:rPr>
              <a:t>складаються</a:t>
            </a:r>
            <a:r>
              <a:rPr lang="ru-RU" sz="3600" dirty="0">
                <a:latin typeface="Georgia" panose="02040502050405020303" pitchFamily="18" charset="0"/>
              </a:rPr>
              <a:t> для </a:t>
            </a:r>
            <a:r>
              <a:rPr lang="ru-RU" sz="3600" dirty="0" err="1">
                <a:latin typeface="Georgia" panose="02040502050405020303" pitchFamily="18" charset="0"/>
              </a:rPr>
              <a:t>вирішення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специфічних</a:t>
            </a:r>
            <a:r>
              <a:rPr lang="ru-RU" sz="3600" dirty="0">
                <a:latin typeface="Georgia" panose="02040502050405020303" pitchFamily="18" charset="0"/>
              </a:rPr>
              <a:t> проблем, </a:t>
            </a:r>
            <a:r>
              <a:rPr lang="ru-RU" sz="3600" dirty="0" err="1">
                <a:latin typeface="Georgia" panose="02040502050405020303" pitchFamily="18" charset="0"/>
              </a:rPr>
              <a:t>які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виникають</a:t>
            </a:r>
            <a:r>
              <a:rPr lang="ru-RU" sz="3600" dirty="0">
                <a:latin typeface="Georgia" panose="02040502050405020303" pitchFamily="18" charset="0"/>
              </a:rPr>
              <a:t> у </a:t>
            </a:r>
            <a:r>
              <a:rPr lang="ru-RU" sz="3600" dirty="0" err="1">
                <a:latin typeface="Georgia" panose="02040502050405020303" pitchFamily="18" charset="0"/>
              </a:rPr>
              <a:t>процесі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розвитку</a:t>
            </a:r>
            <a:r>
              <a:rPr lang="ru-RU" sz="3600" dirty="0">
                <a:latin typeface="Georgia" panose="02040502050405020303" pitchFamily="18" charset="0"/>
              </a:rPr>
              <a:t> і </a:t>
            </a:r>
            <a:r>
              <a:rPr lang="ru-RU" sz="3600" dirty="0" err="1">
                <a:latin typeface="Georgia" panose="02040502050405020303" pitchFamily="18" charset="0"/>
              </a:rPr>
              <a:t>функціонування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підприємства</a:t>
            </a:r>
            <a:r>
              <a:rPr lang="ru-RU" sz="3600" dirty="0">
                <a:latin typeface="Georgia" panose="02040502050405020303" pitchFamily="18" charset="0"/>
              </a:rPr>
              <a:t>. </a:t>
            </a:r>
            <a:r>
              <a:rPr lang="ru-RU" sz="3600" dirty="0" err="1">
                <a:latin typeface="Georgia" panose="02040502050405020303" pitchFamily="18" charset="0"/>
              </a:rPr>
              <a:t>Такі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плани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можуть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мати</a:t>
            </a:r>
            <a:r>
              <a:rPr lang="ru-RU" sz="3600" dirty="0">
                <a:latin typeface="Georgia" panose="02040502050405020303" pitchFamily="18" charset="0"/>
              </a:rPr>
              <a:t> на </a:t>
            </a:r>
            <a:r>
              <a:rPr lang="ru-RU" sz="3600" dirty="0" err="1">
                <a:latin typeface="Georgia" panose="02040502050405020303" pitchFamily="18" charset="0"/>
              </a:rPr>
              <a:t>увазі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програми</a:t>
            </a:r>
            <a:r>
              <a:rPr lang="ru-RU" sz="3600" dirty="0">
                <a:latin typeface="Georgia" panose="02040502050405020303" pitchFamily="18" charset="0"/>
              </a:rPr>
              <a:t>, </a:t>
            </a:r>
            <a:r>
              <a:rPr lang="ru-RU" sz="3600" dirty="0" err="1">
                <a:latin typeface="Georgia" panose="02040502050405020303" pitchFamily="18" charset="0"/>
              </a:rPr>
              <a:t>наприклад</a:t>
            </a:r>
            <a:r>
              <a:rPr lang="ru-RU" sz="3600" dirty="0">
                <a:latin typeface="Georgia" panose="02040502050405020303" pitchFamily="18" charset="0"/>
              </a:rPr>
              <a:t>, </a:t>
            </a:r>
            <a:r>
              <a:rPr lang="ru-RU" sz="3600" dirty="0" err="1">
                <a:latin typeface="Georgia" panose="02040502050405020303" pitchFamily="18" charset="0"/>
              </a:rPr>
              <a:t>щодо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поліпшення</a:t>
            </a:r>
            <a:r>
              <a:rPr lang="ru-RU" sz="3600" dirty="0">
                <a:latin typeface="Georgia" panose="02040502050405020303" pitchFamily="18" charset="0"/>
              </a:rPr>
              <a:t> умов </a:t>
            </a:r>
            <a:r>
              <a:rPr lang="ru-RU" sz="3600" dirty="0" err="1">
                <a:latin typeface="Georgia" panose="02040502050405020303" pitchFamily="18" charset="0"/>
              </a:rPr>
              <a:t>праці</a:t>
            </a:r>
            <a:r>
              <a:rPr lang="ru-RU" sz="3600" dirty="0">
                <a:latin typeface="Georgia" panose="02040502050405020303" pitchFamily="18" charset="0"/>
              </a:rPr>
              <a:t>.</a:t>
            </a:r>
            <a:endParaRPr lang="ru-RU" sz="36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76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9702" y="244549"/>
            <a:ext cx="764481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 межах термінових планів щодо персоналу виділяють такі їх види: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2800" i="1" dirty="0" smtClean="0">
                <a:latin typeface="Georgia" panose="02040502050405020303" pitchFamily="18" charset="0"/>
              </a:rPr>
              <a:t>план </a:t>
            </a:r>
            <a:r>
              <a:rPr lang="uk-UA" sz="2800" i="1" dirty="0">
                <a:latin typeface="Georgia" panose="02040502050405020303" pitchFamily="18" charset="0"/>
              </a:rPr>
              <a:t>із питань комплектування та використання </a:t>
            </a:r>
            <a:r>
              <a:rPr lang="uk-UA" sz="2800" i="1" dirty="0" smtClean="0">
                <a:latin typeface="Georgia" panose="02040502050405020303" pitchFamily="18" charset="0"/>
              </a:rPr>
              <a:t>персоналу</a:t>
            </a:r>
            <a:r>
              <a:rPr lang="ru-RU" sz="2800" i="1" dirty="0" smtClean="0">
                <a:latin typeface="Georgia" panose="02040502050405020303" pitchFamily="18" charset="0"/>
              </a:rPr>
              <a:t>;</a:t>
            </a:r>
            <a:endParaRPr lang="ru-RU" sz="2800" i="1" dirty="0">
              <a:latin typeface="Georgia" panose="02040502050405020303" pitchFamily="18" charset="0"/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2800" i="1" dirty="0" smtClean="0">
                <a:latin typeface="Georgia" panose="02040502050405020303" pitchFamily="18" charset="0"/>
              </a:rPr>
              <a:t>план </a:t>
            </a:r>
            <a:r>
              <a:rPr lang="uk-UA" sz="2800" i="1" dirty="0">
                <a:latin typeface="Georgia" panose="02040502050405020303" pitchFamily="18" charset="0"/>
              </a:rPr>
              <a:t>підготовки кадрів у зв’язку зі звільненням і </a:t>
            </a:r>
            <a:r>
              <a:rPr lang="uk-UA" sz="2800" i="1" dirty="0" smtClean="0">
                <a:latin typeface="Georgia" panose="02040502050405020303" pitchFamily="18" charset="0"/>
              </a:rPr>
              <a:t>переміщенням;  </a:t>
            </a:r>
            <a:endParaRPr lang="ru-RU" sz="2800" i="1" dirty="0">
              <a:latin typeface="Georgia" panose="02040502050405020303" pitchFamily="18" charset="0"/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2800" i="1" dirty="0" smtClean="0">
                <a:latin typeface="Georgia" panose="02040502050405020303" pitchFamily="18" charset="0"/>
              </a:rPr>
              <a:t>планування </a:t>
            </a:r>
            <a:r>
              <a:rPr lang="uk-UA" sz="2800" i="1" dirty="0">
                <a:latin typeface="Georgia" panose="02040502050405020303" pitchFamily="18" charset="0"/>
              </a:rPr>
              <a:t>ділової кар’єри, службово-професійного </a:t>
            </a:r>
            <a:r>
              <a:rPr lang="uk-UA" sz="2800" i="1" dirty="0" smtClean="0">
                <a:latin typeface="Georgia" panose="02040502050405020303" pitchFamily="18" charset="0"/>
              </a:rPr>
              <a:t>просування</a:t>
            </a:r>
            <a:r>
              <a:rPr lang="ru-RU" sz="2800" i="1" dirty="0" smtClean="0">
                <a:latin typeface="Georgia" panose="02040502050405020303" pitchFamily="18" charset="0"/>
              </a:rPr>
              <a:t>;</a:t>
            </a:r>
            <a:endParaRPr lang="ru-RU" sz="2800" i="1" dirty="0">
              <a:latin typeface="Georgia" panose="02040502050405020303" pitchFamily="18" charset="0"/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2800" i="1" dirty="0" smtClean="0">
                <a:latin typeface="Georgia" panose="02040502050405020303" pitchFamily="18" charset="0"/>
              </a:rPr>
              <a:t>планування </a:t>
            </a:r>
            <a:r>
              <a:rPr lang="uk-UA" sz="2800" i="1" dirty="0">
                <a:latin typeface="Georgia" panose="02040502050405020303" pitchFamily="18" charset="0"/>
              </a:rPr>
              <a:t>продуктивності праці та заробітної </a:t>
            </a:r>
            <a:r>
              <a:rPr lang="uk-UA" sz="2800" i="1" dirty="0" smtClean="0">
                <a:latin typeface="Georgia" panose="02040502050405020303" pitchFamily="18" charset="0"/>
              </a:rPr>
              <a:t>плати</a:t>
            </a:r>
            <a:r>
              <a:rPr lang="ru-RU" sz="2800" i="1" dirty="0" smtClean="0">
                <a:latin typeface="Georgia" panose="02040502050405020303" pitchFamily="18" charset="0"/>
              </a:rPr>
              <a:t>;</a:t>
            </a:r>
            <a:endParaRPr lang="ru-RU" sz="2800" i="1" dirty="0">
              <a:latin typeface="Georgia" panose="02040502050405020303" pitchFamily="18" charset="0"/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2800" i="1" dirty="0" smtClean="0">
                <a:latin typeface="Georgia" panose="02040502050405020303" pitchFamily="18" charset="0"/>
              </a:rPr>
              <a:t>план </a:t>
            </a:r>
            <a:r>
              <a:rPr lang="uk-UA" sz="2800" i="1" dirty="0">
                <a:latin typeface="Georgia" panose="02040502050405020303" pitchFamily="18" charset="0"/>
              </a:rPr>
              <a:t>заходів з удосконалення структури </a:t>
            </a:r>
            <a:r>
              <a:rPr lang="uk-UA" sz="2800" i="1" dirty="0" smtClean="0">
                <a:latin typeface="Georgia" panose="02040502050405020303" pitchFamily="18" charset="0"/>
              </a:rPr>
              <a:t>зайнятості;  </a:t>
            </a:r>
            <a:endParaRPr lang="ru-RU" sz="2800" i="1" dirty="0">
              <a:latin typeface="Georgia" panose="02040502050405020303" pitchFamily="18" charset="0"/>
            </a:endParaRPr>
          </a:p>
          <a:p>
            <a:pPr marL="457200" indent="-457200" hangingPunct="0">
              <a:buFont typeface="Arial" panose="020B0604020202020204" pitchFamily="34" charset="0"/>
              <a:buChar char="•"/>
            </a:pPr>
            <a:r>
              <a:rPr lang="uk-UA" sz="2800" i="1" dirty="0" smtClean="0">
                <a:latin typeface="Georgia" panose="02040502050405020303" pitchFamily="18" charset="0"/>
              </a:rPr>
              <a:t>планування </a:t>
            </a:r>
            <a:r>
              <a:rPr lang="uk-UA" sz="2800" i="1" dirty="0">
                <a:latin typeface="Georgia" panose="02040502050405020303" pitchFamily="18" charset="0"/>
              </a:rPr>
              <a:t>витрат на персонал </a:t>
            </a:r>
            <a:endParaRPr lang="ru-RU" sz="28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66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907" y="627321"/>
            <a:ext cx="76448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Система планування роботи з персоналом повинна вміщувати такі показники:</a:t>
            </a:r>
          </a:p>
          <a:p>
            <a:pPr hangingPunct="0"/>
            <a:r>
              <a:rPr lang="uk-UA" sz="2400" dirty="0">
                <a:latin typeface="Georgia" panose="02040502050405020303" pitchFamily="18" charset="0"/>
              </a:rPr>
              <a:t>1)	кількість персоналу за категоріями і посадами;</a:t>
            </a:r>
          </a:p>
          <a:p>
            <a:pPr hangingPunct="0"/>
            <a:r>
              <a:rPr lang="uk-UA" sz="2400" dirty="0">
                <a:latin typeface="Georgia" panose="02040502050405020303" pitchFamily="18" charset="0"/>
              </a:rPr>
              <a:t>2)	питома вага працівників апарату управління у загальній кількості працівників;</a:t>
            </a:r>
          </a:p>
          <a:p>
            <a:pPr hangingPunct="0"/>
            <a:r>
              <a:rPr lang="uk-UA" sz="2400" dirty="0">
                <a:latin typeface="Georgia" panose="02040502050405020303" pitchFamily="18" charset="0"/>
              </a:rPr>
              <a:t>3)	витрати на апарат управління;</a:t>
            </a:r>
          </a:p>
          <a:p>
            <a:pPr hangingPunct="0"/>
            <a:r>
              <a:rPr lang="uk-UA" sz="2400" dirty="0">
                <a:latin typeface="Georgia" panose="02040502050405020303" pitchFamily="18" charset="0"/>
              </a:rPr>
              <a:t>4)	кількість працівників, що повинні навчатися у різних навчальних закладах (зокрема, підготовка резерву кадрів управління);</a:t>
            </a:r>
          </a:p>
          <a:p>
            <a:pPr hangingPunct="0"/>
            <a:r>
              <a:rPr lang="uk-UA" sz="2400" dirty="0">
                <a:latin typeface="Georgia" panose="02040502050405020303" pitchFamily="18" charset="0"/>
              </a:rPr>
              <a:t>5)	кількість навчальних місць у системі підготовки і підвищення кваліфікації кадрів;</a:t>
            </a:r>
          </a:p>
          <a:p>
            <a:pPr hangingPunct="0"/>
            <a:r>
              <a:rPr lang="uk-UA" sz="2400" dirty="0">
                <a:latin typeface="Georgia" panose="02040502050405020303" pitchFamily="18" charset="0"/>
              </a:rPr>
              <a:t>6)	рух персоналу різних категорій і професійних груп і т. д.</a:t>
            </a:r>
            <a:endParaRPr lang="uk-UA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85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907" y="302359"/>
            <a:ext cx="764481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uk-UA" sz="2800" dirty="0">
                <a:latin typeface="Georgia" panose="02040502050405020303" pitchFamily="18" charset="0"/>
              </a:rPr>
              <a:t>У межах планів визначають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поточну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uk-UA" sz="2800" dirty="0">
                <a:latin typeface="Georgia" panose="02040502050405020303" pitchFamily="18" charset="0"/>
              </a:rPr>
              <a:t>і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довгострокову</a:t>
            </a:r>
            <a:r>
              <a:rPr lang="uk-UA" sz="2800" dirty="0">
                <a:latin typeface="Georgia" panose="02040502050405020303" pitchFamily="18" charset="0"/>
              </a:rPr>
              <a:t> потребу в персоналі.</a:t>
            </a:r>
          </a:p>
          <a:p>
            <a:pPr hangingPunct="0"/>
            <a:endParaRPr lang="uk-UA" sz="2800" dirty="0">
              <a:latin typeface="Georgia" panose="02040502050405020303" pitchFamily="18" charset="0"/>
            </a:endParaRPr>
          </a:p>
          <a:p>
            <a:pPr hangingPunct="0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Поточна потреба </a:t>
            </a:r>
            <a:r>
              <a:rPr lang="uk-UA" sz="2800" dirty="0">
                <a:latin typeface="Georgia" panose="02040502050405020303" pitchFamily="18" charset="0"/>
              </a:rPr>
              <a:t>– це потреба в персоналі на даний час, що пов’язана з його рухом, звільненням за своїм бажанням, інвалідністю, відпустками у зв’язку з доглядом за дитиною.</a:t>
            </a:r>
          </a:p>
          <a:p>
            <a:pPr hangingPunct="0"/>
            <a:endParaRPr lang="uk-UA" sz="2800" dirty="0">
              <a:latin typeface="Georgia" panose="02040502050405020303" pitchFamily="18" charset="0"/>
            </a:endParaRPr>
          </a:p>
          <a:p>
            <a:pPr hangingPunct="0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Довгострокова потреба </a:t>
            </a:r>
            <a:r>
              <a:rPr lang="uk-UA" sz="2800" dirty="0">
                <a:latin typeface="Georgia" panose="02040502050405020303" pitchFamily="18" charset="0"/>
              </a:rPr>
              <a:t>– це потреба в персоналі на майбутні періоди. Ця потреба визначається даними прогнозу, який ґрунтується на аналізі структури персоналу, коефіцієнті плинності кадрів, розвитку підприємства, зміні виробничої програми.</a:t>
            </a:r>
          </a:p>
        </p:txBody>
      </p:sp>
    </p:spTree>
    <p:extLst>
      <p:ext uri="{BB962C8B-B14F-4D97-AF65-F5344CB8AC3E}">
        <p14:creationId xmlns:p14="http://schemas.microsoft.com/office/powerpoint/2010/main" val="2629250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9190" y="1312452"/>
            <a:ext cx="76448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4000" dirty="0" err="1">
                <a:latin typeface="Georgia" panose="02040502050405020303" pitchFamily="18" charset="0"/>
              </a:rPr>
              <a:t>Планування</a:t>
            </a:r>
            <a:r>
              <a:rPr lang="ru-RU" sz="4000" dirty="0">
                <a:latin typeface="Georgia" panose="02040502050405020303" pitchFamily="18" charset="0"/>
              </a:rPr>
              <a:t> </a:t>
            </a:r>
            <a:r>
              <a:rPr lang="ru-RU" sz="4000" dirty="0" err="1">
                <a:latin typeface="Georgia" panose="02040502050405020303" pitchFamily="18" charset="0"/>
              </a:rPr>
              <a:t>навіть</a:t>
            </a:r>
            <a:r>
              <a:rPr lang="ru-RU" sz="4000" dirty="0">
                <a:latin typeface="Georgia" panose="02040502050405020303" pitchFamily="18" charset="0"/>
              </a:rPr>
              <a:t> </a:t>
            </a:r>
            <a:r>
              <a:rPr lang="ru-RU" sz="4000" dirty="0" err="1">
                <a:latin typeface="Georgia" panose="02040502050405020303" pitchFamily="18" charset="0"/>
              </a:rPr>
              <a:t>найважливіших</a:t>
            </a:r>
            <a:r>
              <a:rPr lang="ru-RU" sz="4000" dirty="0">
                <a:latin typeface="Georgia" panose="02040502050405020303" pitchFamily="18" charset="0"/>
              </a:rPr>
              <a:t> </a:t>
            </a:r>
            <a:r>
              <a:rPr lang="ru-RU" sz="4000" dirty="0" err="1">
                <a:latin typeface="Georgia" panose="02040502050405020303" pitchFamily="18" charset="0"/>
              </a:rPr>
              <a:t>завдань</a:t>
            </a:r>
            <a:r>
              <a:rPr lang="ru-RU" sz="4000">
                <a:latin typeface="Georgia" panose="02040502050405020303" pitchFamily="18" charset="0"/>
              </a:rPr>
              <a:t> </a:t>
            </a:r>
            <a:endParaRPr lang="ru-RU" sz="4000" smtClean="0">
              <a:latin typeface="Georgia" panose="02040502050405020303" pitchFamily="18" charset="0"/>
            </a:endParaRPr>
          </a:p>
          <a:p>
            <a:pPr hangingPunct="0"/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не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повинно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суперечити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4000" dirty="0" err="1">
                <a:latin typeface="Georgia" panose="02040502050405020303" pitchFamily="18" charset="0"/>
              </a:rPr>
              <a:t>стратегічним</a:t>
            </a:r>
            <a:r>
              <a:rPr lang="ru-RU" sz="4000" dirty="0">
                <a:latin typeface="Georgia" panose="02040502050405020303" pitchFamily="18" charset="0"/>
              </a:rPr>
              <a:t> і </a:t>
            </a:r>
            <a:r>
              <a:rPr lang="ru-RU" sz="4000" dirty="0" err="1">
                <a:latin typeface="Georgia" panose="02040502050405020303" pitchFamily="18" charset="0"/>
              </a:rPr>
              <a:t>тактичним</a:t>
            </a:r>
            <a:r>
              <a:rPr lang="ru-RU" sz="4000" dirty="0">
                <a:latin typeface="Georgia" panose="02040502050405020303" pitchFamily="18" charset="0"/>
              </a:rPr>
              <a:t> </a:t>
            </a:r>
            <a:r>
              <a:rPr lang="ru-RU" sz="4000" dirty="0" err="1">
                <a:latin typeface="Georgia" panose="02040502050405020303" pitchFamily="18" charset="0"/>
              </a:rPr>
              <a:t>цілям</a:t>
            </a:r>
            <a:r>
              <a:rPr lang="ru-RU" sz="4000" dirty="0">
                <a:latin typeface="Georgia" panose="02040502050405020303" pitchFamily="18" charset="0"/>
              </a:rPr>
              <a:t> </a:t>
            </a:r>
            <a:r>
              <a:rPr lang="ru-RU" sz="4000" dirty="0" err="1">
                <a:latin typeface="Georgia" panose="02040502050405020303" pitchFamily="18" charset="0"/>
              </a:rPr>
              <a:t>підприємства</a:t>
            </a:r>
            <a:r>
              <a:rPr lang="ru-RU" sz="4000" dirty="0">
                <a:latin typeface="Georgia" panose="02040502050405020303" pitchFamily="18" charset="0"/>
              </a:rPr>
              <a:t>.</a:t>
            </a:r>
            <a:endParaRPr lang="uk-UA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5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9702" y="744279"/>
            <a:ext cx="7517219" cy="6337005"/>
          </a:xfrm>
        </p:spPr>
        <p:txBody>
          <a:bodyPr/>
          <a:lstStyle/>
          <a:p>
            <a:pPr marL="0" indent="0" hangingPunct="0">
              <a:buNone/>
            </a:pPr>
            <a:r>
              <a:rPr lang="uk-UA" sz="3600" b="1" dirty="0">
                <a:latin typeface="Georgia" panose="02040502050405020303" pitchFamily="18" charset="0"/>
              </a:rPr>
              <a:t>Залежно від тривалості планового періоду, цілей та умов планування розрізняють три види планування: </a:t>
            </a:r>
            <a:endParaRPr lang="ru-RU" sz="3600" b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3600" i="1" dirty="0">
                <a:latin typeface="Georgia" panose="02040502050405020303" pitchFamily="18" charset="0"/>
              </a:rPr>
              <a:t>стратегічне (перспективне</a:t>
            </a:r>
            <a:r>
              <a:rPr lang="uk-UA" sz="3600" i="1" dirty="0" smtClean="0">
                <a:latin typeface="Georgia" panose="02040502050405020303" pitchFamily="18" charset="0"/>
              </a:rPr>
              <a:t>); </a:t>
            </a:r>
            <a:endParaRPr lang="ru-RU" sz="3600" i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3600" i="1" dirty="0">
                <a:latin typeface="Georgia" panose="02040502050405020303" pitchFamily="18" charset="0"/>
              </a:rPr>
              <a:t>тактичне (середньострокове</a:t>
            </a:r>
            <a:r>
              <a:rPr lang="uk-UA" sz="3600" i="1" dirty="0" smtClean="0">
                <a:latin typeface="Georgia" panose="02040502050405020303" pitchFamily="18" charset="0"/>
              </a:rPr>
              <a:t>); </a:t>
            </a:r>
            <a:endParaRPr lang="ru-RU" sz="3600" i="1" dirty="0">
              <a:latin typeface="Georgia" panose="02040502050405020303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uk-UA" sz="3600" i="1" dirty="0">
                <a:latin typeface="Georgia" panose="02040502050405020303" pitchFamily="18" charset="0"/>
              </a:rPr>
              <a:t>поточне (оперативне).</a:t>
            </a:r>
            <a:endParaRPr lang="ru-RU" sz="3600" i="1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71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2865" y="233916"/>
            <a:ext cx="7751135" cy="6337005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endParaRPr lang="uk-UA" sz="3600" dirty="0">
              <a:latin typeface="Georgia" panose="02040502050405020303" pitchFamily="18" charset="0"/>
            </a:endParaRPr>
          </a:p>
          <a:p>
            <a:pPr marL="0" indent="0" hangingPunct="0">
              <a:buNone/>
            </a:pPr>
            <a:r>
              <a:rPr lang="uk-UA" sz="3600" dirty="0">
                <a:latin typeface="Georgia" panose="02040502050405020303" pitchFamily="18" charset="0"/>
              </a:rPr>
              <a:t>На </a:t>
            </a:r>
            <a:r>
              <a:rPr lang="uk-UA" sz="3600" b="1" u="sng" dirty="0">
                <a:latin typeface="Georgia" panose="02040502050405020303" pitchFamily="18" charset="0"/>
              </a:rPr>
              <a:t>стратегічному</a:t>
            </a:r>
            <a:r>
              <a:rPr lang="uk-UA" sz="3600" dirty="0">
                <a:latin typeface="Georgia" panose="02040502050405020303" pitchFamily="18" charset="0"/>
              </a:rPr>
              <a:t> рівні визначають довгострокові, розраховані на </a:t>
            </a:r>
            <a:r>
              <a:rPr lang="uk-UA" sz="3600" dirty="0" smtClean="0">
                <a:latin typeface="Georgia" panose="02040502050405020303" pitchFamily="18" charset="0"/>
              </a:rPr>
              <a:t>10-15 </a:t>
            </a:r>
            <a:r>
              <a:rPr lang="uk-UA" sz="3600" dirty="0">
                <a:latin typeface="Georgia" panose="02040502050405020303" pitchFamily="18" charset="0"/>
              </a:rPr>
              <a:t>років цілі підприємства, напрямки його розвитку, враховуючи загальну ситуацію на ринку праці, тенденції розвитку внутрішньої і зовнішньої торгівлі, концепції і напрямки розвитку народного господарства в цілому.  Оформлюють результати стратегічного планування у вигляді концепцій і програм розвитку, протоколів намірів.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26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2865" y="233916"/>
            <a:ext cx="7751135" cy="6337005"/>
          </a:xfrm>
        </p:spPr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endParaRPr lang="uk-UA" sz="3600" dirty="0">
              <a:latin typeface="Georgia" panose="02040502050405020303" pitchFamily="18" charset="0"/>
            </a:endParaRPr>
          </a:p>
          <a:p>
            <a:pPr marL="0" indent="0" hangingPunct="0">
              <a:buNone/>
            </a:pPr>
            <a:r>
              <a:rPr lang="uk-UA" sz="3600" dirty="0">
                <a:latin typeface="Georgia" panose="02040502050405020303" pitchFamily="18" charset="0"/>
              </a:rPr>
              <a:t>На </a:t>
            </a:r>
            <a:r>
              <a:rPr lang="uk-UA" sz="3600" b="1" u="sng" dirty="0">
                <a:latin typeface="Georgia" panose="02040502050405020303" pitchFamily="18" charset="0"/>
              </a:rPr>
              <a:t>тактичному</a:t>
            </a:r>
            <a:r>
              <a:rPr lang="uk-UA" sz="3600" dirty="0">
                <a:latin typeface="Georgia" panose="02040502050405020303" pitchFamily="18" charset="0"/>
              </a:rPr>
              <a:t> рівні загальні цілі конкретизуються на коротший період – </a:t>
            </a:r>
            <a:r>
              <a:rPr lang="uk-UA" sz="3600" dirty="0" smtClean="0">
                <a:latin typeface="Georgia" panose="02040502050405020303" pitchFamily="18" charset="0"/>
              </a:rPr>
              <a:t>2-5 </a:t>
            </a:r>
            <a:r>
              <a:rPr lang="uk-UA" sz="3600" dirty="0">
                <a:latin typeface="Georgia" panose="02040502050405020303" pitchFamily="18" charset="0"/>
              </a:rPr>
              <a:t>років, і відповідно до поставлених завдань залучаються необхідні ресурси. Термін </a:t>
            </a:r>
            <a:r>
              <a:rPr lang="uk-UA" sz="3600" dirty="0" smtClean="0">
                <a:latin typeface="Georgia" panose="02040502050405020303" pitchFamily="18" charset="0"/>
              </a:rPr>
              <a:t>2-5 </a:t>
            </a:r>
            <a:r>
              <a:rPr lang="uk-UA" sz="3600" dirty="0">
                <a:latin typeface="Georgia" panose="02040502050405020303" pitchFamily="18" charset="0"/>
              </a:rPr>
              <a:t>років зумовлений тим, що він співвідноситься із тривалістю проектування і освоєння нової техніки, технології, реконструкції і технічного переозброєння, вирішення масштабних завдань із соціального розвитку підприємства. Результати тактичного планування оформлюються, як правило, документом економічного і соціального розвитку підприємства.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03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2865" y="233916"/>
            <a:ext cx="7751135" cy="6337005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endParaRPr lang="uk-UA" sz="3600" dirty="0">
              <a:latin typeface="Georgia" panose="02040502050405020303" pitchFamily="18" charset="0"/>
            </a:endParaRPr>
          </a:p>
          <a:p>
            <a:pPr marL="0" indent="0" hangingPunct="0">
              <a:buNone/>
            </a:pPr>
            <a:r>
              <a:rPr lang="uk-UA" sz="3600" dirty="0">
                <a:latin typeface="Georgia" panose="02040502050405020303" pitchFamily="18" charset="0"/>
              </a:rPr>
              <a:t>На </a:t>
            </a:r>
            <a:r>
              <a:rPr lang="uk-UA" sz="3600" b="1" u="sng" dirty="0">
                <a:latin typeface="Georgia" panose="02040502050405020303" pitchFamily="18" charset="0"/>
              </a:rPr>
              <a:t>оперативному</a:t>
            </a:r>
            <a:r>
              <a:rPr lang="uk-UA" sz="3600" dirty="0">
                <a:latin typeface="Georgia" panose="02040502050405020303" pitchFamily="18" charset="0"/>
              </a:rPr>
              <a:t> рівні вирішують поточні завдання, які обумовлені кон’юнктурою ринку, і відповідно плани розробляють у межах року. У річних планах завдання тактичного планування конкретизують, уточнюють на основі вивчення руху персоналу, потреб виробництва.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2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2865" y="914400"/>
            <a:ext cx="7751135" cy="5656521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endParaRPr lang="uk-UA" sz="3600" dirty="0">
              <a:latin typeface="Georgia" panose="02040502050405020303" pitchFamily="18" charset="0"/>
            </a:endParaRPr>
          </a:p>
          <a:p>
            <a:pPr marL="0" indent="0" hangingPunct="0">
              <a:buNone/>
            </a:pP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Оперативний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план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роботи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з персоналом </a:t>
            </a:r>
            <a:r>
              <a:rPr lang="ru-RU" sz="3600" dirty="0">
                <a:latin typeface="Georgia" panose="02040502050405020303" pitchFamily="18" charset="0"/>
              </a:rPr>
              <a:t>– </a:t>
            </a:r>
            <a:r>
              <a:rPr lang="ru-RU" sz="3600" dirty="0" err="1">
                <a:latin typeface="Georgia" panose="02040502050405020303" pitchFamily="18" charset="0"/>
              </a:rPr>
              <a:t>це</a:t>
            </a:r>
            <a:r>
              <a:rPr lang="ru-RU" sz="3600" dirty="0">
                <a:latin typeface="Georgia" panose="02040502050405020303" pitchFamily="18" charset="0"/>
              </a:rPr>
              <a:t> комплекс </a:t>
            </a:r>
            <a:r>
              <a:rPr lang="ru-RU" sz="3600" dirty="0" err="1">
                <a:latin typeface="Georgia" panose="02040502050405020303" pitchFamily="18" charset="0"/>
              </a:rPr>
              <a:t>взаємозв’язаних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кадрових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заходів</a:t>
            </a:r>
            <a:r>
              <a:rPr lang="ru-RU" sz="3600" dirty="0">
                <a:latin typeface="Georgia" panose="02040502050405020303" pitchFamily="18" charset="0"/>
              </a:rPr>
              <a:t>,  </a:t>
            </a:r>
            <a:r>
              <a:rPr lang="ru-RU" sz="3600" dirty="0" err="1">
                <a:latin typeface="Georgia" panose="02040502050405020303" pitchFamily="18" charset="0"/>
              </a:rPr>
              <a:t>що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охоплює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планування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усіх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видів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робіт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dirty="0" err="1">
                <a:latin typeface="Georgia" panose="02040502050405020303" pitchFamily="18" charset="0"/>
              </a:rPr>
              <a:t>із</a:t>
            </a:r>
            <a:r>
              <a:rPr lang="ru-RU" sz="3600" dirty="0">
                <a:latin typeface="Georgia" panose="02040502050405020303" pitchFamily="18" charset="0"/>
              </a:rPr>
              <a:t> персоналом і </a:t>
            </a:r>
            <a:r>
              <a:rPr lang="ru-RU" sz="3600" dirty="0" err="1">
                <a:latin typeface="Georgia" panose="02040502050405020303" pitchFamily="18" charset="0"/>
              </a:rPr>
              <a:t>складається</a:t>
            </a:r>
            <a:r>
              <a:rPr lang="ru-RU" sz="3600" dirty="0">
                <a:latin typeface="Georgia" panose="02040502050405020303" pitchFamily="18" charset="0"/>
              </a:rPr>
              <a:t>, як правило, на 1 </a:t>
            </a:r>
            <a:r>
              <a:rPr lang="ru-RU" sz="3600" dirty="0" err="1">
                <a:latin typeface="Georgia" panose="02040502050405020303" pitchFamily="18" charset="0"/>
              </a:rPr>
              <a:t>рік</a:t>
            </a:r>
            <a:r>
              <a:rPr lang="ru-RU" sz="3600" dirty="0">
                <a:latin typeface="Georgia" panose="02040502050405020303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09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991235" y="322125"/>
            <a:ext cx="6246052" cy="5557680"/>
            <a:chOff x="0" y="22571"/>
            <a:chExt cx="4454372" cy="3790959"/>
          </a:xfrm>
        </p:grpSpPr>
        <p:cxnSp>
          <p:nvCxnSpPr>
            <p:cNvPr id="5" name="Соединительная линия уступом 4"/>
            <p:cNvCxnSpPr/>
            <p:nvPr/>
          </p:nvCxnSpPr>
          <p:spPr>
            <a:xfrm rot="16200000" flipV="1">
              <a:off x="-424282" y="1309420"/>
              <a:ext cx="3159761" cy="1842821"/>
            </a:xfrm>
            <a:prstGeom prst="bentConnector3">
              <a:avLst>
                <a:gd name="adj1" fmla="val 225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none"/>
            </a:ln>
            <a:effectLst/>
          </p:spPr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72768" y="234086"/>
              <a:ext cx="0" cy="492429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7" name="Надпись 2"/>
            <p:cNvSpPr txBox="1">
              <a:spLocks noChangeArrowheads="1"/>
            </p:cNvSpPr>
            <p:nvPr/>
          </p:nvSpPr>
          <p:spPr bwMode="auto">
            <a:xfrm>
              <a:off x="402336" y="22571"/>
              <a:ext cx="2494483" cy="188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Зібрати інформацію про персонал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Надпись 2"/>
            <p:cNvSpPr txBox="1">
              <a:spLocks noChangeArrowheads="1"/>
            </p:cNvSpPr>
            <p:nvPr/>
          </p:nvSpPr>
          <p:spPr bwMode="auto">
            <a:xfrm>
              <a:off x="402336" y="366386"/>
              <a:ext cx="2494483" cy="188944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Визначити цілі планування виробництва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Надпись 2"/>
            <p:cNvSpPr txBox="1">
              <a:spLocks noChangeArrowheads="1"/>
            </p:cNvSpPr>
            <p:nvPr/>
          </p:nvSpPr>
          <p:spPr bwMode="auto">
            <a:xfrm>
              <a:off x="402336" y="749631"/>
              <a:ext cx="2494483" cy="3149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Перевірити інформацію про персонал на відповідність її цілям планування виробництва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Надпись 2"/>
            <p:cNvSpPr txBox="1">
              <a:spLocks noChangeArrowheads="1"/>
            </p:cNvSpPr>
            <p:nvPr/>
          </p:nvSpPr>
          <p:spPr bwMode="auto">
            <a:xfrm>
              <a:off x="402336" y="1171057"/>
              <a:ext cx="2940710" cy="188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Чи можуть бути реалізовані цілі кадрового планування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Надпись 2"/>
            <p:cNvSpPr txBox="1">
              <a:spLocks noChangeArrowheads="1"/>
            </p:cNvSpPr>
            <p:nvPr/>
          </p:nvSpPr>
          <p:spPr bwMode="auto">
            <a:xfrm>
              <a:off x="402336" y="1470981"/>
              <a:ext cx="2494483" cy="188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Спланувати потреби в персоналі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Надпись 2"/>
            <p:cNvSpPr txBox="1">
              <a:spLocks noChangeArrowheads="1"/>
            </p:cNvSpPr>
            <p:nvPr/>
          </p:nvSpPr>
          <p:spPr bwMode="auto">
            <a:xfrm>
              <a:off x="402336" y="1778219"/>
              <a:ext cx="3269894" cy="188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Спланувати залучення й адаптацію персоналу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Надпись 2"/>
            <p:cNvSpPr txBox="1">
              <a:spLocks noChangeArrowheads="1"/>
            </p:cNvSpPr>
            <p:nvPr/>
          </p:nvSpPr>
          <p:spPr bwMode="auto">
            <a:xfrm>
              <a:off x="402336" y="2055571"/>
              <a:ext cx="3269615" cy="3727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Спланувати навчання, перепідготовку й підвищення кваліфікації персоналу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Надпись 2"/>
            <p:cNvSpPr txBox="1">
              <a:spLocks noChangeArrowheads="1"/>
            </p:cNvSpPr>
            <p:nvPr/>
          </p:nvSpPr>
          <p:spPr bwMode="auto">
            <a:xfrm>
              <a:off x="402336" y="2539000"/>
              <a:ext cx="3269894" cy="188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Спланувати ділову кар’єру, службово-професійне просування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Надпись 2"/>
            <p:cNvSpPr txBox="1">
              <a:spLocks noChangeArrowheads="1"/>
            </p:cNvSpPr>
            <p:nvPr/>
          </p:nvSpPr>
          <p:spPr bwMode="auto">
            <a:xfrm>
              <a:off x="402336" y="2824293"/>
              <a:ext cx="2494483" cy="188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Спланувати використання персоналу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Надпись 2"/>
            <p:cNvSpPr txBox="1">
              <a:spLocks noChangeArrowheads="1"/>
            </p:cNvSpPr>
            <p:nvPr/>
          </p:nvSpPr>
          <p:spPr bwMode="auto">
            <a:xfrm>
              <a:off x="402336" y="3131531"/>
              <a:ext cx="2494483" cy="188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Спланувати витрати на персонал організації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Надпись 2"/>
            <p:cNvSpPr txBox="1">
              <a:spLocks noChangeArrowheads="1"/>
            </p:cNvSpPr>
            <p:nvPr/>
          </p:nvSpPr>
          <p:spPr bwMode="auto">
            <a:xfrm>
              <a:off x="402336" y="3424139"/>
              <a:ext cx="3269894" cy="188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Регулярний контроль і розвиток окремих видів планування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Надпись 2"/>
            <p:cNvSpPr txBox="1">
              <a:spLocks noChangeArrowheads="1"/>
            </p:cNvSpPr>
            <p:nvPr/>
          </p:nvSpPr>
          <p:spPr bwMode="auto">
            <a:xfrm>
              <a:off x="3050438" y="343814"/>
              <a:ext cx="1403934" cy="607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Перевірити додатково і, якщо потрібно, сформулювати цілі заново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Надпись 2"/>
            <p:cNvSpPr txBox="1">
              <a:spLocks noChangeArrowheads="1"/>
            </p:cNvSpPr>
            <p:nvPr/>
          </p:nvSpPr>
          <p:spPr bwMode="auto">
            <a:xfrm>
              <a:off x="3452774" y="1310046"/>
              <a:ext cx="563271" cy="1889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Немає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Надпись 2"/>
            <p:cNvSpPr txBox="1">
              <a:spLocks noChangeArrowheads="1"/>
            </p:cNvSpPr>
            <p:nvPr/>
          </p:nvSpPr>
          <p:spPr bwMode="auto">
            <a:xfrm>
              <a:off x="0" y="1317361"/>
              <a:ext cx="380390" cy="1889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 hangingPunct="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Так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Соединительная линия уступом 20"/>
            <p:cNvCxnSpPr/>
            <p:nvPr/>
          </p:nvCxnSpPr>
          <p:spPr>
            <a:xfrm rot="10800000">
              <a:off x="1572768" y="285292"/>
              <a:ext cx="2186940" cy="57785"/>
            </a:xfrm>
            <a:prstGeom prst="bentConnector3">
              <a:avLst>
                <a:gd name="adj1" fmla="val -174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2" name="Соединительная линия уступом 21"/>
            <p:cNvCxnSpPr/>
            <p:nvPr/>
          </p:nvCxnSpPr>
          <p:spPr>
            <a:xfrm flipV="1">
              <a:off x="3343046" y="950976"/>
              <a:ext cx="497205" cy="285115"/>
            </a:xfrm>
            <a:prstGeom prst="bentConnector3">
              <a:avLst>
                <a:gd name="adj1" fmla="val 100023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3" name="Прямая со стрелкой 22"/>
            <p:cNvCxnSpPr/>
            <p:nvPr/>
          </p:nvCxnSpPr>
          <p:spPr>
            <a:xfrm>
              <a:off x="2077517" y="3635654"/>
              <a:ext cx="0" cy="177876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4" name="Прямая со стрелкой 23"/>
            <p:cNvCxnSpPr/>
            <p:nvPr/>
          </p:nvCxnSpPr>
          <p:spPr>
            <a:xfrm>
              <a:off x="234086" y="651052"/>
              <a:ext cx="1338555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2" name="Прямоугольник 1"/>
          <p:cNvSpPr/>
          <p:nvPr/>
        </p:nvSpPr>
        <p:spPr>
          <a:xfrm>
            <a:off x="1084522" y="6027648"/>
            <a:ext cx="80594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1700" algn="ctr">
              <a:lnSpc>
                <a:spcPts val="2400"/>
              </a:lnSpc>
              <a:spcAft>
                <a:spcPts val="0"/>
              </a:spcAft>
            </a:pPr>
            <a:r>
              <a:rPr lang="uk-UA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Рисунок </a:t>
            </a:r>
            <a:r>
              <a:rPr lang="uk-UA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uk-UA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Структура типового оперативного плану роботи з персоналом в організації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ctr">
              <a:lnSpc>
                <a:spcPts val="24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0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559" y="1317425"/>
            <a:ext cx="72939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uk-UA" sz="3600" b="1" dirty="0">
                <a:latin typeface="Georgia" panose="02040502050405020303" pitchFamily="18" charset="0"/>
              </a:rPr>
              <a:t>Існує три основних типи планів: </a:t>
            </a:r>
            <a:endParaRPr lang="ru-RU" sz="3600" b="1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3600" i="1" dirty="0" smtClean="0">
                <a:latin typeface="Georgia" panose="02040502050405020303" pitchFamily="18" charset="0"/>
              </a:rPr>
              <a:t>плани-цілі</a:t>
            </a:r>
            <a:r>
              <a:rPr lang="uk-UA" sz="3600" i="1" dirty="0">
                <a:latin typeface="Georgia" panose="02040502050405020303" pitchFamily="18" charset="0"/>
              </a:rPr>
              <a:t>, </a:t>
            </a:r>
            <a:endParaRPr lang="ru-RU" sz="3600" i="1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3600" i="1" dirty="0">
                <a:latin typeface="Georgia" panose="02040502050405020303" pitchFamily="18" charset="0"/>
              </a:rPr>
              <a:t>плани для повторюваних дій, </a:t>
            </a:r>
            <a:endParaRPr lang="ru-RU" sz="3600" i="1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3600" i="1" dirty="0" smtClean="0">
                <a:latin typeface="Georgia" panose="02040502050405020303" pitchFamily="18" charset="0"/>
              </a:rPr>
              <a:t>плани для </a:t>
            </a:r>
            <a:r>
              <a:rPr lang="uk-UA" sz="3600" i="1" dirty="0">
                <a:latin typeface="Georgia" panose="02040502050405020303" pitchFamily="18" charset="0"/>
              </a:rPr>
              <a:t>неповторюваних дій.</a:t>
            </a:r>
            <a:endParaRPr lang="ru-RU" sz="36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9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2233" y="478466"/>
            <a:ext cx="740025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Плани-цілі</a:t>
            </a:r>
            <a:r>
              <a:rPr lang="uk-UA" sz="2800" dirty="0">
                <a:latin typeface="Georgia" panose="02040502050405020303" pitchFamily="18" charset="0"/>
              </a:rPr>
              <a:t> </a:t>
            </a:r>
            <a:r>
              <a:rPr lang="uk-UA" sz="2800" dirty="0" smtClean="0">
                <a:latin typeface="Georgia" panose="02040502050405020303" pitchFamily="18" charset="0"/>
              </a:rPr>
              <a:t>являють </a:t>
            </a:r>
            <a:r>
              <a:rPr lang="uk-UA" sz="2800" dirty="0">
                <a:latin typeface="Georgia" panose="02040502050405020303" pitchFamily="18" charset="0"/>
              </a:rPr>
              <a:t>собою набір якісних і кількісних характеристик бажаного стану об’єкта управління і його окремих елементів у майбутньому, що, однак, ніколи не пов’язуються ні з конкретним способом досягнення, ні з необхідними для цього ресурсами. Плани-цілі використовуються при великих термінах або при принциповій непередбачуваності конкретних подій у майбутньому, що обумовлює їхню невизначеність. У плануванні персоналу цей вид планів не має практичного значення.</a:t>
            </a:r>
            <a:endParaRPr lang="ru-RU" sz="28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685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637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Georgia</vt:lpstr>
      <vt:lpstr>Times New Roman</vt:lpstr>
      <vt:lpstr>Wingdings 3</vt:lpstr>
      <vt:lpstr>Легкий дым</vt:lpstr>
      <vt:lpstr>Види планування: стратегічне, тактичне, операційне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планування: стратегічне, тактичне, операційне</dc:title>
  <dc:creator>LenKo</dc:creator>
  <cp:lastModifiedBy>LenKo</cp:lastModifiedBy>
  <cp:revision>3</cp:revision>
  <dcterms:created xsi:type="dcterms:W3CDTF">2016-04-06T08:23:34Z</dcterms:created>
  <dcterms:modified xsi:type="dcterms:W3CDTF">2016-04-06T08:56:48Z</dcterms:modified>
</cp:coreProperties>
</file>