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>
        <p:scale>
          <a:sx n="90" d="100"/>
          <a:sy n="90" d="100"/>
        </p:scale>
        <p:origin x="426" y="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1714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0897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919099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0788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874143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21993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29040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5630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130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0216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931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2218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871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4/6/2016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182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960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9922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749"/>
            <a:ext cx="1952272" cy="6852504"/>
            <a:chOff x="6627813" y="196102"/>
            <a:chExt cx="1952625" cy="5677649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6102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6946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  <p:sldLayoutId id="2147483679" r:id="rId14"/>
    <p:sldLayoutId id="2147483680" r:id="rId15"/>
    <p:sldLayoutId id="214748368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3888" y="669851"/>
            <a:ext cx="7468979" cy="4107531"/>
          </a:xfrm>
        </p:spPr>
        <p:txBody>
          <a:bodyPr>
            <a:noAutofit/>
          </a:bodyPr>
          <a:lstStyle/>
          <a:p>
            <a:pPr lvl="1" algn="ctr" defTabSz="457200" rtl="0">
              <a:spcBef>
                <a:spcPct val="0"/>
              </a:spcBef>
            </a:pPr>
            <a:r>
              <a:rPr lang="uk-UA" sz="4800" b="1" dirty="0">
                <a:latin typeface="Georgia" panose="02040502050405020303" pitchFamily="18" charset="0"/>
              </a:rPr>
              <a:t>Види планування: стратегічне, тактичне, операційне</a:t>
            </a:r>
            <a:r>
              <a:rPr lang="ru-RU" sz="4800" dirty="0">
                <a:latin typeface="Georgia" panose="02040502050405020303" pitchFamily="18" charset="0"/>
              </a:rPr>
              <a:t/>
            </a:r>
            <a:br>
              <a:rPr lang="ru-RU" sz="4800" dirty="0">
                <a:latin typeface="Georgia" panose="02040502050405020303" pitchFamily="18" charset="0"/>
              </a:rPr>
            </a:br>
            <a:endParaRPr lang="ru-RU" sz="4800" dirty="0">
              <a:latin typeface="Georgia" panose="02040502050405020303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к.п.н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., доцент Гребеник Т. В.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135485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82233" y="850606"/>
            <a:ext cx="7400259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/>
            <a:r>
              <a:rPr lang="uk-UA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Плани для повторюваних дій  </a:t>
            </a:r>
            <a:r>
              <a:rPr lang="uk-UA" sz="3600" dirty="0">
                <a:latin typeface="Georgia" panose="02040502050405020303" pitchFamily="18" charset="0"/>
              </a:rPr>
              <a:t>вказують їхні терміни, а також порядок здійснення в стандартних ситуаціях. У плануванні персоналу це можуть бути, наприклад, графіки роботи і схеми розставлення працівників по робочих місцях під час замін.</a:t>
            </a:r>
            <a:endParaRPr lang="ru-RU" sz="3600" i="1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12557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60968" y="1180215"/>
            <a:ext cx="740025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/>
            <a:r>
              <a:rPr lang="ru-RU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Плани</a:t>
            </a:r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 для </a:t>
            </a:r>
            <a:r>
              <a:rPr lang="ru-RU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неповторюваних</a:t>
            </a:r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 </a:t>
            </a:r>
            <a:r>
              <a:rPr lang="ru-RU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дій</a:t>
            </a:r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  </a:t>
            </a:r>
            <a:r>
              <a:rPr lang="ru-RU" sz="3600" dirty="0" err="1">
                <a:latin typeface="Georgia" panose="02040502050405020303" pitchFamily="18" charset="0"/>
              </a:rPr>
              <a:t>складаються</a:t>
            </a:r>
            <a:r>
              <a:rPr lang="ru-RU" sz="3600" dirty="0">
                <a:latin typeface="Georgia" panose="02040502050405020303" pitchFamily="18" charset="0"/>
              </a:rPr>
              <a:t> для </a:t>
            </a:r>
            <a:r>
              <a:rPr lang="ru-RU" sz="3600" dirty="0" err="1">
                <a:latin typeface="Georgia" panose="02040502050405020303" pitchFamily="18" charset="0"/>
              </a:rPr>
              <a:t>вирішення</a:t>
            </a:r>
            <a:r>
              <a:rPr lang="ru-RU" sz="3600" dirty="0">
                <a:latin typeface="Georgia" panose="02040502050405020303" pitchFamily="18" charset="0"/>
              </a:rPr>
              <a:t> </a:t>
            </a:r>
            <a:r>
              <a:rPr lang="ru-RU" sz="3600" dirty="0" err="1">
                <a:latin typeface="Georgia" panose="02040502050405020303" pitchFamily="18" charset="0"/>
              </a:rPr>
              <a:t>специфічних</a:t>
            </a:r>
            <a:r>
              <a:rPr lang="ru-RU" sz="3600" dirty="0">
                <a:latin typeface="Georgia" panose="02040502050405020303" pitchFamily="18" charset="0"/>
              </a:rPr>
              <a:t> проблем, </a:t>
            </a:r>
            <a:r>
              <a:rPr lang="ru-RU" sz="3600" dirty="0" err="1">
                <a:latin typeface="Georgia" panose="02040502050405020303" pitchFamily="18" charset="0"/>
              </a:rPr>
              <a:t>які</a:t>
            </a:r>
            <a:r>
              <a:rPr lang="ru-RU" sz="3600" dirty="0">
                <a:latin typeface="Georgia" panose="02040502050405020303" pitchFamily="18" charset="0"/>
              </a:rPr>
              <a:t> </a:t>
            </a:r>
            <a:r>
              <a:rPr lang="ru-RU" sz="3600" dirty="0" err="1">
                <a:latin typeface="Georgia" panose="02040502050405020303" pitchFamily="18" charset="0"/>
              </a:rPr>
              <a:t>виникають</a:t>
            </a:r>
            <a:r>
              <a:rPr lang="ru-RU" sz="3600" dirty="0">
                <a:latin typeface="Georgia" panose="02040502050405020303" pitchFamily="18" charset="0"/>
              </a:rPr>
              <a:t> у </a:t>
            </a:r>
            <a:r>
              <a:rPr lang="ru-RU" sz="3600" dirty="0" err="1">
                <a:latin typeface="Georgia" panose="02040502050405020303" pitchFamily="18" charset="0"/>
              </a:rPr>
              <a:t>процесі</a:t>
            </a:r>
            <a:r>
              <a:rPr lang="ru-RU" sz="3600" dirty="0">
                <a:latin typeface="Georgia" panose="02040502050405020303" pitchFamily="18" charset="0"/>
              </a:rPr>
              <a:t> </a:t>
            </a:r>
            <a:r>
              <a:rPr lang="ru-RU" sz="3600" dirty="0" err="1">
                <a:latin typeface="Georgia" panose="02040502050405020303" pitchFamily="18" charset="0"/>
              </a:rPr>
              <a:t>розвитку</a:t>
            </a:r>
            <a:r>
              <a:rPr lang="ru-RU" sz="3600" dirty="0">
                <a:latin typeface="Georgia" panose="02040502050405020303" pitchFamily="18" charset="0"/>
              </a:rPr>
              <a:t> і </a:t>
            </a:r>
            <a:r>
              <a:rPr lang="ru-RU" sz="3600" dirty="0" err="1">
                <a:latin typeface="Georgia" panose="02040502050405020303" pitchFamily="18" charset="0"/>
              </a:rPr>
              <a:t>функціонування</a:t>
            </a:r>
            <a:r>
              <a:rPr lang="ru-RU" sz="3600" dirty="0">
                <a:latin typeface="Georgia" panose="02040502050405020303" pitchFamily="18" charset="0"/>
              </a:rPr>
              <a:t> </a:t>
            </a:r>
            <a:r>
              <a:rPr lang="ru-RU" sz="3600" dirty="0" err="1">
                <a:latin typeface="Georgia" panose="02040502050405020303" pitchFamily="18" charset="0"/>
              </a:rPr>
              <a:t>підприємства</a:t>
            </a:r>
            <a:r>
              <a:rPr lang="ru-RU" sz="3600" dirty="0">
                <a:latin typeface="Georgia" panose="02040502050405020303" pitchFamily="18" charset="0"/>
              </a:rPr>
              <a:t>. </a:t>
            </a:r>
            <a:r>
              <a:rPr lang="ru-RU" sz="3600" dirty="0" err="1">
                <a:latin typeface="Georgia" panose="02040502050405020303" pitchFamily="18" charset="0"/>
              </a:rPr>
              <a:t>Такі</a:t>
            </a:r>
            <a:r>
              <a:rPr lang="ru-RU" sz="3600" dirty="0">
                <a:latin typeface="Georgia" panose="02040502050405020303" pitchFamily="18" charset="0"/>
              </a:rPr>
              <a:t> </a:t>
            </a:r>
            <a:r>
              <a:rPr lang="ru-RU" sz="3600" dirty="0" err="1">
                <a:latin typeface="Georgia" panose="02040502050405020303" pitchFamily="18" charset="0"/>
              </a:rPr>
              <a:t>плани</a:t>
            </a:r>
            <a:r>
              <a:rPr lang="ru-RU" sz="3600" dirty="0">
                <a:latin typeface="Georgia" panose="02040502050405020303" pitchFamily="18" charset="0"/>
              </a:rPr>
              <a:t> </a:t>
            </a:r>
            <a:r>
              <a:rPr lang="ru-RU" sz="3600" dirty="0" err="1">
                <a:latin typeface="Georgia" panose="02040502050405020303" pitchFamily="18" charset="0"/>
              </a:rPr>
              <a:t>можуть</a:t>
            </a:r>
            <a:r>
              <a:rPr lang="ru-RU" sz="3600" dirty="0">
                <a:latin typeface="Georgia" panose="02040502050405020303" pitchFamily="18" charset="0"/>
              </a:rPr>
              <a:t> </a:t>
            </a:r>
            <a:r>
              <a:rPr lang="ru-RU" sz="3600" dirty="0" err="1">
                <a:latin typeface="Georgia" panose="02040502050405020303" pitchFamily="18" charset="0"/>
              </a:rPr>
              <a:t>мати</a:t>
            </a:r>
            <a:r>
              <a:rPr lang="ru-RU" sz="3600" dirty="0">
                <a:latin typeface="Georgia" panose="02040502050405020303" pitchFamily="18" charset="0"/>
              </a:rPr>
              <a:t> на </a:t>
            </a:r>
            <a:r>
              <a:rPr lang="ru-RU" sz="3600" dirty="0" err="1">
                <a:latin typeface="Georgia" panose="02040502050405020303" pitchFamily="18" charset="0"/>
              </a:rPr>
              <a:t>увазі</a:t>
            </a:r>
            <a:r>
              <a:rPr lang="ru-RU" sz="3600" dirty="0">
                <a:latin typeface="Georgia" panose="02040502050405020303" pitchFamily="18" charset="0"/>
              </a:rPr>
              <a:t> </a:t>
            </a:r>
            <a:r>
              <a:rPr lang="ru-RU" sz="3600" dirty="0" err="1">
                <a:latin typeface="Georgia" panose="02040502050405020303" pitchFamily="18" charset="0"/>
              </a:rPr>
              <a:t>програми</a:t>
            </a:r>
            <a:r>
              <a:rPr lang="ru-RU" sz="3600" dirty="0">
                <a:latin typeface="Georgia" panose="02040502050405020303" pitchFamily="18" charset="0"/>
              </a:rPr>
              <a:t>, </a:t>
            </a:r>
            <a:r>
              <a:rPr lang="ru-RU" sz="3600" dirty="0" err="1">
                <a:latin typeface="Georgia" panose="02040502050405020303" pitchFamily="18" charset="0"/>
              </a:rPr>
              <a:t>наприклад</a:t>
            </a:r>
            <a:r>
              <a:rPr lang="ru-RU" sz="3600" dirty="0">
                <a:latin typeface="Georgia" panose="02040502050405020303" pitchFamily="18" charset="0"/>
              </a:rPr>
              <a:t>, </a:t>
            </a:r>
            <a:r>
              <a:rPr lang="ru-RU" sz="3600" dirty="0" err="1">
                <a:latin typeface="Georgia" panose="02040502050405020303" pitchFamily="18" charset="0"/>
              </a:rPr>
              <a:t>щодо</a:t>
            </a:r>
            <a:r>
              <a:rPr lang="ru-RU" sz="3600" dirty="0">
                <a:latin typeface="Georgia" panose="02040502050405020303" pitchFamily="18" charset="0"/>
              </a:rPr>
              <a:t> </a:t>
            </a:r>
            <a:r>
              <a:rPr lang="ru-RU" sz="3600" dirty="0" err="1">
                <a:latin typeface="Georgia" panose="02040502050405020303" pitchFamily="18" charset="0"/>
              </a:rPr>
              <a:t>поліпшення</a:t>
            </a:r>
            <a:r>
              <a:rPr lang="ru-RU" sz="3600" dirty="0">
                <a:latin typeface="Georgia" panose="02040502050405020303" pitchFamily="18" charset="0"/>
              </a:rPr>
              <a:t> умов </a:t>
            </a:r>
            <a:r>
              <a:rPr lang="ru-RU" sz="3600" dirty="0" err="1">
                <a:latin typeface="Georgia" panose="02040502050405020303" pitchFamily="18" charset="0"/>
              </a:rPr>
              <a:t>праці</a:t>
            </a:r>
            <a:r>
              <a:rPr lang="ru-RU" sz="3600" dirty="0">
                <a:latin typeface="Georgia" panose="02040502050405020303" pitchFamily="18" charset="0"/>
              </a:rPr>
              <a:t>.</a:t>
            </a:r>
            <a:endParaRPr lang="ru-RU" sz="3600" i="1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05769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9702" y="244549"/>
            <a:ext cx="7644810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/>
            <a:r>
              <a:rPr lang="uk-U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У межах термінових планів щодо персоналу виділяють такі їх види: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  <a:p>
            <a:pPr marL="457200" indent="-457200" hangingPunct="0">
              <a:buFont typeface="Arial" panose="020B0604020202020204" pitchFamily="34" charset="0"/>
              <a:buChar char="•"/>
            </a:pPr>
            <a:r>
              <a:rPr lang="uk-UA" sz="2800" i="1" dirty="0" smtClean="0">
                <a:latin typeface="Georgia" panose="02040502050405020303" pitchFamily="18" charset="0"/>
              </a:rPr>
              <a:t>план </a:t>
            </a:r>
            <a:r>
              <a:rPr lang="uk-UA" sz="2800" i="1" dirty="0">
                <a:latin typeface="Georgia" panose="02040502050405020303" pitchFamily="18" charset="0"/>
              </a:rPr>
              <a:t>із питань комплектування та використання </a:t>
            </a:r>
            <a:r>
              <a:rPr lang="uk-UA" sz="2800" i="1" dirty="0" smtClean="0">
                <a:latin typeface="Georgia" panose="02040502050405020303" pitchFamily="18" charset="0"/>
              </a:rPr>
              <a:t>персоналу</a:t>
            </a:r>
            <a:r>
              <a:rPr lang="ru-RU" sz="2800" i="1" dirty="0" smtClean="0">
                <a:latin typeface="Georgia" panose="02040502050405020303" pitchFamily="18" charset="0"/>
              </a:rPr>
              <a:t>;</a:t>
            </a:r>
            <a:endParaRPr lang="ru-RU" sz="2800" i="1" dirty="0">
              <a:latin typeface="Georgia" panose="02040502050405020303" pitchFamily="18" charset="0"/>
            </a:endParaRPr>
          </a:p>
          <a:p>
            <a:pPr marL="457200" indent="-457200" hangingPunct="0">
              <a:buFont typeface="Arial" panose="020B0604020202020204" pitchFamily="34" charset="0"/>
              <a:buChar char="•"/>
            </a:pPr>
            <a:r>
              <a:rPr lang="uk-UA" sz="2800" i="1" dirty="0" smtClean="0">
                <a:latin typeface="Georgia" panose="02040502050405020303" pitchFamily="18" charset="0"/>
              </a:rPr>
              <a:t>план </a:t>
            </a:r>
            <a:r>
              <a:rPr lang="uk-UA" sz="2800" i="1" dirty="0">
                <a:latin typeface="Georgia" panose="02040502050405020303" pitchFamily="18" charset="0"/>
              </a:rPr>
              <a:t>підготовки кадрів у зв’язку зі звільненням і </a:t>
            </a:r>
            <a:r>
              <a:rPr lang="uk-UA" sz="2800" i="1" dirty="0" smtClean="0">
                <a:latin typeface="Georgia" panose="02040502050405020303" pitchFamily="18" charset="0"/>
              </a:rPr>
              <a:t>переміщенням;  </a:t>
            </a:r>
            <a:endParaRPr lang="ru-RU" sz="2800" i="1" dirty="0">
              <a:latin typeface="Georgia" panose="02040502050405020303" pitchFamily="18" charset="0"/>
            </a:endParaRPr>
          </a:p>
          <a:p>
            <a:pPr marL="457200" indent="-457200" hangingPunct="0">
              <a:buFont typeface="Arial" panose="020B0604020202020204" pitchFamily="34" charset="0"/>
              <a:buChar char="•"/>
            </a:pPr>
            <a:r>
              <a:rPr lang="uk-UA" sz="2800" i="1" dirty="0" smtClean="0">
                <a:latin typeface="Georgia" panose="02040502050405020303" pitchFamily="18" charset="0"/>
              </a:rPr>
              <a:t>планування </a:t>
            </a:r>
            <a:r>
              <a:rPr lang="uk-UA" sz="2800" i="1" dirty="0">
                <a:latin typeface="Georgia" panose="02040502050405020303" pitchFamily="18" charset="0"/>
              </a:rPr>
              <a:t>ділової кар’єри, службово-професійного </a:t>
            </a:r>
            <a:r>
              <a:rPr lang="uk-UA" sz="2800" i="1" dirty="0" smtClean="0">
                <a:latin typeface="Georgia" panose="02040502050405020303" pitchFamily="18" charset="0"/>
              </a:rPr>
              <a:t>просування</a:t>
            </a:r>
            <a:r>
              <a:rPr lang="ru-RU" sz="2800" i="1" dirty="0" smtClean="0">
                <a:latin typeface="Georgia" panose="02040502050405020303" pitchFamily="18" charset="0"/>
              </a:rPr>
              <a:t>;</a:t>
            </a:r>
            <a:endParaRPr lang="ru-RU" sz="2800" i="1" dirty="0">
              <a:latin typeface="Georgia" panose="02040502050405020303" pitchFamily="18" charset="0"/>
            </a:endParaRPr>
          </a:p>
          <a:p>
            <a:pPr marL="457200" indent="-457200" hangingPunct="0">
              <a:buFont typeface="Arial" panose="020B0604020202020204" pitchFamily="34" charset="0"/>
              <a:buChar char="•"/>
            </a:pPr>
            <a:r>
              <a:rPr lang="uk-UA" sz="2800" i="1" dirty="0" smtClean="0">
                <a:latin typeface="Georgia" panose="02040502050405020303" pitchFamily="18" charset="0"/>
              </a:rPr>
              <a:t>планування </a:t>
            </a:r>
            <a:r>
              <a:rPr lang="uk-UA" sz="2800" i="1" dirty="0">
                <a:latin typeface="Georgia" panose="02040502050405020303" pitchFamily="18" charset="0"/>
              </a:rPr>
              <a:t>продуктивності праці та заробітної </a:t>
            </a:r>
            <a:r>
              <a:rPr lang="uk-UA" sz="2800" i="1" dirty="0" smtClean="0">
                <a:latin typeface="Georgia" panose="02040502050405020303" pitchFamily="18" charset="0"/>
              </a:rPr>
              <a:t>плати</a:t>
            </a:r>
            <a:r>
              <a:rPr lang="ru-RU" sz="2800" i="1" dirty="0" smtClean="0">
                <a:latin typeface="Georgia" panose="02040502050405020303" pitchFamily="18" charset="0"/>
              </a:rPr>
              <a:t>;</a:t>
            </a:r>
            <a:endParaRPr lang="ru-RU" sz="2800" i="1" dirty="0">
              <a:latin typeface="Georgia" panose="02040502050405020303" pitchFamily="18" charset="0"/>
            </a:endParaRPr>
          </a:p>
          <a:p>
            <a:pPr marL="457200" indent="-457200" hangingPunct="0">
              <a:buFont typeface="Arial" panose="020B0604020202020204" pitchFamily="34" charset="0"/>
              <a:buChar char="•"/>
            </a:pPr>
            <a:r>
              <a:rPr lang="uk-UA" sz="2800" i="1" dirty="0" smtClean="0">
                <a:latin typeface="Georgia" panose="02040502050405020303" pitchFamily="18" charset="0"/>
              </a:rPr>
              <a:t>план </a:t>
            </a:r>
            <a:r>
              <a:rPr lang="uk-UA" sz="2800" i="1" dirty="0">
                <a:latin typeface="Georgia" panose="02040502050405020303" pitchFamily="18" charset="0"/>
              </a:rPr>
              <a:t>заходів з удосконалення структури </a:t>
            </a:r>
            <a:r>
              <a:rPr lang="uk-UA" sz="2800" i="1" dirty="0" smtClean="0">
                <a:latin typeface="Georgia" panose="02040502050405020303" pitchFamily="18" charset="0"/>
              </a:rPr>
              <a:t>зайнятості;  </a:t>
            </a:r>
            <a:endParaRPr lang="ru-RU" sz="2800" i="1" dirty="0">
              <a:latin typeface="Georgia" panose="02040502050405020303" pitchFamily="18" charset="0"/>
            </a:endParaRPr>
          </a:p>
          <a:p>
            <a:pPr marL="457200" indent="-457200" hangingPunct="0">
              <a:buFont typeface="Arial" panose="020B0604020202020204" pitchFamily="34" charset="0"/>
              <a:buChar char="•"/>
            </a:pPr>
            <a:r>
              <a:rPr lang="uk-UA" sz="2800" i="1" dirty="0" smtClean="0">
                <a:latin typeface="Georgia" panose="02040502050405020303" pitchFamily="18" charset="0"/>
              </a:rPr>
              <a:t>планування </a:t>
            </a:r>
            <a:r>
              <a:rPr lang="uk-UA" sz="2800" i="1" dirty="0">
                <a:latin typeface="Georgia" panose="02040502050405020303" pitchFamily="18" charset="0"/>
              </a:rPr>
              <a:t>витрат на персонал </a:t>
            </a:r>
            <a:endParaRPr lang="ru-RU" sz="2800" i="1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56668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75907" y="627321"/>
            <a:ext cx="764481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/>
            <a:r>
              <a:rPr lang="uk-U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Система планування роботи з персоналом повинна вміщувати такі показники:</a:t>
            </a:r>
          </a:p>
          <a:p>
            <a:pPr hangingPunct="0"/>
            <a:r>
              <a:rPr lang="uk-UA" sz="2400" dirty="0">
                <a:latin typeface="Georgia" panose="02040502050405020303" pitchFamily="18" charset="0"/>
              </a:rPr>
              <a:t>1)	кількість персоналу за категоріями і посадами;</a:t>
            </a:r>
          </a:p>
          <a:p>
            <a:pPr hangingPunct="0"/>
            <a:r>
              <a:rPr lang="uk-UA" sz="2400" dirty="0">
                <a:latin typeface="Georgia" panose="02040502050405020303" pitchFamily="18" charset="0"/>
              </a:rPr>
              <a:t>2)	питома вага працівників апарату управління у загальній кількості працівників;</a:t>
            </a:r>
          </a:p>
          <a:p>
            <a:pPr hangingPunct="0"/>
            <a:r>
              <a:rPr lang="uk-UA" sz="2400" dirty="0">
                <a:latin typeface="Georgia" panose="02040502050405020303" pitchFamily="18" charset="0"/>
              </a:rPr>
              <a:t>3)	витрати на апарат управління;</a:t>
            </a:r>
          </a:p>
          <a:p>
            <a:pPr hangingPunct="0"/>
            <a:r>
              <a:rPr lang="uk-UA" sz="2400" dirty="0">
                <a:latin typeface="Georgia" panose="02040502050405020303" pitchFamily="18" charset="0"/>
              </a:rPr>
              <a:t>4)	кількість працівників, що повинні навчатися у різних навчальних закладах (зокрема, підготовка резерву кадрів управління);</a:t>
            </a:r>
          </a:p>
          <a:p>
            <a:pPr hangingPunct="0"/>
            <a:r>
              <a:rPr lang="uk-UA" sz="2400" dirty="0">
                <a:latin typeface="Georgia" panose="02040502050405020303" pitchFamily="18" charset="0"/>
              </a:rPr>
              <a:t>5)	кількість навчальних місць у системі підготовки і підвищення кваліфікації кадрів;</a:t>
            </a:r>
          </a:p>
          <a:p>
            <a:pPr hangingPunct="0"/>
            <a:r>
              <a:rPr lang="uk-UA" sz="2400" dirty="0">
                <a:latin typeface="Georgia" panose="02040502050405020303" pitchFamily="18" charset="0"/>
              </a:rPr>
              <a:t>6)	рух персоналу різних категорій і професійних груп і т. д.</a:t>
            </a:r>
            <a:endParaRPr lang="uk-UA" sz="2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0854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75907" y="302359"/>
            <a:ext cx="764481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/>
            <a:r>
              <a:rPr lang="uk-UA" sz="2800" dirty="0">
                <a:latin typeface="Georgia" panose="02040502050405020303" pitchFamily="18" charset="0"/>
              </a:rPr>
              <a:t>У межах планів визначають </a:t>
            </a:r>
            <a:r>
              <a:rPr lang="uk-UA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поточну</a:t>
            </a:r>
            <a:r>
              <a:rPr lang="uk-UA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 </a:t>
            </a:r>
            <a:r>
              <a:rPr lang="uk-UA" sz="2800" dirty="0">
                <a:latin typeface="Georgia" panose="02040502050405020303" pitchFamily="18" charset="0"/>
              </a:rPr>
              <a:t>і </a:t>
            </a:r>
            <a:r>
              <a:rPr lang="uk-UA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довгострокову</a:t>
            </a:r>
            <a:r>
              <a:rPr lang="uk-UA" sz="2800" dirty="0">
                <a:latin typeface="Georgia" panose="02040502050405020303" pitchFamily="18" charset="0"/>
              </a:rPr>
              <a:t> потребу в персоналі.</a:t>
            </a:r>
          </a:p>
          <a:p>
            <a:pPr hangingPunct="0"/>
            <a:endParaRPr lang="uk-UA" sz="2800" dirty="0">
              <a:latin typeface="Georgia" panose="02040502050405020303" pitchFamily="18" charset="0"/>
            </a:endParaRPr>
          </a:p>
          <a:p>
            <a:pPr hangingPunct="0"/>
            <a:r>
              <a:rPr lang="uk-UA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Поточна потреба </a:t>
            </a:r>
            <a:r>
              <a:rPr lang="uk-UA" sz="2800" dirty="0">
                <a:latin typeface="Georgia" panose="02040502050405020303" pitchFamily="18" charset="0"/>
              </a:rPr>
              <a:t>– це потреба в персоналі на даний час, що пов’язана з його рухом, звільненням за своїм бажанням, інвалідністю, відпустками у зв’язку з доглядом за дитиною.</a:t>
            </a:r>
          </a:p>
          <a:p>
            <a:pPr hangingPunct="0"/>
            <a:endParaRPr lang="uk-UA" sz="2800" dirty="0">
              <a:latin typeface="Georgia" panose="02040502050405020303" pitchFamily="18" charset="0"/>
            </a:endParaRPr>
          </a:p>
          <a:p>
            <a:pPr hangingPunct="0"/>
            <a:r>
              <a:rPr lang="uk-UA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Довгострокова потреба </a:t>
            </a:r>
            <a:r>
              <a:rPr lang="uk-UA" sz="2800" dirty="0">
                <a:latin typeface="Georgia" panose="02040502050405020303" pitchFamily="18" charset="0"/>
              </a:rPr>
              <a:t>– це потреба в персоналі на майбутні періоди. Ця потреба визначається даними прогнозу, який ґрунтується на аналізі структури персоналу, коефіцієнті плинності кадрів, розвитку підприємства, зміні виробничої програми.</a:t>
            </a:r>
          </a:p>
        </p:txBody>
      </p:sp>
    </p:spTree>
    <p:extLst>
      <p:ext uri="{BB962C8B-B14F-4D97-AF65-F5344CB8AC3E}">
        <p14:creationId xmlns:p14="http://schemas.microsoft.com/office/powerpoint/2010/main" val="26292501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99190" y="1312452"/>
            <a:ext cx="764481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/>
            <a:r>
              <a:rPr lang="ru-RU" sz="4000" dirty="0" err="1">
                <a:latin typeface="Georgia" panose="02040502050405020303" pitchFamily="18" charset="0"/>
              </a:rPr>
              <a:t>Планування</a:t>
            </a:r>
            <a:r>
              <a:rPr lang="ru-RU" sz="4000" dirty="0">
                <a:latin typeface="Georgia" panose="02040502050405020303" pitchFamily="18" charset="0"/>
              </a:rPr>
              <a:t> </a:t>
            </a:r>
            <a:r>
              <a:rPr lang="ru-RU" sz="4000" dirty="0" err="1">
                <a:latin typeface="Georgia" panose="02040502050405020303" pitchFamily="18" charset="0"/>
              </a:rPr>
              <a:t>навіть</a:t>
            </a:r>
            <a:r>
              <a:rPr lang="ru-RU" sz="4000" dirty="0">
                <a:latin typeface="Georgia" panose="02040502050405020303" pitchFamily="18" charset="0"/>
              </a:rPr>
              <a:t> </a:t>
            </a:r>
            <a:r>
              <a:rPr lang="ru-RU" sz="4000" dirty="0" err="1">
                <a:latin typeface="Georgia" panose="02040502050405020303" pitchFamily="18" charset="0"/>
              </a:rPr>
              <a:t>найважливіших</a:t>
            </a:r>
            <a:r>
              <a:rPr lang="ru-RU" sz="4000" dirty="0">
                <a:latin typeface="Georgia" panose="02040502050405020303" pitchFamily="18" charset="0"/>
              </a:rPr>
              <a:t> </a:t>
            </a:r>
            <a:r>
              <a:rPr lang="ru-RU" sz="4000" dirty="0" err="1">
                <a:latin typeface="Georgia" panose="02040502050405020303" pitchFamily="18" charset="0"/>
              </a:rPr>
              <a:t>завдань</a:t>
            </a:r>
            <a:r>
              <a:rPr lang="ru-RU" sz="4000">
                <a:latin typeface="Georgia" panose="02040502050405020303" pitchFamily="18" charset="0"/>
              </a:rPr>
              <a:t> </a:t>
            </a:r>
            <a:endParaRPr lang="ru-RU" sz="4000" smtClean="0">
              <a:latin typeface="Georgia" panose="02040502050405020303" pitchFamily="18" charset="0"/>
            </a:endParaRPr>
          </a:p>
          <a:p>
            <a:pPr hangingPunct="0"/>
            <a:r>
              <a:rPr lang="ru-RU" sz="40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не </a:t>
            </a:r>
            <a:r>
              <a:rPr lang="ru-R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повинно </a:t>
            </a:r>
            <a:r>
              <a:rPr lang="ru-RU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суперечити</a:t>
            </a:r>
            <a:r>
              <a:rPr lang="ru-R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 </a:t>
            </a:r>
            <a:r>
              <a:rPr lang="ru-RU" sz="4000" dirty="0" err="1">
                <a:latin typeface="Georgia" panose="02040502050405020303" pitchFamily="18" charset="0"/>
              </a:rPr>
              <a:t>стратегічним</a:t>
            </a:r>
            <a:r>
              <a:rPr lang="ru-RU" sz="4000" dirty="0">
                <a:latin typeface="Georgia" panose="02040502050405020303" pitchFamily="18" charset="0"/>
              </a:rPr>
              <a:t> і </a:t>
            </a:r>
            <a:r>
              <a:rPr lang="ru-RU" sz="4000" dirty="0" err="1">
                <a:latin typeface="Georgia" panose="02040502050405020303" pitchFamily="18" charset="0"/>
              </a:rPr>
              <a:t>тактичним</a:t>
            </a:r>
            <a:r>
              <a:rPr lang="ru-RU" sz="4000" dirty="0">
                <a:latin typeface="Georgia" panose="02040502050405020303" pitchFamily="18" charset="0"/>
              </a:rPr>
              <a:t> </a:t>
            </a:r>
            <a:r>
              <a:rPr lang="ru-RU" sz="4000" dirty="0" err="1">
                <a:latin typeface="Georgia" panose="02040502050405020303" pitchFamily="18" charset="0"/>
              </a:rPr>
              <a:t>цілям</a:t>
            </a:r>
            <a:r>
              <a:rPr lang="ru-RU" sz="4000" dirty="0">
                <a:latin typeface="Georgia" panose="02040502050405020303" pitchFamily="18" charset="0"/>
              </a:rPr>
              <a:t> </a:t>
            </a:r>
            <a:r>
              <a:rPr lang="ru-RU" sz="4000" dirty="0" err="1">
                <a:latin typeface="Georgia" panose="02040502050405020303" pitchFamily="18" charset="0"/>
              </a:rPr>
              <a:t>підприємства</a:t>
            </a:r>
            <a:r>
              <a:rPr lang="ru-RU" sz="4000" dirty="0">
                <a:latin typeface="Georgia" panose="02040502050405020303" pitchFamily="18" charset="0"/>
              </a:rPr>
              <a:t>.</a:t>
            </a:r>
            <a:endParaRPr lang="uk-UA" sz="40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79504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9702" y="744279"/>
            <a:ext cx="7517219" cy="6337005"/>
          </a:xfrm>
        </p:spPr>
        <p:txBody>
          <a:bodyPr/>
          <a:lstStyle/>
          <a:p>
            <a:pPr marL="0" indent="0" hangingPunct="0">
              <a:buNone/>
            </a:pPr>
            <a:r>
              <a:rPr lang="uk-UA" sz="3600" b="1" dirty="0">
                <a:latin typeface="Georgia" panose="02040502050405020303" pitchFamily="18" charset="0"/>
              </a:rPr>
              <a:t>Залежно від тривалості планового періоду, цілей та умов планування розрізняють три види планування: </a:t>
            </a:r>
            <a:endParaRPr lang="ru-RU" sz="3600" b="1" dirty="0">
              <a:latin typeface="Georgia" panose="02040502050405020303" pitchFamily="18" charset="0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uk-UA" sz="3600" i="1" dirty="0">
                <a:latin typeface="Georgia" panose="02040502050405020303" pitchFamily="18" charset="0"/>
              </a:rPr>
              <a:t>стратегічне (перспективне</a:t>
            </a:r>
            <a:r>
              <a:rPr lang="uk-UA" sz="3600" i="1" dirty="0" smtClean="0">
                <a:latin typeface="Georgia" panose="02040502050405020303" pitchFamily="18" charset="0"/>
              </a:rPr>
              <a:t>); </a:t>
            </a:r>
            <a:endParaRPr lang="ru-RU" sz="3600" i="1" dirty="0">
              <a:latin typeface="Georgia" panose="02040502050405020303" pitchFamily="18" charset="0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uk-UA" sz="3600" i="1" dirty="0">
                <a:latin typeface="Georgia" panose="02040502050405020303" pitchFamily="18" charset="0"/>
              </a:rPr>
              <a:t>тактичне (середньострокове</a:t>
            </a:r>
            <a:r>
              <a:rPr lang="uk-UA" sz="3600" i="1" dirty="0" smtClean="0">
                <a:latin typeface="Georgia" panose="02040502050405020303" pitchFamily="18" charset="0"/>
              </a:rPr>
              <a:t>); </a:t>
            </a:r>
            <a:endParaRPr lang="ru-RU" sz="3600" i="1" dirty="0">
              <a:latin typeface="Georgia" panose="02040502050405020303" pitchFamily="18" charset="0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uk-UA" sz="3600" i="1" dirty="0">
                <a:latin typeface="Georgia" panose="02040502050405020303" pitchFamily="18" charset="0"/>
              </a:rPr>
              <a:t>поточне (оперативне).</a:t>
            </a:r>
            <a:endParaRPr lang="ru-RU" sz="3600" i="1" dirty="0">
              <a:latin typeface="Georgia" panose="02040502050405020303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07173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92865" y="233916"/>
            <a:ext cx="7751135" cy="6337005"/>
          </a:xfrm>
        </p:spPr>
        <p:txBody>
          <a:bodyPr>
            <a:normAutofit fontScale="92500" lnSpcReduction="10000"/>
          </a:bodyPr>
          <a:lstStyle/>
          <a:p>
            <a:pPr marL="0" indent="0" hangingPunct="0">
              <a:buNone/>
            </a:pPr>
            <a:endParaRPr lang="uk-UA" sz="3600" dirty="0">
              <a:latin typeface="Georgia" panose="02040502050405020303" pitchFamily="18" charset="0"/>
            </a:endParaRPr>
          </a:p>
          <a:p>
            <a:pPr marL="0" indent="0" hangingPunct="0">
              <a:buNone/>
            </a:pPr>
            <a:r>
              <a:rPr lang="uk-UA" sz="3600" dirty="0">
                <a:latin typeface="Georgia" panose="02040502050405020303" pitchFamily="18" charset="0"/>
              </a:rPr>
              <a:t>На </a:t>
            </a:r>
            <a:r>
              <a:rPr lang="uk-UA" sz="3600" b="1" u="sng" dirty="0">
                <a:latin typeface="Georgia" panose="02040502050405020303" pitchFamily="18" charset="0"/>
              </a:rPr>
              <a:t>стратегічному</a:t>
            </a:r>
            <a:r>
              <a:rPr lang="uk-UA" sz="3600" dirty="0">
                <a:latin typeface="Georgia" panose="02040502050405020303" pitchFamily="18" charset="0"/>
              </a:rPr>
              <a:t> рівні визначають довгострокові, розраховані на </a:t>
            </a:r>
            <a:r>
              <a:rPr lang="uk-UA" sz="3600" dirty="0" smtClean="0">
                <a:latin typeface="Georgia" panose="02040502050405020303" pitchFamily="18" charset="0"/>
              </a:rPr>
              <a:t>10-15 </a:t>
            </a:r>
            <a:r>
              <a:rPr lang="uk-UA" sz="3600" dirty="0">
                <a:latin typeface="Georgia" panose="02040502050405020303" pitchFamily="18" charset="0"/>
              </a:rPr>
              <a:t>років цілі підприємства, напрямки його розвитку, враховуючи загальну ситуацію на ринку праці, тенденції розвитку внутрішньої і зовнішньої торгівлі, концепції і напрямки розвитку народного господарства в цілому.  Оформлюють результати стратегічного планування у вигляді концепцій і програм розвитку, протоколів намірів.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0264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92865" y="233916"/>
            <a:ext cx="7751135" cy="6337005"/>
          </a:xfrm>
        </p:spPr>
        <p:txBody>
          <a:bodyPr>
            <a:normAutofit fontScale="85000" lnSpcReduction="20000"/>
          </a:bodyPr>
          <a:lstStyle/>
          <a:p>
            <a:pPr marL="0" indent="0" hangingPunct="0">
              <a:buNone/>
            </a:pPr>
            <a:endParaRPr lang="uk-UA" sz="3600" dirty="0">
              <a:latin typeface="Georgia" panose="02040502050405020303" pitchFamily="18" charset="0"/>
            </a:endParaRPr>
          </a:p>
          <a:p>
            <a:pPr marL="0" indent="0" hangingPunct="0">
              <a:buNone/>
            </a:pPr>
            <a:r>
              <a:rPr lang="uk-UA" sz="3600" dirty="0">
                <a:latin typeface="Georgia" panose="02040502050405020303" pitchFamily="18" charset="0"/>
              </a:rPr>
              <a:t>На </a:t>
            </a:r>
            <a:r>
              <a:rPr lang="uk-UA" sz="3600" b="1" u="sng" dirty="0">
                <a:latin typeface="Georgia" panose="02040502050405020303" pitchFamily="18" charset="0"/>
              </a:rPr>
              <a:t>тактичному</a:t>
            </a:r>
            <a:r>
              <a:rPr lang="uk-UA" sz="3600" dirty="0">
                <a:latin typeface="Georgia" panose="02040502050405020303" pitchFamily="18" charset="0"/>
              </a:rPr>
              <a:t> рівні загальні цілі конкретизуються на коротший період – </a:t>
            </a:r>
            <a:r>
              <a:rPr lang="uk-UA" sz="3600" dirty="0" smtClean="0">
                <a:latin typeface="Georgia" panose="02040502050405020303" pitchFamily="18" charset="0"/>
              </a:rPr>
              <a:t>2-5 </a:t>
            </a:r>
            <a:r>
              <a:rPr lang="uk-UA" sz="3600" dirty="0">
                <a:latin typeface="Georgia" panose="02040502050405020303" pitchFamily="18" charset="0"/>
              </a:rPr>
              <a:t>років, і відповідно до поставлених завдань залучаються необхідні ресурси. Термін </a:t>
            </a:r>
            <a:r>
              <a:rPr lang="uk-UA" sz="3600" dirty="0" smtClean="0">
                <a:latin typeface="Georgia" panose="02040502050405020303" pitchFamily="18" charset="0"/>
              </a:rPr>
              <a:t>2-5 </a:t>
            </a:r>
            <a:r>
              <a:rPr lang="uk-UA" sz="3600" dirty="0">
                <a:latin typeface="Georgia" panose="02040502050405020303" pitchFamily="18" charset="0"/>
              </a:rPr>
              <a:t>років зумовлений тим, що він співвідноситься із тривалістю проектування і освоєння нової техніки, технології, реконструкції і технічного переозброєння, вирішення масштабних завдань із соціального розвитку підприємства. Результати тактичного планування оформлюються, як правило, документом економічного і соціального розвитку підприємства.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30315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92865" y="233916"/>
            <a:ext cx="7751135" cy="6337005"/>
          </a:xfrm>
        </p:spPr>
        <p:txBody>
          <a:bodyPr>
            <a:normAutofit/>
          </a:bodyPr>
          <a:lstStyle/>
          <a:p>
            <a:pPr marL="0" indent="0" hangingPunct="0">
              <a:buNone/>
            </a:pPr>
            <a:endParaRPr lang="uk-UA" sz="3600" dirty="0">
              <a:latin typeface="Georgia" panose="02040502050405020303" pitchFamily="18" charset="0"/>
            </a:endParaRPr>
          </a:p>
          <a:p>
            <a:pPr marL="0" indent="0" hangingPunct="0">
              <a:buNone/>
            </a:pPr>
            <a:r>
              <a:rPr lang="uk-UA" sz="3600" dirty="0">
                <a:latin typeface="Georgia" panose="02040502050405020303" pitchFamily="18" charset="0"/>
              </a:rPr>
              <a:t>На </a:t>
            </a:r>
            <a:r>
              <a:rPr lang="uk-UA" sz="3600" b="1" u="sng" dirty="0">
                <a:latin typeface="Georgia" panose="02040502050405020303" pitchFamily="18" charset="0"/>
              </a:rPr>
              <a:t>оперативному</a:t>
            </a:r>
            <a:r>
              <a:rPr lang="uk-UA" sz="3600" dirty="0">
                <a:latin typeface="Georgia" panose="02040502050405020303" pitchFamily="18" charset="0"/>
              </a:rPr>
              <a:t> рівні вирішують поточні завдання, які обумовлені кон’юнктурою ринку, і відповідно плани розробляють у межах року. У річних планах завдання тактичного планування конкретизують, уточнюють на основі вивчення руху персоналу, потреб виробництва.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3234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92865" y="914400"/>
            <a:ext cx="7751135" cy="5656521"/>
          </a:xfrm>
        </p:spPr>
        <p:txBody>
          <a:bodyPr>
            <a:normAutofit/>
          </a:bodyPr>
          <a:lstStyle/>
          <a:p>
            <a:pPr marL="0" indent="0" hangingPunct="0">
              <a:buNone/>
            </a:pPr>
            <a:endParaRPr lang="uk-UA" sz="3600" dirty="0">
              <a:latin typeface="Georgia" panose="02040502050405020303" pitchFamily="18" charset="0"/>
            </a:endParaRPr>
          </a:p>
          <a:p>
            <a:pPr marL="0" indent="0" hangingPunct="0">
              <a:buNone/>
            </a:pPr>
            <a:r>
              <a:rPr lang="ru-RU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Оперативний</a:t>
            </a:r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 план </a:t>
            </a:r>
            <a:r>
              <a:rPr lang="ru-RU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роботи</a:t>
            </a:r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 з персоналом </a:t>
            </a:r>
            <a:r>
              <a:rPr lang="ru-RU" sz="3600" dirty="0">
                <a:latin typeface="Georgia" panose="02040502050405020303" pitchFamily="18" charset="0"/>
              </a:rPr>
              <a:t>– </a:t>
            </a:r>
            <a:r>
              <a:rPr lang="ru-RU" sz="3600" dirty="0" err="1">
                <a:latin typeface="Georgia" panose="02040502050405020303" pitchFamily="18" charset="0"/>
              </a:rPr>
              <a:t>це</a:t>
            </a:r>
            <a:r>
              <a:rPr lang="ru-RU" sz="3600" dirty="0">
                <a:latin typeface="Georgia" panose="02040502050405020303" pitchFamily="18" charset="0"/>
              </a:rPr>
              <a:t> комплекс </a:t>
            </a:r>
            <a:r>
              <a:rPr lang="ru-RU" sz="3600" dirty="0" err="1">
                <a:latin typeface="Georgia" panose="02040502050405020303" pitchFamily="18" charset="0"/>
              </a:rPr>
              <a:t>взаємозв’язаних</a:t>
            </a:r>
            <a:r>
              <a:rPr lang="ru-RU" sz="3600" dirty="0">
                <a:latin typeface="Georgia" panose="02040502050405020303" pitchFamily="18" charset="0"/>
              </a:rPr>
              <a:t> </a:t>
            </a:r>
            <a:r>
              <a:rPr lang="ru-RU" sz="3600" dirty="0" err="1">
                <a:latin typeface="Georgia" panose="02040502050405020303" pitchFamily="18" charset="0"/>
              </a:rPr>
              <a:t>кадрових</a:t>
            </a:r>
            <a:r>
              <a:rPr lang="ru-RU" sz="3600" dirty="0">
                <a:latin typeface="Georgia" panose="02040502050405020303" pitchFamily="18" charset="0"/>
              </a:rPr>
              <a:t> </a:t>
            </a:r>
            <a:r>
              <a:rPr lang="ru-RU" sz="3600" dirty="0" err="1">
                <a:latin typeface="Georgia" panose="02040502050405020303" pitchFamily="18" charset="0"/>
              </a:rPr>
              <a:t>заходів</a:t>
            </a:r>
            <a:r>
              <a:rPr lang="ru-RU" sz="3600" dirty="0">
                <a:latin typeface="Georgia" panose="02040502050405020303" pitchFamily="18" charset="0"/>
              </a:rPr>
              <a:t>,  </a:t>
            </a:r>
            <a:r>
              <a:rPr lang="ru-RU" sz="3600" dirty="0" err="1">
                <a:latin typeface="Georgia" panose="02040502050405020303" pitchFamily="18" charset="0"/>
              </a:rPr>
              <a:t>що</a:t>
            </a:r>
            <a:r>
              <a:rPr lang="ru-RU" sz="3600" dirty="0">
                <a:latin typeface="Georgia" panose="02040502050405020303" pitchFamily="18" charset="0"/>
              </a:rPr>
              <a:t> </a:t>
            </a:r>
            <a:r>
              <a:rPr lang="ru-RU" sz="3600" dirty="0" err="1">
                <a:latin typeface="Georgia" panose="02040502050405020303" pitchFamily="18" charset="0"/>
              </a:rPr>
              <a:t>охоплює</a:t>
            </a:r>
            <a:r>
              <a:rPr lang="ru-RU" sz="3600" dirty="0">
                <a:latin typeface="Georgia" panose="02040502050405020303" pitchFamily="18" charset="0"/>
              </a:rPr>
              <a:t> </a:t>
            </a:r>
            <a:r>
              <a:rPr lang="ru-RU" sz="3600" dirty="0" err="1">
                <a:latin typeface="Georgia" panose="02040502050405020303" pitchFamily="18" charset="0"/>
              </a:rPr>
              <a:t>планування</a:t>
            </a:r>
            <a:r>
              <a:rPr lang="ru-RU" sz="3600" dirty="0">
                <a:latin typeface="Georgia" panose="02040502050405020303" pitchFamily="18" charset="0"/>
              </a:rPr>
              <a:t> </a:t>
            </a:r>
            <a:r>
              <a:rPr lang="ru-RU" sz="3600" dirty="0" err="1">
                <a:latin typeface="Georgia" panose="02040502050405020303" pitchFamily="18" charset="0"/>
              </a:rPr>
              <a:t>усіх</a:t>
            </a:r>
            <a:r>
              <a:rPr lang="ru-RU" sz="3600" dirty="0">
                <a:latin typeface="Georgia" panose="02040502050405020303" pitchFamily="18" charset="0"/>
              </a:rPr>
              <a:t> </a:t>
            </a:r>
            <a:r>
              <a:rPr lang="ru-RU" sz="3600" dirty="0" err="1">
                <a:latin typeface="Georgia" panose="02040502050405020303" pitchFamily="18" charset="0"/>
              </a:rPr>
              <a:t>видів</a:t>
            </a:r>
            <a:r>
              <a:rPr lang="ru-RU" sz="3600" dirty="0">
                <a:latin typeface="Georgia" panose="02040502050405020303" pitchFamily="18" charset="0"/>
              </a:rPr>
              <a:t> </a:t>
            </a:r>
            <a:r>
              <a:rPr lang="ru-RU" sz="3600" dirty="0" err="1">
                <a:latin typeface="Georgia" panose="02040502050405020303" pitchFamily="18" charset="0"/>
              </a:rPr>
              <a:t>робіт</a:t>
            </a:r>
            <a:r>
              <a:rPr lang="ru-RU" sz="3600" dirty="0">
                <a:latin typeface="Georgia" panose="02040502050405020303" pitchFamily="18" charset="0"/>
              </a:rPr>
              <a:t> </a:t>
            </a:r>
            <a:r>
              <a:rPr lang="ru-RU" sz="3600" dirty="0" err="1">
                <a:latin typeface="Georgia" panose="02040502050405020303" pitchFamily="18" charset="0"/>
              </a:rPr>
              <a:t>із</a:t>
            </a:r>
            <a:r>
              <a:rPr lang="ru-RU" sz="3600" dirty="0">
                <a:latin typeface="Georgia" panose="02040502050405020303" pitchFamily="18" charset="0"/>
              </a:rPr>
              <a:t> персоналом і </a:t>
            </a:r>
            <a:r>
              <a:rPr lang="ru-RU" sz="3600" dirty="0" err="1">
                <a:latin typeface="Georgia" panose="02040502050405020303" pitchFamily="18" charset="0"/>
              </a:rPr>
              <a:t>складається</a:t>
            </a:r>
            <a:r>
              <a:rPr lang="ru-RU" sz="3600" dirty="0">
                <a:latin typeface="Georgia" panose="02040502050405020303" pitchFamily="18" charset="0"/>
              </a:rPr>
              <a:t>, як правило, на 1 </a:t>
            </a:r>
            <a:r>
              <a:rPr lang="ru-RU" sz="3600" dirty="0" err="1">
                <a:latin typeface="Georgia" panose="02040502050405020303" pitchFamily="18" charset="0"/>
              </a:rPr>
              <a:t>рік</a:t>
            </a:r>
            <a:r>
              <a:rPr lang="ru-RU" sz="3600" dirty="0">
                <a:latin typeface="Georgia" panose="02040502050405020303" pitchFamily="18" charset="0"/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00949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1991235" y="322125"/>
            <a:ext cx="6246052" cy="5557680"/>
            <a:chOff x="0" y="22571"/>
            <a:chExt cx="4454372" cy="3790959"/>
          </a:xfrm>
        </p:grpSpPr>
        <p:cxnSp>
          <p:nvCxnSpPr>
            <p:cNvPr id="5" name="Соединительная линия уступом 4"/>
            <p:cNvCxnSpPr/>
            <p:nvPr/>
          </p:nvCxnSpPr>
          <p:spPr>
            <a:xfrm rot="16200000" flipV="1">
              <a:off x="-424282" y="1309420"/>
              <a:ext cx="3159761" cy="1842821"/>
            </a:xfrm>
            <a:prstGeom prst="bentConnector3">
              <a:avLst>
                <a:gd name="adj1" fmla="val 225"/>
              </a:avLst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  <a:tailEnd type="none"/>
            </a:ln>
            <a:effectLst/>
          </p:spPr>
        </p:cxnSp>
        <p:cxnSp>
          <p:nvCxnSpPr>
            <p:cNvPr id="6" name="Прямая соединительная линия 5"/>
            <p:cNvCxnSpPr/>
            <p:nvPr/>
          </p:nvCxnSpPr>
          <p:spPr>
            <a:xfrm>
              <a:off x="1572768" y="234086"/>
              <a:ext cx="0" cy="492429"/>
            </a:xfrm>
            <a:prstGeom prst="line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sp>
          <p:nvSpPr>
            <p:cNvPr id="7" name="Надпись 2"/>
            <p:cNvSpPr txBox="1">
              <a:spLocks noChangeArrowheads="1"/>
            </p:cNvSpPr>
            <p:nvPr/>
          </p:nvSpPr>
          <p:spPr bwMode="auto">
            <a:xfrm>
              <a:off x="402336" y="22571"/>
              <a:ext cx="2494483" cy="1889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>
              <a:spAutoFit/>
            </a:bodyPr>
            <a:lstStyle/>
            <a:p>
              <a:pPr algn="ctr" hangingPunct="0">
                <a:spcAft>
                  <a:spcPts val="0"/>
                </a:spcAft>
              </a:pPr>
              <a:r>
                <a:rPr lang="uk-UA" sz="1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Зібрати інформацію про персонал</a:t>
              </a:r>
              <a:endPara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8" name="Надпись 2"/>
            <p:cNvSpPr txBox="1">
              <a:spLocks noChangeArrowheads="1"/>
            </p:cNvSpPr>
            <p:nvPr/>
          </p:nvSpPr>
          <p:spPr bwMode="auto">
            <a:xfrm>
              <a:off x="402336" y="366386"/>
              <a:ext cx="2494483" cy="188944"/>
            </a:xfrm>
            <a:prstGeom prst="rect">
              <a:avLst/>
            </a:prstGeom>
            <a:solidFill>
              <a:sysClr val="window" lastClr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>
              <a:spAutoFit/>
            </a:bodyPr>
            <a:lstStyle/>
            <a:p>
              <a:pPr algn="ctr" hangingPunct="0">
                <a:spcAft>
                  <a:spcPts val="0"/>
                </a:spcAft>
              </a:pPr>
              <a:r>
                <a:rPr lang="uk-UA" sz="1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Визначити цілі планування виробництва</a:t>
              </a:r>
              <a:endPara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9" name="Надпись 2"/>
            <p:cNvSpPr txBox="1">
              <a:spLocks noChangeArrowheads="1"/>
            </p:cNvSpPr>
            <p:nvPr/>
          </p:nvSpPr>
          <p:spPr bwMode="auto">
            <a:xfrm>
              <a:off x="402336" y="749631"/>
              <a:ext cx="2494483" cy="31490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>
              <a:spAutoFit/>
            </a:bodyPr>
            <a:lstStyle/>
            <a:p>
              <a:pPr algn="ctr" hangingPunct="0">
                <a:spcAft>
                  <a:spcPts val="0"/>
                </a:spcAft>
              </a:pPr>
              <a:r>
                <a:rPr lang="uk-UA" sz="1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Перевірити інформацію про персонал на відповідність її цілям планування виробництва</a:t>
              </a:r>
              <a:endPara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" name="Надпись 2"/>
            <p:cNvSpPr txBox="1">
              <a:spLocks noChangeArrowheads="1"/>
            </p:cNvSpPr>
            <p:nvPr/>
          </p:nvSpPr>
          <p:spPr bwMode="auto">
            <a:xfrm>
              <a:off x="402336" y="1171057"/>
              <a:ext cx="2940710" cy="1889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>
              <a:spAutoFit/>
            </a:bodyPr>
            <a:lstStyle/>
            <a:p>
              <a:pPr algn="ctr" hangingPunct="0">
                <a:spcAft>
                  <a:spcPts val="0"/>
                </a:spcAft>
              </a:pPr>
              <a:r>
                <a:rPr lang="uk-UA" sz="1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Чи можуть бути реалізовані цілі кадрового планування</a:t>
              </a:r>
              <a:endPara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1" name="Надпись 2"/>
            <p:cNvSpPr txBox="1">
              <a:spLocks noChangeArrowheads="1"/>
            </p:cNvSpPr>
            <p:nvPr/>
          </p:nvSpPr>
          <p:spPr bwMode="auto">
            <a:xfrm>
              <a:off x="402336" y="1470981"/>
              <a:ext cx="2494483" cy="1889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>
              <a:spAutoFit/>
            </a:bodyPr>
            <a:lstStyle/>
            <a:p>
              <a:pPr algn="ctr" hangingPunct="0">
                <a:spcAft>
                  <a:spcPts val="0"/>
                </a:spcAft>
              </a:pPr>
              <a:r>
                <a:rPr lang="uk-UA" sz="1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Спланувати потреби в персоналі</a:t>
              </a:r>
              <a:endPara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2" name="Надпись 2"/>
            <p:cNvSpPr txBox="1">
              <a:spLocks noChangeArrowheads="1"/>
            </p:cNvSpPr>
            <p:nvPr/>
          </p:nvSpPr>
          <p:spPr bwMode="auto">
            <a:xfrm>
              <a:off x="402336" y="1778219"/>
              <a:ext cx="3269894" cy="1889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>
              <a:spAutoFit/>
            </a:bodyPr>
            <a:lstStyle/>
            <a:p>
              <a:pPr algn="ctr" hangingPunct="0">
                <a:spcAft>
                  <a:spcPts val="0"/>
                </a:spcAft>
              </a:pPr>
              <a:r>
                <a:rPr lang="uk-UA" sz="1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Спланувати залучення й адаптацію персоналу</a:t>
              </a:r>
              <a:endPara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3" name="Надпись 2"/>
            <p:cNvSpPr txBox="1">
              <a:spLocks noChangeArrowheads="1"/>
            </p:cNvSpPr>
            <p:nvPr/>
          </p:nvSpPr>
          <p:spPr bwMode="auto">
            <a:xfrm>
              <a:off x="402336" y="2055571"/>
              <a:ext cx="3269615" cy="37274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>
              <a:noAutofit/>
            </a:bodyPr>
            <a:lstStyle/>
            <a:p>
              <a:pPr algn="ctr" hangingPunct="0">
                <a:spcAft>
                  <a:spcPts val="0"/>
                </a:spcAft>
              </a:pPr>
              <a:r>
                <a:rPr lang="uk-UA" sz="1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Спланувати навчання, перепідготовку й підвищення кваліфікації персоналу</a:t>
              </a:r>
              <a:endPara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4" name="Надпись 2"/>
            <p:cNvSpPr txBox="1">
              <a:spLocks noChangeArrowheads="1"/>
            </p:cNvSpPr>
            <p:nvPr/>
          </p:nvSpPr>
          <p:spPr bwMode="auto">
            <a:xfrm>
              <a:off x="402336" y="2539000"/>
              <a:ext cx="3269894" cy="1889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>
              <a:spAutoFit/>
            </a:bodyPr>
            <a:lstStyle/>
            <a:p>
              <a:pPr algn="ctr" hangingPunct="0">
                <a:spcAft>
                  <a:spcPts val="0"/>
                </a:spcAft>
              </a:pPr>
              <a:r>
                <a:rPr lang="uk-UA" sz="1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Спланувати ділову кар’єру, службово-професійне просування</a:t>
              </a:r>
              <a:endPara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5" name="Надпись 2"/>
            <p:cNvSpPr txBox="1">
              <a:spLocks noChangeArrowheads="1"/>
            </p:cNvSpPr>
            <p:nvPr/>
          </p:nvSpPr>
          <p:spPr bwMode="auto">
            <a:xfrm>
              <a:off x="402336" y="2824293"/>
              <a:ext cx="2494483" cy="1889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>
              <a:spAutoFit/>
            </a:bodyPr>
            <a:lstStyle/>
            <a:p>
              <a:pPr algn="ctr" hangingPunct="0">
                <a:spcAft>
                  <a:spcPts val="0"/>
                </a:spcAft>
              </a:pPr>
              <a:r>
                <a:rPr lang="uk-UA" sz="1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Спланувати використання персоналу</a:t>
              </a:r>
              <a:endPara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6" name="Надпись 2"/>
            <p:cNvSpPr txBox="1">
              <a:spLocks noChangeArrowheads="1"/>
            </p:cNvSpPr>
            <p:nvPr/>
          </p:nvSpPr>
          <p:spPr bwMode="auto">
            <a:xfrm>
              <a:off x="402336" y="3131531"/>
              <a:ext cx="2494483" cy="1889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>
              <a:spAutoFit/>
            </a:bodyPr>
            <a:lstStyle/>
            <a:p>
              <a:pPr algn="ctr" hangingPunct="0">
                <a:spcAft>
                  <a:spcPts val="0"/>
                </a:spcAft>
              </a:pPr>
              <a:r>
                <a:rPr lang="uk-UA" sz="1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Спланувати витрати на персонал організації</a:t>
              </a:r>
              <a:endPara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7" name="Надпись 2"/>
            <p:cNvSpPr txBox="1">
              <a:spLocks noChangeArrowheads="1"/>
            </p:cNvSpPr>
            <p:nvPr/>
          </p:nvSpPr>
          <p:spPr bwMode="auto">
            <a:xfrm>
              <a:off x="402336" y="3424139"/>
              <a:ext cx="3269894" cy="1889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>
              <a:spAutoFit/>
            </a:bodyPr>
            <a:lstStyle/>
            <a:p>
              <a:pPr algn="ctr" hangingPunct="0">
                <a:spcAft>
                  <a:spcPts val="0"/>
                </a:spcAft>
              </a:pPr>
              <a:r>
                <a:rPr lang="uk-UA" sz="1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Регулярний контроль і розвиток окремих видів планування</a:t>
              </a:r>
              <a:endPara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8" name="Надпись 2"/>
            <p:cNvSpPr txBox="1">
              <a:spLocks noChangeArrowheads="1"/>
            </p:cNvSpPr>
            <p:nvPr/>
          </p:nvSpPr>
          <p:spPr bwMode="auto">
            <a:xfrm>
              <a:off x="3050438" y="343814"/>
              <a:ext cx="1403934" cy="60716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>
              <a:noAutofit/>
            </a:bodyPr>
            <a:lstStyle/>
            <a:p>
              <a:pPr algn="ctr" hangingPunct="0">
                <a:spcAft>
                  <a:spcPts val="0"/>
                </a:spcAft>
              </a:pPr>
              <a:r>
                <a:rPr lang="uk-UA" sz="1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Перевірити додатково і, якщо потрібно, сформулювати цілі заново</a:t>
              </a:r>
              <a:endPara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9" name="Надпись 2"/>
            <p:cNvSpPr txBox="1">
              <a:spLocks noChangeArrowheads="1"/>
            </p:cNvSpPr>
            <p:nvPr/>
          </p:nvSpPr>
          <p:spPr bwMode="auto">
            <a:xfrm>
              <a:off x="3452774" y="1310046"/>
              <a:ext cx="563271" cy="18894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>
              <a:spAutoFit/>
            </a:bodyPr>
            <a:lstStyle/>
            <a:p>
              <a:pPr algn="ctr" hangingPunct="0">
                <a:spcAft>
                  <a:spcPts val="0"/>
                </a:spcAft>
              </a:pPr>
              <a:r>
                <a:rPr lang="uk-UA" sz="1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Немає</a:t>
              </a:r>
              <a:endPara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0" name="Надпись 2"/>
            <p:cNvSpPr txBox="1">
              <a:spLocks noChangeArrowheads="1"/>
            </p:cNvSpPr>
            <p:nvPr/>
          </p:nvSpPr>
          <p:spPr bwMode="auto">
            <a:xfrm>
              <a:off x="0" y="1317361"/>
              <a:ext cx="380390" cy="18894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>
              <a:spAutoFit/>
            </a:bodyPr>
            <a:lstStyle/>
            <a:p>
              <a:pPr algn="ctr" hangingPunct="0">
                <a:spcAft>
                  <a:spcPts val="0"/>
                </a:spcAft>
              </a:pPr>
              <a:r>
                <a:rPr lang="uk-UA" sz="1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Так</a:t>
              </a:r>
              <a:endPara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21" name="Соединительная линия уступом 20"/>
            <p:cNvCxnSpPr/>
            <p:nvPr/>
          </p:nvCxnSpPr>
          <p:spPr>
            <a:xfrm rot="10800000">
              <a:off x="1572768" y="285292"/>
              <a:ext cx="2186940" cy="57785"/>
            </a:xfrm>
            <a:prstGeom prst="bentConnector3">
              <a:avLst>
                <a:gd name="adj1" fmla="val -174"/>
              </a:avLst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22" name="Соединительная линия уступом 21"/>
            <p:cNvCxnSpPr/>
            <p:nvPr/>
          </p:nvCxnSpPr>
          <p:spPr>
            <a:xfrm flipV="1">
              <a:off x="3343046" y="950976"/>
              <a:ext cx="497205" cy="285115"/>
            </a:xfrm>
            <a:prstGeom prst="bentConnector3">
              <a:avLst>
                <a:gd name="adj1" fmla="val 100023"/>
              </a:avLst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23" name="Прямая со стрелкой 22"/>
            <p:cNvCxnSpPr/>
            <p:nvPr/>
          </p:nvCxnSpPr>
          <p:spPr>
            <a:xfrm>
              <a:off x="2077517" y="3635654"/>
              <a:ext cx="0" cy="177876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24" name="Прямая со стрелкой 23"/>
            <p:cNvCxnSpPr/>
            <p:nvPr/>
          </p:nvCxnSpPr>
          <p:spPr>
            <a:xfrm>
              <a:off x="234086" y="651052"/>
              <a:ext cx="1338555" cy="0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</p:grpSp>
      <p:sp>
        <p:nvSpPr>
          <p:cNvPr id="2" name="Прямоугольник 1"/>
          <p:cNvSpPr/>
          <p:nvPr/>
        </p:nvSpPr>
        <p:spPr>
          <a:xfrm>
            <a:off x="1084522" y="6027648"/>
            <a:ext cx="805947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901700" algn="ctr">
              <a:lnSpc>
                <a:spcPts val="2400"/>
              </a:lnSpc>
              <a:spcAft>
                <a:spcPts val="0"/>
              </a:spcAft>
            </a:pPr>
            <a:r>
              <a:rPr lang="uk-UA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Рисунок </a:t>
            </a:r>
            <a:r>
              <a:rPr lang="uk-UA" dirty="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</a:t>
            </a:r>
            <a:r>
              <a:rPr lang="uk-UA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Структура типового оперативного плану роботи з персоналом в організації</a:t>
            </a:r>
            <a:endParaRPr lang="ru-RU" dirty="0"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ctr">
              <a:lnSpc>
                <a:spcPts val="2400"/>
              </a:lnSpc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58003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88559" y="1317425"/>
            <a:ext cx="729393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/>
            <a:r>
              <a:rPr lang="uk-UA" sz="3600" b="1" dirty="0">
                <a:latin typeface="Georgia" panose="02040502050405020303" pitchFamily="18" charset="0"/>
              </a:rPr>
              <a:t>Існує три основних типи планів: </a:t>
            </a:r>
            <a:endParaRPr lang="ru-RU" sz="3600" b="1" dirty="0">
              <a:latin typeface="Georgia" panose="02040502050405020303" pitchFamily="18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uk-UA" sz="3600" i="1" dirty="0" smtClean="0">
                <a:latin typeface="Georgia" panose="02040502050405020303" pitchFamily="18" charset="0"/>
              </a:rPr>
              <a:t>плани-цілі</a:t>
            </a:r>
            <a:r>
              <a:rPr lang="uk-UA" sz="3600" i="1" dirty="0">
                <a:latin typeface="Georgia" panose="02040502050405020303" pitchFamily="18" charset="0"/>
              </a:rPr>
              <a:t>, </a:t>
            </a:r>
            <a:endParaRPr lang="ru-RU" sz="3600" i="1" dirty="0">
              <a:latin typeface="Georgia" panose="02040502050405020303" pitchFamily="18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uk-UA" sz="3600" i="1" dirty="0">
                <a:latin typeface="Georgia" panose="02040502050405020303" pitchFamily="18" charset="0"/>
              </a:rPr>
              <a:t>плани для повторюваних дій, </a:t>
            </a:r>
            <a:endParaRPr lang="ru-RU" sz="3600" i="1" dirty="0">
              <a:latin typeface="Georgia" panose="02040502050405020303" pitchFamily="18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uk-UA" sz="3600" i="1" dirty="0" smtClean="0">
                <a:latin typeface="Georgia" panose="02040502050405020303" pitchFamily="18" charset="0"/>
              </a:rPr>
              <a:t>плани для </a:t>
            </a:r>
            <a:r>
              <a:rPr lang="uk-UA" sz="3600" i="1" dirty="0">
                <a:latin typeface="Georgia" panose="02040502050405020303" pitchFamily="18" charset="0"/>
              </a:rPr>
              <a:t>неповторюваних дій.</a:t>
            </a:r>
            <a:endParaRPr lang="ru-RU" sz="3600" i="1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23986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82233" y="478466"/>
            <a:ext cx="7400259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/>
            <a:r>
              <a:rPr lang="uk-UA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Плани-цілі</a:t>
            </a:r>
            <a:r>
              <a:rPr lang="uk-UA" sz="2800" dirty="0">
                <a:latin typeface="Georgia" panose="02040502050405020303" pitchFamily="18" charset="0"/>
              </a:rPr>
              <a:t> </a:t>
            </a:r>
            <a:r>
              <a:rPr lang="uk-UA" sz="2800" dirty="0" smtClean="0">
                <a:latin typeface="Georgia" panose="02040502050405020303" pitchFamily="18" charset="0"/>
              </a:rPr>
              <a:t>являють </a:t>
            </a:r>
            <a:r>
              <a:rPr lang="uk-UA" sz="2800" dirty="0">
                <a:latin typeface="Georgia" panose="02040502050405020303" pitchFamily="18" charset="0"/>
              </a:rPr>
              <a:t>собою набір якісних і кількісних характеристик бажаного стану об’єкта управління і його окремих елементів у майбутньому, що, однак, ніколи не пов’язуються ні з конкретним способом досягнення, ні з необхідними для цього ресурсами. Плани-цілі використовуються при великих термінах або при принциповій непередбачуваності конкретних подій у майбутньому, що обумовлює їхню невизначеність. У плануванні персоналу цей вид планів не має практичного значення.</a:t>
            </a:r>
            <a:endParaRPr lang="ru-RU" sz="2800" i="1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2068528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1CACE3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33</TotalTime>
  <Words>637</Words>
  <Application>Microsoft Office PowerPoint</Application>
  <PresentationFormat>Экран (4:3)</PresentationFormat>
  <Paragraphs>58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2" baseType="lpstr">
      <vt:lpstr>Arial</vt:lpstr>
      <vt:lpstr>Calibri</vt:lpstr>
      <vt:lpstr>Century Gothic</vt:lpstr>
      <vt:lpstr>Georgia</vt:lpstr>
      <vt:lpstr>Times New Roman</vt:lpstr>
      <vt:lpstr>Wingdings 3</vt:lpstr>
      <vt:lpstr>Легкий дым</vt:lpstr>
      <vt:lpstr>Види планування: стратегічне, тактичне, операційне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Види планування: стратегічне, тактичне, операційне</dc:title>
  <dc:creator>LenKo</dc:creator>
  <cp:lastModifiedBy>LenKo</cp:lastModifiedBy>
  <cp:revision>3</cp:revision>
  <dcterms:created xsi:type="dcterms:W3CDTF">2016-04-06T08:23:34Z</dcterms:created>
  <dcterms:modified xsi:type="dcterms:W3CDTF">2016-04-06T08:56:48Z</dcterms:modified>
</cp:coreProperties>
</file>