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5" r:id="rId5"/>
    <p:sldId id="259" r:id="rId6"/>
    <p:sldId id="262" r:id="rId7"/>
    <p:sldId id="264" r:id="rId8"/>
    <p:sldId id="263" r:id="rId9"/>
    <p:sldId id="260" r:id="rId10"/>
    <p:sldId id="261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08749884-5357-48A5-A6FF-A7FA8CE54F4A}">
          <p14:sldIdLst>
            <p14:sldId id="256"/>
            <p14:sldId id="257"/>
            <p14:sldId id="258"/>
            <p14:sldId id="265"/>
            <p14:sldId id="259"/>
            <p14:sldId id="262"/>
            <p14:sldId id="264"/>
            <p14:sldId id="263"/>
            <p14:sldId id="260"/>
            <p14:sldId id="261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FF66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B44E05-12B2-469A-96CD-E965FFCC2617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C08BF2C-103C-4416-8AF5-DE2253106429}">
      <dgm:prSet phldrT="[Текст]"/>
      <dgm:spPr>
        <a:solidFill>
          <a:srgbClr val="CCECFF"/>
        </a:solidFill>
        <a:ln>
          <a:solidFill>
            <a:srgbClr val="002060"/>
          </a:solidFill>
        </a:ln>
      </dgm:spPr>
      <dgm:t>
        <a:bodyPr/>
        <a:lstStyle/>
        <a:p>
          <a:r>
            <a:rPr lang="uk-UA" dirty="0" smtClean="0">
              <a:solidFill>
                <a:srgbClr val="002060"/>
              </a:solidFill>
            </a:rPr>
            <a:t>види</a:t>
          </a:r>
          <a:endParaRPr lang="ru-RU" dirty="0">
            <a:solidFill>
              <a:srgbClr val="002060"/>
            </a:solidFill>
          </a:endParaRPr>
        </a:p>
      </dgm:t>
    </dgm:pt>
    <dgm:pt modelId="{08BD0540-9C5A-4A9B-876D-A1C8FFCC5489}" type="parTrans" cxnId="{AE6001DE-BFE7-4774-AC9F-4C83734F68B7}">
      <dgm:prSet/>
      <dgm:spPr/>
      <dgm:t>
        <a:bodyPr/>
        <a:lstStyle/>
        <a:p>
          <a:endParaRPr lang="ru-RU"/>
        </a:p>
      </dgm:t>
    </dgm:pt>
    <dgm:pt modelId="{86B82E4C-B244-47D2-858A-FF8C9B016644}" type="sibTrans" cxnId="{AE6001DE-BFE7-4774-AC9F-4C83734F68B7}">
      <dgm:prSet/>
      <dgm:spPr/>
      <dgm:t>
        <a:bodyPr/>
        <a:lstStyle/>
        <a:p>
          <a:endParaRPr lang="ru-RU"/>
        </a:p>
      </dgm:t>
    </dgm:pt>
    <dgm:pt modelId="{7C50A7F0-4EEC-48C0-B0C2-78EF455D6B03}">
      <dgm:prSet phldrT="[Текст]" custT="1"/>
      <dgm:spPr>
        <a:solidFill>
          <a:srgbClr val="00B050"/>
        </a:solidFill>
        <a:ln>
          <a:solidFill>
            <a:srgbClr val="FFFF00"/>
          </a:solidFill>
        </a:ln>
      </dgm:spPr>
      <dgm:t>
        <a:bodyPr/>
        <a:lstStyle/>
        <a:p>
          <a:r>
            <a:rPr lang="uk-UA" sz="2800" dirty="0" smtClean="0"/>
            <a:t>НПА</a:t>
          </a:r>
          <a:endParaRPr lang="ru-RU" sz="2800" dirty="0"/>
        </a:p>
      </dgm:t>
    </dgm:pt>
    <dgm:pt modelId="{0D88E316-6582-4E82-A263-E0C840E1B5BF}" type="parTrans" cxnId="{1039408C-37B0-4D7C-BC74-672C0C6257D6}">
      <dgm:prSet/>
      <dgm:spPr/>
      <dgm:t>
        <a:bodyPr/>
        <a:lstStyle/>
        <a:p>
          <a:endParaRPr lang="ru-RU"/>
        </a:p>
      </dgm:t>
    </dgm:pt>
    <dgm:pt modelId="{885305ED-3D35-4FF8-824C-DF72138745B4}" type="sibTrans" cxnId="{1039408C-37B0-4D7C-BC74-672C0C6257D6}">
      <dgm:prSet/>
      <dgm:spPr/>
      <dgm:t>
        <a:bodyPr/>
        <a:lstStyle/>
        <a:p>
          <a:endParaRPr lang="ru-RU"/>
        </a:p>
      </dgm:t>
    </dgm:pt>
    <dgm:pt modelId="{FA7389DB-EDE1-4D07-B872-66BCE0DA31C0}">
      <dgm:prSet phldrT="[Текст]" custT="1"/>
      <dgm:spPr>
        <a:solidFill>
          <a:srgbClr val="00B050"/>
        </a:solidFill>
        <a:ln>
          <a:solidFill>
            <a:srgbClr val="FFFF00"/>
          </a:solidFill>
        </a:ln>
      </dgm:spPr>
      <dgm:t>
        <a:bodyPr/>
        <a:lstStyle/>
        <a:p>
          <a:r>
            <a:rPr lang="uk-UA" sz="2400" dirty="0" smtClean="0"/>
            <a:t>Норм. договір</a:t>
          </a:r>
          <a:endParaRPr lang="ru-RU" sz="2400" dirty="0"/>
        </a:p>
      </dgm:t>
    </dgm:pt>
    <dgm:pt modelId="{C3781A42-5FBA-4F6D-B571-5691AD165BBE}" type="parTrans" cxnId="{4539716B-38BC-469B-A9F1-F3A62D2802D3}">
      <dgm:prSet/>
      <dgm:spPr/>
      <dgm:t>
        <a:bodyPr/>
        <a:lstStyle/>
        <a:p>
          <a:endParaRPr lang="ru-RU"/>
        </a:p>
      </dgm:t>
    </dgm:pt>
    <dgm:pt modelId="{A16E50CB-5F94-4C97-A60D-C10184563FD1}" type="sibTrans" cxnId="{4539716B-38BC-469B-A9F1-F3A62D2802D3}">
      <dgm:prSet/>
      <dgm:spPr/>
      <dgm:t>
        <a:bodyPr/>
        <a:lstStyle/>
        <a:p>
          <a:endParaRPr lang="ru-RU"/>
        </a:p>
      </dgm:t>
    </dgm:pt>
    <dgm:pt modelId="{73C3FA1B-66DB-4588-AAD8-D1590B97BCA4}">
      <dgm:prSet phldrT="[Текст]" custT="1"/>
      <dgm:spPr>
        <a:solidFill>
          <a:srgbClr val="FF0000"/>
        </a:solidFill>
        <a:ln>
          <a:solidFill>
            <a:srgbClr val="FFFF00"/>
          </a:solidFill>
        </a:ln>
      </dgm:spPr>
      <dgm:t>
        <a:bodyPr/>
        <a:lstStyle/>
        <a:p>
          <a:r>
            <a:rPr lang="uk-UA" sz="2400" dirty="0" err="1" smtClean="0"/>
            <a:t>Судов</a:t>
          </a:r>
          <a:r>
            <a:rPr lang="uk-UA" sz="2400" dirty="0" smtClean="0"/>
            <a:t>. прецедент?</a:t>
          </a:r>
          <a:endParaRPr lang="ru-RU" sz="2400" dirty="0"/>
        </a:p>
      </dgm:t>
    </dgm:pt>
    <dgm:pt modelId="{EE769689-DB2C-4188-AFCC-DD5CD607CE02}" type="parTrans" cxnId="{942B2CC5-B4DA-4302-8FC7-CA6238610821}">
      <dgm:prSet/>
      <dgm:spPr/>
      <dgm:t>
        <a:bodyPr/>
        <a:lstStyle/>
        <a:p>
          <a:endParaRPr lang="ru-RU"/>
        </a:p>
      </dgm:t>
    </dgm:pt>
    <dgm:pt modelId="{3C1F80CA-9504-4763-A8C9-C0F3E6D74E04}" type="sibTrans" cxnId="{942B2CC5-B4DA-4302-8FC7-CA6238610821}">
      <dgm:prSet/>
      <dgm:spPr/>
      <dgm:t>
        <a:bodyPr/>
        <a:lstStyle/>
        <a:p>
          <a:endParaRPr lang="ru-RU"/>
        </a:p>
      </dgm:t>
    </dgm:pt>
    <dgm:pt modelId="{B53540CC-EA45-44F1-ABD3-9C089661C946}">
      <dgm:prSet custT="1"/>
      <dgm:spPr>
        <a:solidFill>
          <a:srgbClr val="FF0000"/>
        </a:solidFill>
      </dgm:spPr>
      <dgm:t>
        <a:bodyPr/>
        <a:lstStyle/>
        <a:p>
          <a:r>
            <a:rPr lang="uk-UA" sz="2400" dirty="0" smtClean="0"/>
            <a:t>Прав. звичай?</a:t>
          </a:r>
          <a:endParaRPr lang="ru-RU" sz="2400" dirty="0"/>
        </a:p>
      </dgm:t>
    </dgm:pt>
    <dgm:pt modelId="{DE7A3D22-32F2-4B00-ABA2-7805D40B3704}" type="parTrans" cxnId="{493453DD-2416-4ADF-938B-01F12DFE29F8}">
      <dgm:prSet/>
      <dgm:spPr/>
      <dgm:t>
        <a:bodyPr/>
        <a:lstStyle/>
        <a:p>
          <a:endParaRPr lang="ru-RU"/>
        </a:p>
      </dgm:t>
    </dgm:pt>
    <dgm:pt modelId="{B6AA13AB-335F-48C6-8C0B-733835CBFC89}" type="sibTrans" cxnId="{493453DD-2416-4ADF-938B-01F12DFE29F8}">
      <dgm:prSet/>
      <dgm:spPr/>
      <dgm:t>
        <a:bodyPr/>
        <a:lstStyle/>
        <a:p>
          <a:endParaRPr lang="ru-RU"/>
        </a:p>
      </dgm:t>
    </dgm:pt>
    <dgm:pt modelId="{24091908-4EFC-47FF-8292-7107FA5B0D14}">
      <dgm:prSet custT="1"/>
      <dgm:spPr>
        <a:solidFill>
          <a:srgbClr val="00B050"/>
        </a:solidFill>
        <a:ln>
          <a:solidFill>
            <a:srgbClr val="FFFF00"/>
          </a:solidFill>
        </a:ln>
      </dgm:spPr>
      <dgm:t>
        <a:bodyPr/>
        <a:lstStyle/>
        <a:p>
          <a:r>
            <a:rPr lang="uk-UA" sz="2800" dirty="0" smtClean="0"/>
            <a:t>Правова доктрина</a:t>
          </a:r>
          <a:endParaRPr lang="ru-RU" sz="2800" dirty="0"/>
        </a:p>
      </dgm:t>
    </dgm:pt>
    <dgm:pt modelId="{299D31D7-618C-4105-86E1-9D24DD5E88AF}" type="parTrans" cxnId="{1B57DBEF-602D-4331-A13F-56F3D2C67D72}">
      <dgm:prSet/>
      <dgm:spPr/>
      <dgm:t>
        <a:bodyPr/>
        <a:lstStyle/>
        <a:p>
          <a:endParaRPr lang="ru-RU"/>
        </a:p>
      </dgm:t>
    </dgm:pt>
    <dgm:pt modelId="{F2D294CB-C32E-4C66-8DCF-692A4AF7E547}" type="sibTrans" cxnId="{1B57DBEF-602D-4331-A13F-56F3D2C67D72}">
      <dgm:prSet/>
      <dgm:spPr/>
      <dgm:t>
        <a:bodyPr/>
        <a:lstStyle/>
        <a:p>
          <a:endParaRPr lang="ru-RU"/>
        </a:p>
      </dgm:t>
    </dgm:pt>
    <dgm:pt modelId="{C8E0AD1F-334B-47F4-973A-9840C74ECF70}" type="pres">
      <dgm:prSet presAssocID="{8BB44E05-12B2-469A-96CD-E965FFCC261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551EBA-30A0-4364-8108-9C641E639D1F}" type="pres">
      <dgm:prSet presAssocID="{2C08BF2C-103C-4416-8AF5-DE2253106429}" presName="centerShape" presStyleLbl="node0" presStyleIdx="0" presStyleCnt="1"/>
      <dgm:spPr/>
      <dgm:t>
        <a:bodyPr/>
        <a:lstStyle/>
        <a:p>
          <a:endParaRPr lang="ru-RU"/>
        </a:p>
      </dgm:t>
    </dgm:pt>
    <dgm:pt modelId="{23EAE231-CA63-4C60-A0FD-7CA9F9A36F01}" type="pres">
      <dgm:prSet presAssocID="{0D88E316-6582-4E82-A263-E0C840E1B5BF}" presName="Name9" presStyleLbl="parChTrans1D2" presStyleIdx="0" presStyleCnt="5"/>
      <dgm:spPr/>
      <dgm:t>
        <a:bodyPr/>
        <a:lstStyle/>
        <a:p>
          <a:endParaRPr lang="ru-RU"/>
        </a:p>
      </dgm:t>
    </dgm:pt>
    <dgm:pt modelId="{F8B850B0-EF80-4983-90D2-1BBB83AEB32F}" type="pres">
      <dgm:prSet presAssocID="{0D88E316-6582-4E82-A263-E0C840E1B5BF}" presName="connTx" presStyleLbl="parChTrans1D2" presStyleIdx="0" presStyleCnt="5"/>
      <dgm:spPr/>
      <dgm:t>
        <a:bodyPr/>
        <a:lstStyle/>
        <a:p>
          <a:endParaRPr lang="ru-RU"/>
        </a:p>
      </dgm:t>
    </dgm:pt>
    <dgm:pt modelId="{90908D8B-4169-4D4F-925C-8B3B7ED54368}" type="pres">
      <dgm:prSet presAssocID="{7C50A7F0-4EEC-48C0-B0C2-78EF455D6B0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17225B-1B25-4189-B490-A9F445311046}" type="pres">
      <dgm:prSet presAssocID="{C3781A42-5FBA-4F6D-B571-5691AD165BBE}" presName="Name9" presStyleLbl="parChTrans1D2" presStyleIdx="1" presStyleCnt="5"/>
      <dgm:spPr/>
      <dgm:t>
        <a:bodyPr/>
        <a:lstStyle/>
        <a:p>
          <a:endParaRPr lang="ru-RU"/>
        </a:p>
      </dgm:t>
    </dgm:pt>
    <dgm:pt modelId="{1D813B67-FB58-4887-9E66-2B1BCCC03B37}" type="pres">
      <dgm:prSet presAssocID="{C3781A42-5FBA-4F6D-B571-5691AD165BBE}" presName="connTx" presStyleLbl="parChTrans1D2" presStyleIdx="1" presStyleCnt="5"/>
      <dgm:spPr/>
      <dgm:t>
        <a:bodyPr/>
        <a:lstStyle/>
        <a:p>
          <a:endParaRPr lang="ru-RU"/>
        </a:p>
      </dgm:t>
    </dgm:pt>
    <dgm:pt modelId="{3D6451E5-8E37-45B5-9AFE-D300D8F7FA8F}" type="pres">
      <dgm:prSet presAssocID="{FA7389DB-EDE1-4D07-B872-66BCE0DA31C0}" presName="node" presStyleLbl="node1" presStyleIdx="1" presStyleCnt="5" custRadScaleRad="98233" custRadScaleInc="10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D7B5F4-BB10-4915-AFA9-2FEE229EB7BF}" type="pres">
      <dgm:prSet presAssocID="{EE769689-DB2C-4188-AFCC-DD5CD607CE02}" presName="Name9" presStyleLbl="parChTrans1D2" presStyleIdx="2" presStyleCnt="5"/>
      <dgm:spPr/>
      <dgm:t>
        <a:bodyPr/>
        <a:lstStyle/>
        <a:p>
          <a:endParaRPr lang="ru-RU"/>
        </a:p>
      </dgm:t>
    </dgm:pt>
    <dgm:pt modelId="{A6E7C25F-1C05-4B40-A46A-66B0A3EED8B2}" type="pres">
      <dgm:prSet presAssocID="{EE769689-DB2C-4188-AFCC-DD5CD607CE02}" presName="connTx" presStyleLbl="parChTrans1D2" presStyleIdx="2" presStyleCnt="5"/>
      <dgm:spPr/>
      <dgm:t>
        <a:bodyPr/>
        <a:lstStyle/>
        <a:p>
          <a:endParaRPr lang="ru-RU"/>
        </a:p>
      </dgm:t>
    </dgm:pt>
    <dgm:pt modelId="{F3459844-7A97-4486-A1C0-650FDF0FEB9B}" type="pres">
      <dgm:prSet presAssocID="{73C3FA1B-66DB-4588-AAD8-D1590B97BCA4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E5BEB8-119E-4D8D-8A68-9661A042D0E0}" type="pres">
      <dgm:prSet presAssocID="{DE7A3D22-32F2-4B00-ABA2-7805D40B3704}" presName="Name9" presStyleLbl="parChTrans1D2" presStyleIdx="3" presStyleCnt="5"/>
      <dgm:spPr/>
      <dgm:t>
        <a:bodyPr/>
        <a:lstStyle/>
        <a:p>
          <a:endParaRPr lang="ru-RU"/>
        </a:p>
      </dgm:t>
    </dgm:pt>
    <dgm:pt modelId="{637CA22E-B8F1-47B5-8D76-6D83FE81A439}" type="pres">
      <dgm:prSet presAssocID="{DE7A3D22-32F2-4B00-ABA2-7805D40B3704}" presName="connTx" presStyleLbl="parChTrans1D2" presStyleIdx="3" presStyleCnt="5"/>
      <dgm:spPr/>
      <dgm:t>
        <a:bodyPr/>
        <a:lstStyle/>
        <a:p>
          <a:endParaRPr lang="ru-RU"/>
        </a:p>
      </dgm:t>
    </dgm:pt>
    <dgm:pt modelId="{AEBDB3E3-9CD1-44B0-9C5E-71007F7F9905}" type="pres">
      <dgm:prSet presAssocID="{B53540CC-EA45-44F1-ABD3-9C089661C946}" presName="node" presStyleLbl="node1" presStyleIdx="3" presStyleCnt="5" custRadScaleRad="97748" custRadScaleInc="-6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748F17-7B12-4DFA-B77E-CCC4FB4C1F3B}" type="pres">
      <dgm:prSet presAssocID="{299D31D7-618C-4105-86E1-9D24DD5E88AF}" presName="Name9" presStyleLbl="parChTrans1D2" presStyleIdx="4" presStyleCnt="5"/>
      <dgm:spPr/>
      <dgm:t>
        <a:bodyPr/>
        <a:lstStyle/>
        <a:p>
          <a:endParaRPr lang="ru-RU"/>
        </a:p>
      </dgm:t>
    </dgm:pt>
    <dgm:pt modelId="{C71C8976-ACF8-4B19-BA3A-65C28C6E6121}" type="pres">
      <dgm:prSet presAssocID="{299D31D7-618C-4105-86E1-9D24DD5E88AF}" presName="connTx" presStyleLbl="parChTrans1D2" presStyleIdx="4" presStyleCnt="5"/>
      <dgm:spPr/>
      <dgm:t>
        <a:bodyPr/>
        <a:lstStyle/>
        <a:p>
          <a:endParaRPr lang="ru-RU"/>
        </a:p>
      </dgm:t>
    </dgm:pt>
    <dgm:pt modelId="{F45DE3EA-33FA-43E0-96FA-5E3140B953D5}" type="pres">
      <dgm:prSet presAssocID="{24091908-4EFC-47FF-8292-7107FA5B0D14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85256B-94A2-4C68-95A6-9326C6721F29}" type="presOf" srcId="{FA7389DB-EDE1-4D07-B872-66BCE0DA31C0}" destId="{3D6451E5-8E37-45B5-9AFE-D300D8F7FA8F}" srcOrd="0" destOrd="0" presId="urn:microsoft.com/office/officeart/2005/8/layout/radial1"/>
    <dgm:cxn modelId="{942B2CC5-B4DA-4302-8FC7-CA6238610821}" srcId="{2C08BF2C-103C-4416-8AF5-DE2253106429}" destId="{73C3FA1B-66DB-4588-AAD8-D1590B97BCA4}" srcOrd="2" destOrd="0" parTransId="{EE769689-DB2C-4188-AFCC-DD5CD607CE02}" sibTransId="{3C1F80CA-9504-4763-A8C9-C0F3E6D74E04}"/>
    <dgm:cxn modelId="{A86A0E31-02F6-4D2D-875A-06A0EDFE09C0}" type="presOf" srcId="{8BB44E05-12B2-469A-96CD-E965FFCC2617}" destId="{C8E0AD1F-334B-47F4-973A-9840C74ECF70}" srcOrd="0" destOrd="0" presId="urn:microsoft.com/office/officeart/2005/8/layout/radial1"/>
    <dgm:cxn modelId="{D9EC71F9-0544-4FAD-B7C9-8B9932B41ED0}" type="presOf" srcId="{B53540CC-EA45-44F1-ABD3-9C089661C946}" destId="{AEBDB3E3-9CD1-44B0-9C5E-71007F7F9905}" srcOrd="0" destOrd="0" presId="urn:microsoft.com/office/officeart/2005/8/layout/radial1"/>
    <dgm:cxn modelId="{5B54B1C3-E120-498B-A125-A5F1286D7AEC}" type="presOf" srcId="{0D88E316-6582-4E82-A263-E0C840E1B5BF}" destId="{F8B850B0-EF80-4983-90D2-1BBB83AEB32F}" srcOrd="1" destOrd="0" presId="urn:microsoft.com/office/officeart/2005/8/layout/radial1"/>
    <dgm:cxn modelId="{660D845C-B8F4-45CE-900D-2292AE42B01B}" type="presOf" srcId="{2C08BF2C-103C-4416-8AF5-DE2253106429}" destId="{50551EBA-30A0-4364-8108-9C641E639D1F}" srcOrd="0" destOrd="0" presId="urn:microsoft.com/office/officeart/2005/8/layout/radial1"/>
    <dgm:cxn modelId="{18BDE7D6-441B-4478-8A9B-267CC1F8729A}" type="presOf" srcId="{DE7A3D22-32F2-4B00-ABA2-7805D40B3704}" destId="{A1E5BEB8-119E-4D8D-8A68-9661A042D0E0}" srcOrd="0" destOrd="0" presId="urn:microsoft.com/office/officeart/2005/8/layout/radial1"/>
    <dgm:cxn modelId="{7EF0C3C4-D996-43E8-93C4-886FA1792933}" type="presOf" srcId="{299D31D7-618C-4105-86E1-9D24DD5E88AF}" destId="{06748F17-7B12-4DFA-B77E-CCC4FB4C1F3B}" srcOrd="0" destOrd="0" presId="urn:microsoft.com/office/officeart/2005/8/layout/radial1"/>
    <dgm:cxn modelId="{1B57DBEF-602D-4331-A13F-56F3D2C67D72}" srcId="{2C08BF2C-103C-4416-8AF5-DE2253106429}" destId="{24091908-4EFC-47FF-8292-7107FA5B0D14}" srcOrd="4" destOrd="0" parTransId="{299D31D7-618C-4105-86E1-9D24DD5E88AF}" sibTransId="{F2D294CB-C32E-4C66-8DCF-692A4AF7E547}"/>
    <dgm:cxn modelId="{2CCCA1B2-B31D-4550-8966-93B734E90848}" type="presOf" srcId="{73C3FA1B-66DB-4588-AAD8-D1590B97BCA4}" destId="{F3459844-7A97-4486-A1C0-650FDF0FEB9B}" srcOrd="0" destOrd="0" presId="urn:microsoft.com/office/officeart/2005/8/layout/radial1"/>
    <dgm:cxn modelId="{F1656398-03EF-4398-B552-CB7327FC3B34}" type="presOf" srcId="{24091908-4EFC-47FF-8292-7107FA5B0D14}" destId="{F45DE3EA-33FA-43E0-96FA-5E3140B953D5}" srcOrd="0" destOrd="0" presId="urn:microsoft.com/office/officeart/2005/8/layout/radial1"/>
    <dgm:cxn modelId="{26B1EF09-969D-416D-9A7E-43E7C0356B73}" type="presOf" srcId="{EE769689-DB2C-4188-AFCC-DD5CD607CE02}" destId="{A6E7C25F-1C05-4B40-A46A-66B0A3EED8B2}" srcOrd="1" destOrd="0" presId="urn:microsoft.com/office/officeart/2005/8/layout/radial1"/>
    <dgm:cxn modelId="{4EE30E18-5D8E-4896-B0FA-80D7CC88F680}" type="presOf" srcId="{EE769689-DB2C-4188-AFCC-DD5CD607CE02}" destId="{29D7B5F4-BB10-4915-AFA9-2FEE229EB7BF}" srcOrd="0" destOrd="0" presId="urn:microsoft.com/office/officeart/2005/8/layout/radial1"/>
    <dgm:cxn modelId="{493453DD-2416-4ADF-938B-01F12DFE29F8}" srcId="{2C08BF2C-103C-4416-8AF5-DE2253106429}" destId="{B53540CC-EA45-44F1-ABD3-9C089661C946}" srcOrd="3" destOrd="0" parTransId="{DE7A3D22-32F2-4B00-ABA2-7805D40B3704}" sibTransId="{B6AA13AB-335F-48C6-8C0B-733835CBFC89}"/>
    <dgm:cxn modelId="{1039408C-37B0-4D7C-BC74-672C0C6257D6}" srcId="{2C08BF2C-103C-4416-8AF5-DE2253106429}" destId="{7C50A7F0-4EEC-48C0-B0C2-78EF455D6B03}" srcOrd="0" destOrd="0" parTransId="{0D88E316-6582-4E82-A263-E0C840E1B5BF}" sibTransId="{885305ED-3D35-4FF8-824C-DF72138745B4}"/>
    <dgm:cxn modelId="{D16C48FA-C875-4ADA-A121-2881FA5841C1}" type="presOf" srcId="{C3781A42-5FBA-4F6D-B571-5691AD165BBE}" destId="{C417225B-1B25-4189-B490-A9F445311046}" srcOrd="0" destOrd="0" presId="urn:microsoft.com/office/officeart/2005/8/layout/radial1"/>
    <dgm:cxn modelId="{AE6001DE-BFE7-4774-AC9F-4C83734F68B7}" srcId="{8BB44E05-12B2-469A-96CD-E965FFCC2617}" destId="{2C08BF2C-103C-4416-8AF5-DE2253106429}" srcOrd="0" destOrd="0" parTransId="{08BD0540-9C5A-4A9B-876D-A1C8FFCC5489}" sibTransId="{86B82E4C-B244-47D2-858A-FF8C9B016644}"/>
    <dgm:cxn modelId="{4539716B-38BC-469B-A9F1-F3A62D2802D3}" srcId="{2C08BF2C-103C-4416-8AF5-DE2253106429}" destId="{FA7389DB-EDE1-4D07-B872-66BCE0DA31C0}" srcOrd="1" destOrd="0" parTransId="{C3781A42-5FBA-4F6D-B571-5691AD165BBE}" sibTransId="{A16E50CB-5F94-4C97-A60D-C10184563FD1}"/>
    <dgm:cxn modelId="{8DD998FC-CA7C-4B98-B4C9-18B095F416EE}" type="presOf" srcId="{C3781A42-5FBA-4F6D-B571-5691AD165BBE}" destId="{1D813B67-FB58-4887-9E66-2B1BCCC03B37}" srcOrd="1" destOrd="0" presId="urn:microsoft.com/office/officeart/2005/8/layout/radial1"/>
    <dgm:cxn modelId="{8199AE46-A8A0-403E-BAAA-F0F3FD953DFD}" type="presOf" srcId="{0D88E316-6582-4E82-A263-E0C840E1B5BF}" destId="{23EAE231-CA63-4C60-A0FD-7CA9F9A36F01}" srcOrd="0" destOrd="0" presId="urn:microsoft.com/office/officeart/2005/8/layout/radial1"/>
    <dgm:cxn modelId="{2D645AAD-E19C-4562-B976-575AE0EB6ACD}" type="presOf" srcId="{DE7A3D22-32F2-4B00-ABA2-7805D40B3704}" destId="{637CA22E-B8F1-47B5-8D76-6D83FE81A439}" srcOrd="1" destOrd="0" presId="urn:microsoft.com/office/officeart/2005/8/layout/radial1"/>
    <dgm:cxn modelId="{2895AF6B-5AE8-4741-B6BC-911D40845DB6}" type="presOf" srcId="{299D31D7-618C-4105-86E1-9D24DD5E88AF}" destId="{C71C8976-ACF8-4B19-BA3A-65C28C6E6121}" srcOrd="1" destOrd="0" presId="urn:microsoft.com/office/officeart/2005/8/layout/radial1"/>
    <dgm:cxn modelId="{AB5D8A6D-9621-491B-AFDC-FA253944F52B}" type="presOf" srcId="{7C50A7F0-4EEC-48C0-B0C2-78EF455D6B03}" destId="{90908D8B-4169-4D4F-925C-8B3B7ED54368}" srcOrd="0" destOrd="0" presId="urn:microsoft.com/office/officeart/2005/8/layout/radial1"/>
    <dgm:cxn modelId="{750573FD-65DB-498A-A002-092E20018669}" type="presParOf" srcId="{C8E0AD1F-334B-47F4-973A-9840C74ECF70}" destId="{50551EBA-30A0-4364-8108-9C641E639D1F}" srcOrd="0" destOrd="0" presId="urn:microsoft.com/office/officeart/2005/8/layout/radial1"/>
    <dgm:cxn modelId="{AA2EA4FC-9A3A-48E8-A6A0-A3DEFC84901E}" type="presParOf" srcId="{C8E0AD1F-334B-47F4-973A-9840C74ECF70}" destId="{23EAE231-CA63-4C60-A0FD-7CA9F9A36F01}" srcOrd="1" destOrd="0" presId="urn:microsoft.com/office/officeart/2005/8/layout/radial1"/>
    <dgm:cxn modelId="{917BB9C4-D1A3-4CE5-9B42-0386F6730B44}" type="presParOf" srcId="{23EAE231-CA63-4C60-A0FD-7CA9F9A36F01}" destId="{F8B850B0-EF80-4983-90D2-1BBB83AEB32F}" srcOrd="0" destOrd="0" presId="urn:microsoft.com/office/officeart/2005/8/layout/radial1"/>
    <dgm:cxn modelId="{3AFE5D6D-F5EB-482F-AFE3-870F55E1581D}" type="presParOf" srcId="{C8E0AD1F-334B-47F4-973A-9840C74ECF70}" destId="{90908D8B-4169-4D4F-925C-8B3B7ED54368}" srcOrd="2" destOrd="0" presId="urn:microsoft.com/office/officeart/2005/8/layout/radial1"/>
    <dgm:cxn modelId="{76237004-1080-4462-8B22-DAB62064A93E}" type="presParOf" srcId="{C8E0AD1F-334B-47F4-973A-9840C74ECF70}" destId="{C417225B-1B25-4189-B490-A9F445311046}" srcOrd="3" destOrd="0" presId="urn:microsoft.com/office/officeart/2005/8/layout/radial1"/>
    <dgm:cxn modelId="{F0CA2AC4-C0DE-4F39-BC82-4BC6F273E052}" type="presParOf" srcId="{C417225B-1B25-4189-B490-A9F445311046}" destId="{1D813B67-FB58-4887-9E66-2B1BCCC03B37}" srcOrd="0" destOrd="0" presId="urn:microsoft.com/office/officeart/2005/8/layout/radial1"/>
    <dgm:cxn modelId="{710C15AC-0FE7-4BF3-8416-1812F0DCD32D}" type="presParOf" srcId="{C8E0AD1F-334B-47F4-973A-9840C74ECF70}" destId="{3D6451E5-8E37-45B5-9AFE-D300D8F7FA8F}" srcOrd="4" destOrd="0" presId="urn:microsoft.com/office/officeart/2005/8/layout/radial1"/>
    <dgm:cxn modelId="{B4580E2B-A29C-407A-88BF-D3F6E1E9910C}" type="presParOf" srcId="{C8E0AD1F-334B-47F4-973A-9840C74ECF70}" destId="{29D7B5F4-BB10-4915-AFA9-2FEE229EB7BF}" srcOrd="5" destOrd="0" presId="urn:microsoft.com/office/officeart/2005/8/layout/radial1"/>
    <dgm:cxn modelId="{8CF4B6B0-0DFD-40A8-B424-111B7B8BB5DF}" type="presParOf" srcId="{29D7B5F4-BB10-4915-AFA9-2FEE229EB7BF}" destId="{A6E7C25F-1C05-4B40-A46A-66B0A3EED8B2}" srcOrd="0" destOrd="0" presId="urn:microsoft.com/office/officeart/2005/8/layout/radial1"/>
    <dgm:cxn modelId="{04037E7D-945B-49A4-B448-4AAE5C77F09D}" type="presParOf" srcId="{C8E0AD1F-334B-47F4-973A-9840C74ECF70}" destId="{F3459844-7A97-4486-A1C0-650FDF0FEB9B}" srcOrd="6" destOrd="0" presId="urn:microsoft.com/office/officeart/2005/8/layout/radial1"/>
    <dgm:cxn modelId="{9884E84A-03D6-4385-B4D7-A085D9E5EF35}" type="presParOf" srcId="{C8E0AD1F-334B-47F4-973A-9840C74ECF70}" destId="{A1E5BEB8-119E-4D8D-8A68-9661A042D0E0}" srcOrd="7" destOrd="0" presId="urn:microsoft.com/office/officeart/2005/8/layout/radial1"/>
    <dgm:cxn modelId="{D8B24B5F-E199-43A7-B291-6A34C6B04A74}" type="presParOf" srcId="{A1E5BEB8-119E-4D8D-8A68-9661A042D0E0}" destId="{637CA22E-B8F1-47B5-8D76-6D83FE81A439}" srcOrd="0" destOrd="0" presId="urn:microsoft.com/office/officeart/2005/8/layout/radial1"/>
    <dgm:cxn modelId="{8C6FC963-CFFD-4BDB-A27E-928F1101A928}" type="presParOf" srcId="{C8E0AD1F-334B-47F4-973A-9840C74ECF70}" destId="{AEBDB3E3-9CD1-44B0-9C5E-71007F7F9905}" srcOrd="8" destOrd="0" presId="urn:microsoft.com/office/officeart/2005/8/layout/radial1"/>
    <dgm:cxn modelId="{A1F71561-D25A-4A0D-8747-A60431E3D449}" type="presParOf" srcId="{C8E0AD1F-334B-47F4-973A-9840C74ECF70}" destId="{06748F17-7B12-4DFA-B77E-CCC4FB4C1F3B}" srcOrd="9" destOrd="0" presId="urn:microsoft.com/office/officeart/2005/8/layout/radial1"/>
    <dgm:cxn modelId="{D00298CB-0576-4CC5-9B3A-71767BCEC86D}" type="presParOf" srcId="{06748F17-7B12-4DFA-B77E-CCC4FB4C1F3B}" destId="{C71C8976-ACF8-4B19-BA3A-65C28C6E6121}" srcOrd="0" destOrd="0" presId="urn:microsoft.com/office/officeart/2005/8/layout/radial1"/>
    <dgm:cxn modelId="{387354D1-4B47-4882-891C-2478A5DADBAB}" type="presParOf" srcId="{C8E0AD1F-334B-47F4-973A-9840C74ECF70}" destId="{F45DE3EA-33FA-43E0-96FA-5E3140B953D5}" srcOrd="10" destOrd="0" presId="urn:microsoft.com/office/officeart/2005/8/layout/radial1"/>
  </dgm:cxnLst>
  <dgm:bg>
    <a:solidFill>
      <a:srgbClr val="00B0F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EC7022-A46C-4650-A7F4-B67685B4019C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A0C31C-BD2A-4C0C-9B8A-B08087D0CFAC}">
      <dgm:prSet phldrT="[Текст]" custT="1"/>
      <dgm:spPr>
        <a:ln>
          <a:solidFill>
            <a:srgbClr val="FFFF00"/>
          </a:solidFill>
        </a:ln>
      </dgm:spPr>
      <dgm:t>
        <a:bodyPr/>
        <a:lstStyle/>
        <a:p>
          <a:endParaRPr lang="uk-UA" sz="3200" dirty="0" smtClean="0"/>
        </a:p>
        <a:p>
          <a:r>
            <a:rPr lang="uk-UA" sz="3200" smtClean="0"/>
            <a:t>Законодавство </a:t>
          </a:r>
          <a:endParaRPr lang="uk-UA" sz="3200" dirty="0" smtClean="0"/>
        </a:p>
        <a:p>
          <a:r>
            <a:rPr lang="uk-UA" sz="3200" dirty="0" smtClean="0"/>
            <a:t>про працю</a:t>
          </a:r>
          <a:endParaRPr lang="ru-RU" sz="3200" dirty="0"/>
        </a:p>
      </dgm:t>
    </dgm:pt>
    <dgm:pt modelId="{CA00C363-3E8C-4F41-8D8C-985C9C26385B}" type="parTrans" cxnId="{BD2A1DA5-EEDB-4F5E-8E29-2E84A2AEE093}">
      <dgm:prSet/>
      <dgm:spPr/>
      <dgm:t>
        <a:bodyPr/>
        <a:lstStyle/>
        <a:p>
          <a:endParaRPr lang="ru-RU"/>
        </a:p>
      </dgm:t>
    </dgm:pt>
    <dgm:pt modelId="{12D6D922-5470-44D7-A6B4-1A8C325BD5D2}" type="sibTrans" cxnId="{BD2A1DA5-EEDB-4F5E-8E29-2E84A2AEE093}">
      <dgm:prSet/>
      <dgm:spPr/>
      <dgm:t>
        <a:bodyPr/>
        <a:lstStyle/>
        <a:p>
          <a:endParaRPr lang="ru-RU"/>
        </a:p>
      </dgm:t>
    </dgm:pt>
    <dgm:pt modelId="{FCCA3E1B-87ED-4578-A483-C7E6B326B208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uk-UA" sz="3200" dirty="0" smtClean="0">
              <a:solidFill>
                <a:srgbClr val="002060"/>
              </a:solidFill>
            </a:rPr>
            <a:t>Трудове законодавство</a:t>
          </a:r>
          <a:endParaRPr lang="ru-RU" sz="3200" dirty="0">
            <a:solidFill>
              <a:srgbClr val="002060"/>
            </a:solidFill>
          </a:endParaRPr>
        </a:p>
      </dgm:t>
    </dgm:pt>
    <dgm:pt modelId="{51F58A73-F699-4EFD-ACB8-A09EE4C50C3E}" type="parTrans" cxnId="{BA9F9FB5-90AA-440E-A669-DE14D22028F9}">
      <dgm:prSet/>
      <dgm:spPr/>
      <dgm:t>
        <a:bodyPr/>
        <a:lstStyle/>
        <a:p>
          <a:endParaRPr lang="ru-RU"/>
        </a:p>
      </dgm:t>
    </dgm:pt>
    <dgm:pt modelId="{46A5D0D5-5CF9-4104-A286-AEBD881D8BD9}" type="sibTrans" cxnId="{BA9F9FB5-90AA-440E-A669-DE14D22028F9}">
      <dgm:prSet/>
      <dgm:spPr/>
      <dgm:t>
        <a:bodyPr/>
        <a:lstStyle/>
        <a:p>
          <a:endParaRPr lang="ru-RU"/>
        </a:p>
      </dgm:t>
    </dgm:pt>
    <dgm:pt modelId="{6204484D-1972-41C1-8309-FA8B4DE9A531}" type="pres">
      <dgm:prSet presAssocID="{D9EC7022-A46C-4650-A7F4-B67685B4019C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F300661-6FEB-4E52-9734-AE53778BE02B}" type="pres">
      <dgm:prSet presAssocID="{D9EC7022-A46C-4650-A7F4-B67685B4019C}" presName="comp1" presStyleCnt="0"/>
      <dgm:spPr/>
    </dgm:pt>
    <dgm:pt modelId="{3D732268-10DB-4B5A-BB57-B533CDB2B2F8}" type="pres">
      <dgm:prSet presAssocID="{D9EC7022-A46C-4650-A7F4-B67685B4019C}" presName="circle1" presStyleLbl="node1" presStyleIdx="0" presStyleCnt="2"/>
      <dgm:spPr/>
      <dgm:t>
        <a:bodyPr/>
        <a:lstStyle/>
        <a:p>
          <a:endParaRPr lang="ru-RU"/>
        </a:p>
      </dgm:t>
    </dgm:pt>
    <dgm:pt modelId="{526FD9F9-BD2B-422F-848A-D8A3056DB820}" type="pres">
      <dgm:prSet presAssocID="{D9EC7022-A46C-4650-A7F4-B67685B4019C}" presName="c1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ABDED7-C91D-4915-8318-48133986FE11}" type="pres">
      <dgm:prSet presAssocID="{D9EC7022-A46C-4650-A7F4-B67685B4019C}" presName="comp2" presStyleCnt="0"/>
      <dgm:spPr/>
    </dgm:pt>
    <dgm:pt modelId="{9655CF59-06E0-4B78-802E-7F2A8322FA3C}" type="pres">
      <dgm:prSet presAssocID="{D9EC7022-A46C-4650-A7F4-B67685B4019C}" presName="circle2" presStyleLbl="node1" presStyleIdx="1" presStyleCnt="2" custScaleX="126301" custScaleY="68138"/>
      <dgm:spPr/>
      <dgm:t>
        <a:bodyPr/>
        <a:lstStyle/>
        <a:p>
          <a:endParaRPr lang="ru-RU"/>
        </a:p>
      </dgm:t>
    </dgm:pt>
    <dgm:pt modelId="{C3238777-418E-4497-B9A4-FB414577824F}" type="pres">
      <dgm:prSet presAssocID="{D9EC7022-A46C-4650-A7F4-B67685B4019C}" presName="c2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420E8C0-066C-4CEB-B1A1-97FE50F972E5}" type="presOf" srcId="{5BA0C31C-BD2A-4C0C-9B8A-B08087D0CFAC}" destId="{3D732268-10DB-4B5A-BB57-B533CDB2B2F8}" srcOrd="0" destOrd="0" presId="urn:microsoft.com/office/officeart/2005/8/layout/venn2"/>
    <dgm:cxn modelId="{BA9F9FB5-90AA-440E-A669-DE14D22028F9}" srcId="{D9EC7022-A46C-4650-A7F4-B67685B4019C}" destId="{FCCA3E1B-87ED-4578-A483-C7E6B326B208}" srcOrd="1" destOrd="0" parTransId="{51F58A73-F699-4EFD-ACB8-A09EE4C50C3E}" sibTransId="{46A5D0D5-5CF9-4104-A286-AEBD881D8BD9}"/>
    <dgm:cxn modelId="{BD2A1DA5-EEDB-4F5E-8E29-2E84A2AEE093}" srcId="{D9EC7022-A46C-4650-A7F4-B67685B4019C}" destId="{5BA0C31C-BD2A-4C0C-9B8A-B08087D0CFAC}" srcOrd="0" destOrd="0" parTransId="{CA00C363-3E8C-4F41-8D8C-985C9C26385B}" sibTransId="{12D6D922-5470-44D7-A6B4-1A8C325BD5D2}"/>
    <dgm:cxn modelId="{6500B1EC-15CA-4141-8ACF-0A7EE9453428}" type="presOf" srcId="{FCCA3E1B-87ED-4578-A483-C7E6B326B208}" destId="{C3238777-418E-4497-B9A4-FB414577824F}" srcOrd="1" destOrd="0" presId="urn:microsoft.com/office/officeart/2005/8/layout/venn2"/>
    <dgm:cxn modelId="{B462CB4F-7FBA-471C-878D-5A7297AE0FFA}" type="presOf" srcId="{D9EC7022-A46C-4650-A7F4-B67685B4019C}" destId="{6204484D-1972-41C1-8309-FA8B4DE9A531}" srcOrd="0" destOrd="0" presId="urn:microsoft.com/office/officeart/2005/8/layout/venn2"/>
    <dgm:cxn modelId="{2D51E004-5D73-4007-9F00-F3D36B03A0DD}" type="presOf" srcId="{5BA0C31C-BD2A-4C0C-9B8A-B08087D0CFAC}" destId="{526FD9F9-BD2B-422F-848A-D8A3056DB820}" srcOrd="1" destOrd="0" presId="urn:microsoft.com/office/officeart/2005/8/layout/venn2"/>
    <dgm:cxn modelId="{4B4C3B12-2B85-4B69-96A1-972EA9272A20}" type="presOf" srcId="{FCCA3E1B-87ED-4578-A483-C7E6B326B208}" destId="{9655CF59-06E0-4B78-802E-7F2A8322FA3C}" srcOrd="0" destOrd="0" presId="urn:microsoft.com/office/officeart/2005/8/layout/venn2"/>
    <dgm:cxn modelId="{A67BCE44-77BD-4B24-9120-2EC1AD31CBB9}" type="presParOf" srcId="{6204484D-1972-41C1-8309-FA8B4DE9A531}" destId="{BF300661-6FEB-4E52-9734-AE53778BE02B}" srcOrd="0" destOrd="0" presId="urn:microsoft.com/office/officeart/2005/8/layout/venn2"/>
    <dgm:cxn modelId="{941849F9-C0F6-4C19-857A-1D12B27EA05C}" type="presParOf" srcId="{BF300661-6FEB-4E52-9734-AE53778BE02B}" destId="{3D732268-10DB-4B5A-BB57-B533CDB2B2F8}" srcOrd="0" destOrd="0" presId="urn:microsoft.com/office/officeart/2005/8/layout/venn2"/>
    <dgm:cxn modelId="{2D211921-09DC-44D9-ADBB-FFF4E56C59F9}" type="presParOf" srcId="{BF300661-6FEB-4E52-9734-AE53778BE02B}" destId="{526FD9F9-BD2B-422F-848A-D8A3056DB820}" srcOrd="1" destOrd="0" presId="urn:microsoft.com/office/officeart/2005/8/layout/venn2"/>
    <dgm:cxn modelId="{5A04A9DE-9DF2-4877-B181-4899BC44FEA7}" type="presParOf" srcId="{6204484D-1972-41C1-8309-FA8B4DE9A531}" destId="{A5ABDED7-C91D-4915-8318-48133986FE11}" srcOrd="1" destOrd="0" presId="urn:microsoft.com/office/officeart/2005/8/layout/venn2"/>
    <dgm:cxn modelId="{5D5E5518-D550-4B1E-A07C-250076C89187}" type="presParOf" srcId="{A5ABDED7-C91D-4915-8318-48133986FE11}" destId="{9655CF59-06E0-4B78-802E-7F2A8322FA3C}" srcOrd="0" destOrd="0" presId="urn:microsoft.com/office/officeart/2005/8/layout/venn2"/>
    <dgm:cxn modelId="{BC19EBB4-9E7E-4B0F-AEA3-8B1B647FC665}" type="presParOf" srcId="{A5ABDED7-C91D-4915-8318-48133986FE11}" destId="{C3238777-418E-4497-B9A4-FB414577824F}" srcOrd="1" destOrd="0" presId="urn:microsoft.com/office/officeart/2005/8/layout/venn2"/>
  </dgm:cxnLst>
  <dgm:bg>
    <a:solidFill>
      <a:srgbClr val="CCECFF"/>
    </a:solidFill>
  </dgm:bg>
  <dgm:whole>
    <a:ln>
      <a:solidFill>
        <a:srgbClr val="FFFF00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551EBA-30A0-4364-8108-9C641E639D1F}">
      <dsp:nvSpPr>
        <dsp:cNvPr id="0" name=""/>
        <dsp:cNvSpPr/>
      </dsp:nvSpPr>
      <dsp:spPr>
        <a:xfrm>
          <a:off x="3733161" y="2229695"/>
          <a:ext cx="1695553" cy="1695553"/>
        </a:xfrm>
        <a:prstGeom prst="ellipse">
          <a:avLst/>
        </a:prstGeom>
        <a:solidFill>
          <a:srgbClr val="CCECFF"/>
        </a:solidFill>
        <a:ln w="40000" cap="flat" cmpd="sng" algn="ctr">
          <a:solidFill>
            <a:srgbClr val="00206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000" kern="1200" dirty="0" smtClean="0">
              <a:solidFill>
                <a:srgbClr val="002060"/>
              </a:solidFill>
            </a:rPr>
            <a:t>види</a:t>
          </a:r>
          <a:endParaRPr lang="ru-RU" sz="4000" kern="1200" dirty="0">
            <a:solidFill>
              <a:srgbClr val="002060"/>
            </a:solidFill>
          </a:endParaRPr>
        </a:p>
      </dsp:txBody>
      <dsp:txXfrm>
        <a:off x="3981469" y="2478003"/>
        <a:ext cx="1198937" cy="1198937"/>
      </dsp:txXfrm>
    </dsp:sp>
    <dsp:sp modelId="{23EAE231-CA63-4C60-A0FD-7CA9F9A36F01}">
      <dsp:nvSpPr>
        <dsp:cNvPr id="0" name=""/>
        <dsp:cNvSpPr/>
      </dsp:nvSpPr>
      <dsp:spPr>
        <a:xfrm rot="16200000">
          <a:off x="4324719" y="1956820"/>
          <a:ext cx="512438" cy="33311"/>
        </a:xfrm>
        <a:custGeom>
          <a:avLst/>
          <a:gdLst/>
          <a:ahLst/>
          <a:cxnLst/>
          <a:rect l="0" t="0" r="0" b="0"/>
          <a:pathLst>
            <a:path>
              <a:moveTo>
                <a:pt x="0" y="16655"/>
              </a:moveTo>
              <a:lnTo>
                <a:pt x="512438" y="16655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568127" y="1960665"/>
        <a:ext cx="25621" cy="25621"/>
      </dsp:txXfrm>
    </dsp:sp>
    <dsp:sp modelId="{90908D8B-4169-4D4F-925C-8B3B7ED54368}">
      <dsp:nvSpPr>
        <dsp:cNvPr id="0" name=""/>
        <dsp:cNvSpPr/>
      </dsp:nvSpPr>
      <dsp:spPr>
        <a:xfrm>
          <a:off x="3733161" y="21702"/>
          <a:ext cx="1695553" cy="1695553"/>
        </a:xfrm>
        <a:prstGeom prst="ellipse">
          <a:avLst/>
        </a:prstGeom>
        <a:solidFill>
          <a:srgbClr val="00B050"/>
        </a:solidFill>
        <a:ln w="400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НПА</a:t>
          </a:r>
          <a:endParaRPr lang="ru-RU" sz="2800" kern="1200" dirty="0"/>
        </a:p>
      </dsp:txBody>
      <dsp:txXfrm>
        <a:off x="3981469" y="270010"/>
        <a:ext cx="1198937" cy="1198937"/>
      </dsp:txXfrm>
    </dsp:sp>
    <dsp:sp modelId="{C417225B-1B25-4189-B490-A9F445311046}">
      <dsp:nvSpPr>
        <dsp:cNvPr id="0" name=""/>
        <dsp:cNvSpPr/>
      </dsp:nvSpPr>
      <dsp:spPr>
        <a:xfrm rot="20542313">
          <a:off x="5377790" y="2732392"/>
          <a:ext cx="473423" cy="33311"/>
        </a:xfrm>
        <a:custGeom>
          <a:avLst/>
          <a:gdLst/>
          <a:ahLst/>
          <a:cxnLst/>
          <a:rect l="0" t="0" r="0" b="0"/>
          <a:pathLst>
            <a:path>
              <a:moveTo>
                <a:pt x="0" y="16655"/>
              </a:moveTo>
              <a:lnTo>
                <a:pt x="473423" y="16655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02666" y="2737212"/>
        <a:ext cx="23671" cy="23671"/>
      </dsp:txXfrm>
    </dsp:sp>
    <dsp:sp modelId="{3D6451E5-8E37-45B5-9AFE-D300D8F7FA8F}">
      <dsp:nvSpPr>
        <dsp:cNvPr id="0" name=""/>
        <dsp:cNvSpPr/>
      </dsp:nvSpPr>
      <dsp:spPr>
        <a:xfrm>
          <a:off x="5800288" y="1572847"/>
          <a:ext cx="1695553" cy="1695553"/>
        </a:xfrm>
        <a:prstGeom prst="ellipse">
          <a:avLst/>
        </a:prstGeom>
        <a:solidFill>
          <a:srgbClr val="00B050"/>
        </a:solidFill>
        <a:ln w="400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Норм. договір</a:t>
          </a:r>
          <a:endParaRPr lang="ru-RU" sz="2400" kern="1200" dirty="0"/>
        </a:p>
      </dsp:txBody>
      <dsp:txXfrm>
        <a:off x="6048596" y="1821155"/>
        <a:ext cx="1198937" cy="1198937"/>
      </dsp:txXfrm>
    </dsp:sp>
    <dsp:sp modelId="{29D7B5F4-BB10-4915-AFA9-2FEE229EB7BF}">
      <dsp:nvSpPr>
        <dsp:cNvPr id="0" name=""/>
        <dsp:cNvSpPr/>
      </dsp:nvSpPr>
      <dsp:spPr>
        <a:xfrm rot="3240000">
          <a:off x="4973631" y="3953968"/>
          <a:ext cx="512438" cy="33311"/>
        </a:xfrm>
        <a:custGeom>
          <a:avLst/>
          <a:gdLst/>
          <a:ahLst/>
          <a:cxnLst/>
          <a:rect l="0" t="0" r="0" b="0"/>
          <a:pathLst>
            <a:path>
              <a:moveTo>
                <a:pt x="0" y="16655"/>
              </a:moveTo>
              <a:lnTo>
                <a:pt x="512438" y="16655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217040" y="3957813"/>
        <a:ext cx="25621" cy="25621"/>
      </dsp:txXfrm>
    </dsp:sp>
    <dsp:sp modelId="{F3459844-7A97-4486-A1C0-650FDF0FEB9B}">
      <dsp:nvSpPr>
        <dsp:cNvPr id="0" name=""/>
        <dsp:cNvSpPr/>
      </dsp:nvSpPr>
      <dsp:spPr>
        <a:xfrm>
          <a:off x="5030987" y="4015999"/>
          <a:ext cx="1695553" cy="1695553"/>
        </a:xfrm>
        <a:prstGeom prst="ellipse">
          <a:avLst/>
        </a:prstGeom>
        <a:solidFill>
          <a:srgbClr val="FF0000"/>
        </a:solidFill>
        <a:ln w="400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err="1" smtClean="0"/>
            <a:t>Судов</a:t>
          </a:r>
          <a:r>
            <a:rPr lang="uk-UA" sz="2400" kern="1200" dirty="0" smtClean="0"/>
            <a:t>. прецедент?</a:t>
          </a:r>
          <a:endParaRPr lang="ru-RU" sz="2400" kern="1200" dirty="0"/>
        </a:p>
      </dsp:txBody>
      <dsp:txXfrm>
        <a:off x="5279295" y="4264307"/>
        <a:ext cx="1198937" cy="1198937"/>
      </dsp:txXfrm>
    </dsp:sp>
    <dsp:sp modelId="{A1E5BEB8-119E-4D8D-8A68-9661A042D0E0}">
      <dsp:nvSpPr>
        <dsp:cNvPr id="0" name=""/>
        <dsp:cNvSpPr/>
      </dsp:nvSpPr>
      <dsp:spPr>
        <a:xfrm rot="7545938">
          <a:off x="3718858" y="3936441"/>
          <a:ext cx="462714" cy="33311"/>
        </a:xfrm>
        <a:custGeom>
          <a:avLst/>
          <a:gdLst/>
          <a:ahLst/>
          <a:cxnLst/>
          <a:rect l="0" t="0" r="0" b="0"/>
          <a:pathLst>
            <a:path>
              <a:moveTo>
                <a:pt x="0" y="16655"/>
              </a:moveTo>
              <a:lnTo>
                <a:pt x="462714" y="16655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938647" y="3941529"/>
        <a:ext cx="23135" cy="23135"/>
      </dsp:txXfrm>
    </dsp:sp>
    <dsp:sp modelId="{AEBDB3E3-9CD1-44B0-9C5E-71007F7F9905}">
      <dsp:nvSpPr>
        <dsp:cNvPr id="0" name=""/>
        <dsp:cNvSpPr/>
      </dsp:nvSpPr>
      <dsp:spPr>
        <a:xfrm>
          <a:off x="2471715" y="3980946"/>
          <a:ext cx="1695553" cy="1695553"/>
        </a:xfrm>
        <a:prstGeom prst="ellipse">
          <a:avLst/>
        </a:prstGeom>
        <a:solidFill>
          <a:srgbClr val="FF0000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kern="1200" dirty="0" smtClean="0"/>
            <a:t>Прав. звичай?</a:t>
          </a:r>
          <a:endParaRPr lang="ru-RU" sz="2400" kern="1200" dirty="0"/>
        </a:p>
      </dsp:txBody>
      <dsp:txXfrm>
        <a:off x="2720023" y="4229254"/>
        <a:ext cx="1198937" cy="1198937"/>
      </dsp:txXfrm>
    </dsp:sp>
    <dsp:sp modelId="{06748F17-7B12-4DFA-B77E-CCC4FB4C1F3B}">
      <dsp:nvSpPr>
        <dsp:cNvPr id="0" name=""/>
        <dsp:cNvSpPr/>
      </dsp:nvSpPr>
      <dsp:spPr>
        <a:xfrm rot="11880000">
          <a:off x="3274756" y="2719662"/>
          <a:ext cx="512438" cy="33311"/>
        </a:xfrm>
        <a:custGeom>
          <a:avLst/>
          <a:gdLst/>
          <a:ahLst/>
          <a:cxnLst/>
          <a:rect l="0" t="0" r="0" b="0"/>
          <a:pathLst>
            <a:path>
              <a:moveTo>
                <a:pt x="0" y="16655"/>
              </a:moveTo>
              <a:lnTo>
                <a:pt x="512438" y="16655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518164" y="2723507"/>
        <a:ext cx="25621" cy="25621"/>
      </dsp:txXfrm>
    </dsp:sp>
    <dsp:sp modelId="{F45DE3EA-33FA-43E0-96FA-5E3140B953D5}">
      <dsp:nvSpPr>
        <dsp:cNvPr id="0" name=""/>
        <dsp:cNvSpPr/>
      </dsp:nvSpPr>
      <dsp:spPr>
        <a:xfrm>
          <a:off x="1633235" y="1547388"/>
          <a:ext cx="1695553" cy="1695553"/>
        </a:xfrm>
        <a:prstGeom prst="ellipse">
          <a:avLst/>
        </a:prstGeom>
        <a:solidFill>
          <a:srgbClr val="00B050"/>
        </a:solidFill>
        <a:ln w="400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dirty="0" smtClean="0"/>
            <a:t>Правова доктрина</a:t>
          </a:r>
          <a:endParaRPr lang="ru-RU" sz="2800" kern="1200" dirty="0"/>
        </a:p>
      </dsp:txBody>
      <dsp:txXfrm>
        <a:off x="1881543" y="1795696"/>
        <a:ext cx="1198937" cy="11989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732268-10DB-4B5A-BB57-B533CDB2B2F8}">
      <dsp:nvSpPr>
        <dsp:cNvPr id="0" name=""/>
        <dsp:cNvSpPr/>
      </dsp:nvSpPr>
      <dsp:spPr>
        <a:xfrm>
          <a:off x="1196181" y="0"/>
          <a:ext cx="4846638" cy="484663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32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smtClean="0"/>
            <a:t>Законодавство </a:t>
          </a:r>
          <a:endParaRPr lang="uk-UA" sz="32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про працю</a:t>
          </a:r>
          <a:endParaRPr lang="ru-RU" sz="3200" kern="1200" dirty="0"/>
        </a:p>
      </dsp:txBody>
      <dsp:txXfrm>
        <a:off x="2347257" y="363497"/>
        <a:ext cx="2544484" cy="823928"/>
      </dsp:txXfrm>
    </dsp:sp>
    <dsp:sp modelId="{9655CF59-06E0-4B78-802E-7F2A8322FA3C}">
      <dsp:nvSpPr>
        <dsp:cNvPr id="0" name=""/>
        <dsp:cNvSpPr/>
      </dsp:nvSpPr>
      <dsp:spPr>
        <a:xfrm>
          <a:off x="1323992" y="1790747"/>
          <a:ext cx="4591014" cy="2476801"/>
        </a:xfrm>
        <a:prstGeom prst="ellipse">
          <a:avLst/>
        </a:prstGeom>
        <a:solidFill>
          <a:srgbClr val="FFFF00"/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>
              <a:solidFill>
                <a:srgbClr val="002060"/>
              </a:solidFill>
            </a:rPr>
            <a:t>Трудове законодавство</a:t>
          </a:r>
          <a:endParaRPr lang="ru-RU" sz="3200" kern="1200" dirty="0">
            <a:solidFill>
              <a:srgbClr val="002060"/>
            </a:solidFill>
          </a:endParaRPr>
        </a:p>
      </dsp:txBody>
      <dsp:txXfrm>
        <a:off x="1996331" y="2409948"/>
        <a:ext cx="3246337" cy="1238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04.03.2013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04.03.2013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04.03.2013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04.03.2013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04.03.2013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43608" y="0"/>
            <a:ext cx="7056784" cy="1412776"/>
          </a:xfrm>
          <a:solidFill>
            <a:srgbClr val="99FFCC"/>
          </a:solidFill>
          <a:ln>
            <a:solidFill>
              <a:srgbClr val="FFFF00"/>
            </a:solidFill>
          </a:ln>
        </p:spPr>
        <p:txBody>
          <a:bodyPr/>
          <a:lstStyle/>
          <a:p>
            <a:pPr algn="ctr"/>
            <a:r>
              <a:rPr lang="uk-UA" dirty="0" smtClean="0">
                <a:solidFill>
                  <a:srgbClr val="002060"/>
                </a:solidFill>
              </a:rPr>
              <a:t>Тема 2: Джерела Трудового права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0" y="1772816"/>
            <a:ext cx="8892480" cy="5085184"/>
          </a:xfrm>
          <a:solidFill>
            <a:srgbClr val="99FFCC"/>
          </a:solidFill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solidFill>
                  <a:srgbClr val="002060"/>
                </a:solidFill>
              </a:rPr>
              <a:t>Питання до теми:</a:t>
            </a:r>
          </a:p>
          <a:p>
            <a:pPr algn="l"/>
            <a:r>
              <a:rPr lang="uk-UA" sz="3600" b="1" dirty="0" smtClean="0">
                <a:solidFill>
                  <a:srgbClr val="FF0000"/>
                </a:solidFill>
              </a:rPr>
              <a:t>1.</a:t>
            </a:r>
            <a:r>
              <a:rPr lang="uk-UA" sz="3600" b="1" dirty="0" smtClean="0">
                <a:solidFill>
                  <a:srgbClr val="002060"/>
                </a:solidFill>
              </a:rPr>
              <a:t>Поняття джерел трудового права. </a:t>
            </a:r>
          </a:p>
          <a:p>
            <a:pPr algn="l"/>
            <a:r>
              <a:rPr lang="uk-UA" sz="3600" b="1" dirty="0" smtClean="0">
                <a:solidFill>
                  <a:srgbClr val="FF0000"/>
                </a:solidFill>
              </a:rPr>
              <a:t>2.</a:t>
            </a:r>
            <a:r>
              <a:rPr lang="uk-UA" sz="3600" b="1" dirty="0" smtClean="0">
                <a:solidFill>
                  <a:srgbClr val="002060"/>
                </a:solidFill>
              </a:rPr>
              <a:t>Види джерел трудового права.</a:t>
            </a:r>
          </a:p>
          <a:p>
            <a:pPr algn="l"/>
            <a:r>
              <a:rPr lang="uk-UA" sz="3600" b="1" dirty="0" smtClean="0">
                <a:solidFill>
                  <a:srgbClr val="FF0000"/>
                </a:solidFill>
              </a:rPr>
              <a:t>3.</a:t>
            </a:r>
            <a:r>
              <a:rPr lang="uk-UA" sz="3600" b="1" dirty="0" smtClean="0">
                <a:solidFill>
                  <a:srgbClr val="002060"/>
                </a:solidFill>
              </a:rPr>
              <a:t>Загальне і спеціальне законодавство про працю.</a:t>
            </a:r>
          </a:p>
        </p:txBody>
      </p:sp>
    </p:spTree>
    <p:extLst>
      <p:ext uri="{BB962C8B-B14F-4D97-AF65-F5344CB8AC3E}">
        <p14:creationId xmlns:p14="http://schemas.microsoft.com/office/powerpoint/2010/main" val="391819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1891473" y="260647"/>
            <a:ext cx="7252527" cy="1440160"/>
          </a:xfrm>
          <a:solidFill>
            <a:srgbClr val="FFFF00"/>
          </a:solidFill>
          <a:ln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rgbClr val="002060"/>
                </a:solidFill>
              </a:rPr>
              <a:t>ХАРАКТЕРИСТИКА Конституції України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idx="1"/>
          </p:nvPr>
        </p:nvSpPr>
        <p:spPr>
          <a:xfrm>
            <a:off x="0" y="1988840"/>
            <a:ext cx="9144000" cy="4869160"/>
          </a:xfrm>
          <a:solidFill>
            <a:srgbClr val="CCECFF"/>
          </a:solidFill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FF0000"/>
                </a:solidFill>
              </a:rPr>
              <a:t>Ст. 36 </a:t>
            </a:r>
            <a:r>
              <a:rPr lang="uk-UA" b="1" dirty="0" smtClean="0"/>
              <a:t>– право на об'єднання громадян у профспілки</a:t>
            </a:r>
          </a:p>
          <a:p>
            <a:r>
              <a:rPr lang="uk-UA" b="1" dirty="0" smtClean="0">
                <a:solidFill>
                  <a:srgbClr val="FF0000"/>
                </a:solidFill>
              </a:rPr>
              <a:t>Ст. 43 </a:t>
            </a:r>
            <a:r>
              <a:rPr lang="uk-UA" b="1" dirty="0" smtClean="0"/>
              <a:t>– право заробляти собі на життя працею, яку людина вільно обирає або на яку вільно погоджується</a:t>
            </a:r>
          </a:p>
          <a:p>
            <a:r>
              <a:rPr lang="uk-UA" b="1" dirty="0" smtClean="0">
                <a:solidFill>
                  <a:srgbClr val="FF0000"/>
                </a:solidFill>
              </a:rPr>
              <a:t>Ст. 44 </a:t>
            </a:r>
            <a:r>
              <a:rPr lang="uk-UA" b="1" dirty="0" smtClean="0"/>
              <a:t>- право на страйк працівників для захисту своїх трудових прав і інтересів</a:t>
            </a:r>
          </a:p>
          <a:p>
            <a:r>
              <a:rPr lang="uk-UA" b="1" dirty="0" smtClean="0">
                <a:solidFill>
                  <a:srgbClr val="FF0000"/>
                </a:solidFill>
              </a:rPr>
              <a:t>Ст. 45 </a:t>
            </a:r>
            <a:r>
              <a:rPr lang="uk-UA" b="1" dirty="0" smtClean="0"/>
              <a:t>- право на відпочинок</a:t>
            </a:r>
          </a:p>
          <a:p>
            <a:r>
              <a:rPr lang="uk-UA" b="1" dirty="0" smtClean="0">
                <a:solidFill>
                  <a:srgbClr val="FF0000"/>
                </a:solidFill>
              </a:rPr>
              <a:t>Ст. 46 </a:t>
            </a:r>
            <a:r>
              <a:rPr lang="uk-UA" b="1" dirty="0" smtClean="0"/>
              <a:t>- право на соціальний захист у разі повної, часткової або тимчасової непрацездатності, безробіття й ін.</a:t>
            </a:r>
          </a:p>
          <a:p>
            <a:r>
              <a:rPr lang="uk-UA" b="1" dirty="0" smtClean="0">
                <a:solidFill>
                  <a:srgbClr val="FF0000"/>
                </a:solidFill>
              </a:rPr>
              <a:t>Ст. 55 </a:t>
            </a:r>
            <a:r>
              <a:rPr lang="uk-UA" b="1" dirty="0" smtClean="0"/>
              <a:t>– право на захист прав у суді</a:t>
            </a:r>
          </a:p>
          <a:p>
            <a:endParaRPr lang="ru-RU" dirty="0"/>
          </a:p>
        </p:txBody>
      </p:sp>
      <p:pic>
        <p:nvPicPr>
          <p:cNvPr id="1026" name="Picture 2" descr="http://narodnalviv.at.ua/_nw/1/2026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5"/>
            <a:ext cx="1639123" cy="201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9932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556792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solidFill>
                  <a:srgbClr val="00B050"/>
                </a:solidFill>
              </a:rPr>
              <a:t>Міжнародні угоди (договори), конвенції, пакти, декларації, ратифіковані або схвалені ВРУ</a:t>
            </a:r>
            <a:endParaRPr lang="ru-RU" sz="2800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56792"/>
            <a:ext cx="9144000" cy="5301208"/>
          </a:xfrm>
          <a:solidFill>
            <a:srgbClr val="99FFCC"/>
          </a:solidFill>
        </p:spPr>
        <p:txBody>
          <a:bodyPr>
            <a:normAutofit lnSpcReduction="10000"/>
          </a:bodyPr>
          <a:lstStyle/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Угода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між країнами  СНД за участю України про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співпрацю у галузі трудової міграції і соціального захисту трудящих - мігрантів,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укладена в 1994 році; </a:t>
            </a:r>
          </a:p>
          <a:p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Угода між країнами  СНД за участю України про взаємне визнання прав на відшкодування шкоди, заподіяної працівникам каліцтвом, професійним захворюванням іншим ушкодженням здоров'я, пов'язаним з виконанням ними трудових обов'язків, укладена в 1994 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році.</a:t>
            </a:r>
          </a:p>
          <a:p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Конвенції МОП: «Про безробіття» № 2 (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рат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. у 1994р.), «Про щорічні оплачувані відпустки» № 53 (</a:t>
            </a:r>
            <a:r>
              <a:rPr lang="uk-UA" sz="2800" b="1" dirty="0" err="1" smtClean="0">
                <a:latin typeface="Times New Roman" pitchFamily="18" charset="0"/>
                <a:cs typeface="Times New Roman" pitchFamily="18" charset="0"/>
              </a:rPr>
              <a:t>рат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>. У 1956р.)</a:t>
            </a:r>
            <a:r>
              <a:rPr lang="uk-UA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(близько 60 ратифіковано).</a:t>
            </a:r>
            <a:endParaRPr lang="uk-UA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1990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54868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Закони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  <a:solidFill>
            <a:srgbClr val="FF0000"/>
          </a:solidFill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Кодекс законів про працю України;</a:t>
            </a:r>
          </a:p>
          <a:p>
            <a:r>
              <a:rPr lang="uk-UA" sz="3200" b="1" dirty="0" smtClean="0">
                <a:solidFill>
                  <a:schemeClr val="bg1"/>
                </a:solidFill>
              </a:rPr>
              <a:t>Основи законодавства України про ЗДСС від 14.01.1998;</a:t>
            </a:r>
          </a:p>
          <a:p>
            <a:r>
              <a:rPr lang="uk-UA" sz="3200" b="1" dirty="0" smtClean="0">
                <a:solidFill>
                  <a:schemeClr val="bg1"/>
                </a:solidFill>
              </a:rPr>
              <a:t>Про колективні договори і угоди від 01.07.1993 </a:t>
            </a:r>
            <a:r>
              <a:rPr lang="en-US" sz="3200" b="1" dirty="0" smtClean="0">
                <a:solidFill>
                  <a:schemeClr val="bg1"/>
                </a:solidFill>
              </a:rPr>
              <a:t>№ 3356-XII</a:t>
            </a:r>
            <a:r>
              <a:rPr lang="uk-UA" sz="3200" b="1" dirty="0" smtClean="0">
                <a:solidFill>
                  <a:schemeClr val="bg1"/>
                </a:solidFill>
              </a:rPr>
              <a:t>;</a:t>
            </a:r>
          </a:p>
          <a:p>
            <a:r>
              <a:rPr lang="uk-UA" sz="3200" b="1" dirty="0" smtClean="0">
                <a:solidFill>
                  <a:schemeClr val="bg1"/>
                </a:solidFill>
              </a:rPr>
              <a:t>Про оплату праці від 24.03.1995 </a:t>
            </a:r>
            <a:r>
              <a:rPr lang="ru-RU" sz="3200" b="1" dirty="0" smtClean="0">
                <a:solidFill>
                  <a:schemeClr val="bg1"/>
                </a:solidFill>
              </a:rPr>
              <a:t>№108/95-ВР</a:t>
            </a:r>
          </a:p>
          <a:p>
            <a:r>
              <a:rPr lang="uk-UA" sz="3200" b="1" dirty="0" smtClean="0">
                <a:solidFill>
                  <a:schemeClr val="bg1"/>
                </a:solidFill>
              </a:rPr>
              <a:t>Про відпустки від 15.11.1996 </a:t>
            </a:r>
            <a:r>
              <a:rPr lang="ru-RU" sz="3200" b="1" dirty="0" smtClean="0">
                <a:solidFill>
                  <a:schemeClr val="bg1"/>
                </a:solidFill>
              </a:rPr>
              <a:t>№ 504/96-ВР</a:t>
            </a:r>
          </a:p>
          <a:p>
            <a:r>
              <a:rPr lang="uk-UA" sz="3200" b="1" dirty="0" smtClean="0">
                <a:solidFill>
                  <a:schemeClr val="bg1"/>
                </a:solidFill>
              </a:rPr>
              <a:t>Про охорону праці від 14.10.1992 </a:t>
            </a:r>
            <a:r>
              <a:rPr lang="en-US" sz="3200" b="1" dirty="0" smtClean="0">
                <a:solidFill>
                  <a:schemeClr val="bg1"/>
                </a:solidFill>
              </a:rPr>
              <a:t>№</a:t>
            </a:r>
            <a:r>
              <a:rPr lang="uk-UA" sz="3200" b="1" dirty="0" smtClean="0">
                <a:solidFill>
                  <a:schemeClr val="bg1"/>
                </a:solidFill>
              </a:rPr>
              <a:t>2694</a:t>
            </a:r>
          </a:p>
          <a:p>
            <a:r>
              <a:rPr lang="uk-UA" sz="3200" b="1" dirty="0" smtClean="0">
                <a:solidFill>
                  <a:schemeClr val="bg1"/>
                </a:solidFill>
              </a:rPr>
              <a:t>Про порядок вирішення колективних трудових спорів (конфліктів) від 03.03.1998 </a:t>
            </a:r>
            <a:r>
              <a:rPr lang="ru-RU" sz="3200" b="1" dirty="0" smtClean="0">
                <a:solidFill>
                  <a:schemeClr val="bg1"/>
                </a:solidFill>
              </a:rPr>
              <a:t>№ </a:t>
            </a:r>
            <a:r>
              <a:rPr lang="ru-RU" sz="3200" b="1" dirty="0">
                <a:solidFill>
                  <a:schemeClr val="bg1"/>
                </a:solidFill>
              </a:rPr>
              <a:t>137/98-ВР</a:t>
            </a:r>
          </a:p>
        </p:txBody>
      </p:sp>
    </p:spTree>
    <p:extLst>
      <p:ext uri="{BB962C8B-B14F-4D97-AF65-F5344CB8AC3E}">
        <p14:creationId xmlns:p14="http://schemas.microsoft.com/office/powerpoint/2010/main" val="162481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uk-UA" dirty="0" smtClean="0">
                <a:solidFill>
                  <a:srgbClr val="002060"/>
                </a:solidFill>
              </a:rPr>
              <a:t>Підзаконні акти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  <a:solidFill>
            <a:srgbClr val="0070C0"/>
          </a:solidFill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endParaRPr lang="ru-RU" sz="32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3200" b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Деякі</a:t>
            </a:r>
            <a:r>
              <a:rPr lang="ru-RU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питання</a:t>
            </a:r>
            <a:r>
              <a:rPr lang="ru-RU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розслідування</a:t>
            </a:r>
            <a:r>
              <a:rPr lang="ru-RU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та </a:t>
            </a:r>
            <a:br>
              <a:rPr lang="ru-RU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обліку</a:t>
            </a:r>
            <a:r>
              <a:rPr lang="ru-RU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нещасних</a:t>
            </a:r>
            <a:r>
              <a:rPr lang="ru-RU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випадків</a:t>
            </a:r>
            <a:r>
              <a:rPr lang="ru-RU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3200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професійних</a:t>
            </a:r>
            <a:r>
              <a:rPr lang="ru-RU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захворювань</a:t>
            </a:r>
            <a:r>
              <a:rPr lang="ru-RU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і </a:t>
            </a:r>
            <a:r>
              <a:rPr lang="ru-RU" sz="3200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аварій</a:t>
            </a:r>
            <a:r>
              <a:rPr lang="ru-RU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на </a:t>
            </a:r>
            <a:r>
              <a:rPr lang="ru-RU" sz="3200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виробництві</a:t>
            </a:r>
            <a:r>
              <a:rPr lang="ru-RU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:постанова </a:t>
            </a:r>
            <a:r>
              <a:rPr lang="ru-RU" sz="3200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Кабінету</a:t>
            </a:r>
            <a:r>
              <a:rPr lang="ru-RU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Міністрів</a:t>
            </a:r>
            <a:r>
              <a:rPr lang="ru-RU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України</a:t>
            </a:r>
            <a:r>
              <a:rPr lang="ru-RU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b="1" dirty="0" err="1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від</a:t>
            </a:r>
            <a:r>
              <a:rPr lang="ru-RU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30 листопада 2011 р. </a:t>
            </a:r>
            <a:r>
              <a:rPr lang="en-GB" sz="3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GB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1232</a:t>
            </a:r>
            <a:r>
              <a:rPr lang="uk-UA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q"/>
            </a:pPr>
            <a:endParaRPr lang="uk-UA" sz="32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uk-UA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Інструкція </a:t>
            </a:r>
            <a:r>
              <a:rPr lang="uk-UA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про порядок ведення трудових книжок на підприємст­вах, в установах і організаціях: наказ Міністерства праці України від 29.07.1993 № </a:t>
            </a:r>
            <a:r>
              <a:rPr lang="uk-UA" sz="3200" b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59.</a:t>
            </a:r>
            <a:endParaRPr lang="uk-UA" sz="32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122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chemeClr val="tx2"/>
          </a:solidFill>
        </p:spPr>
        <p:txBody>
          <a:bodyPr/>
          <a:lstStyle/>
          <a:p>
            <a:pPr algn="ctr"/>
            <a:r>
              <a:rPr lang="uk-UA" dirty="0" smtClean="0"/>
              <a:t>Локальні акти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08720"/>
            <a:ext cx="8172400" cy="5832648"/>
          </a:xfrm>
        </p:spPr>
        <p:txBody>
          <a:bodyPr>
            <a:normAutofit lnSpcReduction="10000"/>
          </a:bodyPr>
          <a:lstStyle/>
          <a:p>
            <a:r>
              <a:rPr lang="uk-UA" sz="3600" b="1" dirty="0" smtClean="0">
                <a:solidFill>
                  <a:srgbClr val="FF0000"/>
                </a:solidFill>
              </a:rPr>
              <a:t>Локальні НПА </a:t>
            </a:r>
            <a:r>
              <a:rPr lang="uk-UA" sz="3600" b="1" dirty="0" smtClean="0"/>
              <a:t>: колективний договір, ПВТР;</a:t>
            </a:r>
          </a:p>
          <a:p>
            <a:r>
              <a:rPr lang="uk-UA" sz="3600" b="1" dirty="0" smtClean="0">
                <a:solidFill>
                  <a:srgbClr val="FF0000"/>
                </a:solidFill>
              </a:rPr>
              <a:t>Акти локального характеру </a:t>
            </a:r>
            <a:r>
              <a:rPr lang="uk-UA" sz="3600" b="1" dirty="0" smtClean="0"/>
              <a:t>: штатний розклад, положення про оплату праці, положення про преміювання (</a:t>
            </a:r>
            <a:r>
              <a:rPr lang="uk-UA" sz="3600" b="1" dirty="0" err="1" smtClean="0"/>
              <a:t>депреміювання</a:t>
            </a:r>
            <a:r>
              <a:rPr lang="uk-UA" sz="3600" b="1" dirty="0" smtClean="0"/>
              <a:t>), графік змінності, графік відпусток, угода про охорону праці, накази роботодавця (тільки не індивідуального характеру!) й ін.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413379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tx2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Керівне значення постанов Пленуму верховного суду </a:t>
            </a:r>
            <a:r>
              <a:rPr lang="uk-UA" dirty="0" err="1" smtClean="0">
                <a:solidFill>
                  <a:srgbClr val="FFFF00"/>
                </a:solidFill>
              </a:rPr>
              <a:t>україни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472608"/>
          </a:xfrm>
          <a:solidFill>
            <a:schemeClr val="accent5">
              <a:lumMod val="75000"/>
            </a:schemeClr>
          </a:solidFill>
        </p:spPr>
        <p:txBody>
          <a:bodyPr>
            <a:normAutofit fontScale="92500" lnSpcReduction="10000"/>
          </a:bodyPr>
          <a:lstStyle/>
          <a:p>
            <a:endParaRPr lang="uk-UA" dirty="0" smtClean="0"/>
          </a:p>
          <a:p>
            <a:pPr>
              <a:buFont typeface="Wingdings" pitchFamily="2" charset="2"/>
              <a:buChar char="q"/>
            </a:pPr>
            <a:r>
              <a:rPr lang="uk-UA" sz="3200" b="1" dirty="0" smtClean="0">
                <a:solidFill>
                  <a:srgbClr val="FFFF00"/>
                </a:solidFill>
              </a:rPr>
              <a:t>1.</a:t>
            </a:r>
            <a:r>
              <a:rPr lang="uk-UA" sz="3200" b="1" dirty="0" smtClean="0">
                <a:solidFill>
                  <a:schemeClr val="bg1"/>
                </a:solidFill>
              </a:rPr>
              <a:t> Про практику розгляду судами трудових спорів № 9 від 06.11.1992,</a:t>
            </a:r>
          </a:p>
          <a:p>
            <a:pPr>
              <a:buFont typeface="Wingdings" pitchFamily="2" charset="2"/>
              <a:buChar char="q"/>
            </a:pPr>
            <a:r>
              <a:rPr lang="uk-UA" sz="3200" b="1" dirty="0" smtClean="0">
                <a:solidFill>
                  <a:srgbClr val="FFFF00"/>
                </a:solidFill>
              </a:rPr>
              <a:t>2.</a:t>
            </a:r>
            <a:r>
              <a:rPr lang="uk-UA" sz="3200" b="1" dirty="0" smtClean="0">
                <a:solidFill>
                  <a:schemeClr val="bg1"/>
                </a:solidFill>
              </a:rPr>
              <a:t> Про судову практику в справах про відшкодування шкоди , заподіяної підприємствам, установам, організаціям їх працівниками № 14 від 29.12.1992,</a:t>
            </a:r>
          </a:p>
          <a:p>
            <a:pPr>
              <a:buFont typeface="Wingdings" pitchFamily="2" charset="2"/>
              <a:buChar char="q"/>
            </a:pPr>
            <a:r>
              <a:rPr lang="uk-UA" sz="3200" b="1" dirty="0" smtClean="0">
                <a:solidFill>
                  <a:srgbClr val="FFFF00"/>
                </a:solidFill>
              </a:rPr>
              <a:t>3.</a:t>
            </a:r>
            <a:r>
              <a:rPr lang="uk-UA" sz="3200" b="1" dirty="0" smtClean="0">
                <a:solidFill>
                  <a:schemeClr val="bg1"/>
                </a:solidFill>
              </a:rPr>
              <a:t> Про застосування Конституції України при здійсненні правосуддя № 9 від 01.11.1996,</a:t>
            </a:r>
          </a:p>
          <a:p>
            <a:pPr>
              <a:buFont typeface="Wingdings" pitchFamily="2" charset="2"/>
              <a:buChar char="q"/>
            </a:pPr>
            <a:r>
              <a:rPr lang="uk-UA" sz="3200" b="1" dirty="0" smtClean="0">
                <a:solidFill>
                  <a:srgbClr val="FFFF00"/>
                </a:solidFill>
              </a:rPr>
              <a:t>4.</a:t>
            </a:r>
            <a:r>
              <a:rPr lang="uk-UA" sz="3200" b="1" dirty="0" smtClean="0">
                <a:solidFill>
                  <a:schemeClr val="bg1"/>
                </a:solidFill>
              </a:rPr>
              <a:t> Про практику застосування судами законодавства про оплату праці № 13 від 24.12.1999.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714393" y="3244334"/>
            <a:ext cx="1715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li2005@ukr.net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18265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0070C0"/>
                </a:solidFill>
              </a:rPr>
              <a:t>Рішення конституційного суду </a:t>
            </a:r>
            <a:r>
              <a:rPr lang="uk-UA" dirty="0" err="1" smtClean="0">
                <a:solidFill>
                  <a:srgbClr val="0070C0"/>
                </a:solidFill>
              </a:rPr>
              <a:t>україни</a:t>
            </a:r>
            <a:endParaRPr lang="uk-UA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  <a:solidFill>
            <a:srgbClr val="0070C0"/>
          </a:solidFill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FFFF00"/>
                </a:solidFill>
              </a:rPr>
              <a:t>Рішення № 11-рп/2000 від 18.10.2000</a:t>
            </a:r>
            <a:r>
              <a:rPr lang="uk-UA" sz="3200" b="1" dirty="0">
                <a:solidFill>
                  <a:srgbClr val="FFFF00"/>
                </a:solidFill>
              </a:rPr>
              <a:t> </a:t>
            </a:r>
            <a:r>
              <a:rPr lang="uk-UA" sz="3200" b="1" dirty="0" smtClean="0">
                <a:solidFill>
                  <a:srgbClr val="FFFF00"/>
                </a:solidFill>
              </a:rPr>
              <a:t>(справа </a:t>
            </a:r>
            <a:r>
              <a:rPr lang="uk-UA" sz="3200" b="1" dirty="0">
                <a:solidFill>
                  <a:srgbClr val="FFFF00"/>
                </a:solidFill>
              </a:rPr>
              <a:t>про свободу утворення </a:t>
            </a:r>
            <a:r>
              <a:rPr lang="uk-UA" sz="3200" b="1" dirty="0" smtClean="0">
                <a:solidFill>
                  <a:srgbClr val="FFFF00"/>
                </a:solidFill>
              </a:rPr>
              <a:t>профспілок); </a:t>
            </a:r>
          </a:p>
          <a:p>
            <a:r>
              <a:rPr lang="uk-UA" sz="3200" b="1" dirty="0" smtClean="0">
                <a:solidFill>
                  <a:srgbClr val="FFFF00"/>
                </a:solidFill>
              </a:rPr>
              <a:t>Рішення № 14-рп/2004 від 07.07.2004 (справа </a:t>
            </a:r>
            <a:r>
              <a:rPr lang="uk-UA" sz="3200" b="1" dirty="0">
                <a:solidFill>
                  <a:srgbClr val="FFFF00"/>
                </a:solidFill>
              </a:rPr>
              <a:t>про граничний вік кандидата на посаду керівника вищого навчального </a:t>
            </a:r>
            <a:r>
              <a:rPr lang="uk-UA" sz="3200" b="1" dirty="0" smtClean="0">
                <a:solidFill>
                  <a:srgbClr val="FFFF00"/>
                </a:solidFill>
              </a:rPr>
              <a:t>закладу);</a:t>
            </a:r>
          </a:p>
          <a:p>
            <a:r>
              <a:rPr lang="uk-UA" sz="3200" b="1" dirty="0" smtClean="0">
                <a:solidFill>
                  <a:srgbClr val="FFFF00"/>
                </a:solidFill>
              </a:rPr>
              <a:t>Рішення № 2-рп/2008 від 29.01.2008 (справа про звільнення народних депутатів України з інших посад у разі суміщення)</a:t>
            </a:r>
            <a:endParaRPr lang="uk-UA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2538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7239000" cy="1143000"/>
          </a:xfrm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Судова практика Європейського суду з прав людини</a:t>
            </a:r>
            <a: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  <a:solidFill>
            <a:srgbClr val="FFFF66"/>
          </a:solidFill>
        </p:spPr>
        <p:txBody>
          <a:bodyPr>
            <a:noAutofit/>
          </a:bodyPr>
          <a:lstStyle/>
          <a:p>
            <a:r>
              <a:rPr lang="uk-UA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Закон України «Про виконання рішення та застосування практики Європейського Суду з прав людини»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23 лютого 2006 року N 3477-IV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ctr"/>
            <a: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Справи:</a:t>
            </a:r>
          </a:p>
          <a:p>
            <a:pPr marL="0" indent="0">
              <a:buNone/>
            </a:pPr>
            <a: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«Руденко проти України» від 29.11.2005 (про заборгованість ЗП);</a:t>
            </a:r>
          </a:p>
          <a:p>
            <a:pPr marL="0" indent="0">
              <a:buNone/>
            </a:pPr>
            <a: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«</a:t>
            </a:r>
            <a:r>
              <a:rPr lang="uk-UA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Інковцова</a:t>
            </a:r>
            <a: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проти України» від 26.07.2007 (про виплату добових);</a:t>
            </a:r>
          </a:p>
          <a:p>
            <a:pPr marL="0" indent="0">
              <a:buNone/>
            </a:pPr>
            <a: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«</a:t>
            </a:r>
            <a:r>
              <a:rPr lang="uk-UA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Чухась</a:t>
            </a:r>
            <a:r>
              <a:rPr lang="uk-UA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проти України» від 12.07.2007 (про поновлення на роботі).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515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8147248" cy="1596792"/>
          </a:xfrm>
          <a:solidFill>
            <a:srgbClr val="FFFF00"/>
          </a:solidFill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solidFill>
                  <a:srgbClr val="0070C0"/>
                </a:solidFill>
              </a:rPr>
              <a:t>3.Юридичні норми трудового права поділяються на загальні і спеціальні </a:t>
            </a:r>
            <a:br>
              <a:rPr lang="uk-UA" sz="2800" dirty="0" smtClean="0">
                <a:solidFill>
                  <a:srgbClr val="0070C0"/>
                </a:solidFill>
              </a:rPr>
            </a:br>
            <a:r>
              <a:rPr lang="uk-UA" sz="2800" dirty="0" smtClean="0">
                <a:solidFill>
                  <a:srgbClr val="0070C0"/>
                </a:solidFill>
              </a:rPr>
              <a:t>(</a:t>
            </a:r>
            <a:r>
              <a:rPr lang="uk-UA" sz="2800" dirty="0" err="1" smtClean="0">
                <a:solidFill>
                  <a:srgbClr val="0070C0"/>
                </a:solidFill>
              </a:rPr>
              <a:t>нпа</a:t>
            </a:r>
            <a:r>
              <a:rPr lang="uk-UA" sz="2800" dirty="0" smtClean="0">
                <a:solidFill>
                  <a:srgbClr val="0070C0"/>
                </a:solidFill>
              </a:rPr>
              <a:t> загальної і спеціальної дії</a:t>
            </a:r>
            <a:r>
              <a:rPr lang="uk-UA" sz="2800" dirty="0" smtClean="0">
                <a:solidFill>
                  <a:schemeClr val="accent5">
                    <a:lumMod val="75000"/>
                  </a:schemeClr>
                </a:solidFill>
              </a:rPr>
              <a:t>) 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19256" cy="4464496"/>
          </a:xfrm>
          <a:solidFill>
            <a:srgbClr val="CCECFF"/>
          </a:solidFill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</a:rPr>
              <a:t>Загальні </a:t>
            </a:r>
            <a:r>
              <a:rPr lang="uk-UA" sz="3200" b="1" dirty="0" smtClean="0"/>
              <a:t>норми закріплюють принципові положення для всіх працівників без винятку та забезпечують єдність у правовій регламентації відносин у сфері праці.</a:t>
            </a:r>
          </a:p>
          <a:p>
            <a:r>
              <a:rPr lang="uk-UA" sz="3200" b="1" dirty="0" smtClean="0">
                <a:solidFill>
                  <a:srgbClr val="FF0000"/>
                </a:solidFill>
              </a:rPr>
              <a:t>Спеціальні</a:t>
            </a:r>
            <a:r>
              <a:rPr lang="uk-UA" sz="3200" b="1" dirty="0" smtClean="0"/>
              <a:t> норми спрямовані на регулювання праці окремих категорій працівників.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685393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686800" cy="50405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Критерії диференціації </a:t>
            </a:r>
            <a:r>
              <a:rPr lang="uk-UA" dirty="0" err="1" smtClean="0"/>
              <a:t>нпа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548680"/>
            <a:ext cx="8784976" cy="6309320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uk-UA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Об'єктивні</a:t>
            </a:r>
            <a:r>
              <a:rPr lang="uk-UA" b="1" u="sng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Сектор економіки (галузь господарства);</a:t>
            </a: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Виробничі умови;</a:t>
            </a:r>
          </a:p>
          <a:p>
            <a:pPr mar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Характер трудового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зв'язку (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ТИМЧАСОВИЙ, СЕЗОННИЙ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);</a:t>
            </a: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Природно-кліматичні і географічні умови;</a:t>
            </a:r>
          </a:p>
          <a:p>
            <a:pPr mar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Техногенний фактор;</a:t>
            </a:r>
          </a:p>
          <a:p>
            <a:pPr mar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Відповідальний характер праці;</a:t>
            </a:r>
          </a:p>
          <a:p>
            <a:pPr mar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Складність виконуваної роботи;</a:t>
            </a:r>
          </a:p>
          <a:p>
            <a:pPr mar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Організаційно-правова форма роботодавця і форма власності на його майно;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uk-UA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Суб</a:t>
            </a:r>
            <a:r>
              <a:rPr lang="uk-UA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'</a:t>
            </a:r>
            <a:r>
              <a:rPr lang="uk-UA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єктивні :</a:t>
            </a:r>
          </a:p>
          <a:p>
            <a:pPr mar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Стан здоров</a:t>
            </a:r>
            <a:r>
              <a:rPr lang="uk-UA" dirty="0"/>
              <a:t>'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я;</a:t>
            </a:r>
          </a:p>
          <a:p>
            <a:pPr mar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Вік;</a:t>
            </a:r>
          </a:p>
          <a:p>
            <a:pPr mar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Стать;</a:t>
            </a:r>
          </a:p>
          <a:p>
            <a:pPr marL="0">
              <a:lnSpc>
                <a:spcPct val="120000"/>
              </a:lnSpc>
              <a:spcBef>
                <a:spcPts val="0"/>
              </a:spcBef>
            </a:pPr>
            <a:r>
              <a:rPr lang="uk-UA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Соціальні:</a:t>
            </a:r>
          </a:p>
          <a:p>
            <a:pPr marL="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Наявність сімейних відносин (дітей, утриманців)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991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239000" cy="864096"/>
          </a:xfrm>
          <a:ln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uk-UA" sz="3200" dirty="0" smtClean="0">
                <a:solidFill>
                  <a:schemeClr val="accent2">
                    <a:lumMod val="50000"/>
                  </a:schemeClr>
                </a:solidFill>
              </a:rPr>
              <a:t>1. Поняття «Джерела права» застосовується у двох значеннях:</a:t>
            </a:r>
            <a:endParaRPr lang="ru-RU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589240"/>
          </a:xfrm>
          <a:solidFill>
            <a:schemeClr val="tx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rgbClr val="FF0000"/>
                </a:solidFill>
              </a:rPr>
              <a:t>Матеріальні джерела права </a:t>
            </a:r>
            <a:r>
              <a:rPr lang="uk-UA" sz="3200" b="1" dirty="0" smtClean="0"/>
              <a:t>– матеріальні або духовні фактори, суспільні відносини, природа людини, природа речей, божественний або людський розум;</a:t>
            </a:r>
          </a:p>
          <a:p>
            <a:r>
              <a:rPr lang="uk-UA" sz="3200" b="1" dirty="0" smtClean="0">
                <a:solidFill>
                  <a:srgbClr val="FF0000"/>
                </a:solidFill>
              </a:rPr>
              <a:t>Формальні (юридичні) джерела права </a:t>
            </a:r>
            <a:r>
              <a:rPr lang="uk-UA" sz="3200" b="1" dirty="0" smtClean="0"/>
              <a:t>– документальні способи вираження і закріплення норм права, надання їм юридичного загальнообов'язкового значення, які виходять від держави або визнаються нею офіційно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751139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8291264" cy="1092736"/>
          </a:xfrm>
          <a:solidFill>
            <a:srgbClr val="CCECFF"/>
          </a:solidFill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solidFill>
                  <a:srgbClr val="FF0000"/>
                </a:solidFill>
              </a:rPr>
              <a:t>Джерела трудового права 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>
                <a:solidFill>
                  <a:schemeClr val="accent3">
                    <a:lumMod val="75000"/>
                  </a:schemeClr>
                </a:solidFill>
              </a:rPr>
              <a:t>(у юридичному, формальному аспекті)- </a:t>
            </a:r>
            <a:endParaRPr lang="ru-RU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916832"/>
            <a:ext cx="8496944" cy="4752528"/>
          </a:xfrm>
          <a:solidFill>
            <a:srgbClr val="CCECFF"/>
          </a:solidFill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200" b="1" dirty="0" smtClean="0"/>
              <a:t>це сукупність загальновідомих і внутрішньо структурованих форм встановлення і виразу нормотворчими органами загальнообов'язкових правил поведінки, що регулюють трудові та тісно з ними пов'язані відносини.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18122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124744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rgbClr val="002060"/>
                </a:solidFill>
              </a:rPr>
              <a:t>2. Види джерел (форм) трудового права</a:t>
            </a:r>
            <a:endParaRPr lang="ru-RU" dirty="0">
              <a:solidFill>
                <a:srgbClr val="002060"/>
              </a:solidFill>
            </a:endParaRP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7226378"/>
              </p:ext>
            </p:extLst>
          </p:nvPr>
        </p:nvGraphicFramePr>
        <p:xfrm>
          <a:off x="-17878" y="1124744"/>
          <a:ext cx="9161877" cy="5733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9726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672"/>
          </a:xfrm>
          <a:solidFill>
            <a:schemeClr val="tx2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chemeClr val="bg1"/>
                </a:solidFill>
              </a:rPr>
              <a:t>Особливості основних джерел </a:t>
            </a:r>
            <a:r>
              <a:rPr lang="uk-UA" sz="3200" dirty="0" err="1" smtClean="0">
                <a:solidFill>
                  <a:schemeClr val="bg1"/>
                </a:solidFill>
              </a:rPr>
              <a:t>тп</a:t>
            </a:r>
            <a:r>
              <a:rPr lang="uk-UA" sz="3200" dirty="0" smtClean="0">
                <a:solidFill>
                  <a:schemeClr val="bg1"/>
                </a:solidFill>
              </a:rPr>
              <a:t> (НПА)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8"/>
          </a:xfrm>
          <a:solidFill>
            <a:srgbClr val="99FFCC"/>
          </a:solidFill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uk-UA" sz="3200" b="1" dirty="0" smtClean="0"/>
              <a:t>Важливе місце серед законодавчих актів трудового права займає кодифікований акт – Кодекс законів про працю України (</a:t>
            </a:r>
            <a:r>
              <a:rPr lang="uk-UA" sz="3200" b="1" dirty="0" err="1" smtClean="0"/>
              <a:t>КЗпП</a:t>
            </a:r>
            <a:r>
              <a:rPr lang="uk-UA" sz="3200" b="1" dirty="0" smtClean="0"/>
              <a:t> України) від 10.12.1971.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b="1" dirty="0" smtClean="0"/>
              <a:t>Значна роль у регулюванні суспільно-трудових відносин крім актів, виданих на державному (централізованому рівні), належить актам локального характеру, в першу чергу, колективним договорам.</a:t>
            </a:r>
          </a:p>
          <a:p>
            <a:pPr marL="514350" indent="-514350">
              <a:buFont typeface="+mj-lt"/>
              <a:buAutoNum type="arabicPeriod"/>
            </a:pPr>
            <a:r>
              <a:rPr lang="uk-UA" sz="3200" b="1" dirty="0" smtClean="0"/>
              <a:t>Особливе місце серед джерел ТП займають соціально-партнерські угоди (регіональні, галузеві, генеральна).</a:t>
            </a:r>
          </a:p>
        </p:txBody>
      </p:sp>
    </p:spTree>
    <p:extLst>
      <p:ext uri="{BB962C8B-B14F-4D97-AF65-F5344CB8AC3E}">
        <p14:creationId xmlns:p14="http://schemas.microsoft.com/office/powerpoint/2010/main" val="203860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672"/>
          </a:xfrm>
          <a:solidFill>
            <a:schemeClr val="tx2">
              <a:lumMod val="75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uk-UA" sz="2800" dirty="0" smtClean="0">
                <a:solidFill>
                  <a:schemeClr val="bg1"/>
                </a:solidFill>
              </a:rPr>
              <a:t>- Продовження -</a:t>
            </a:r>
            <a:endParaRPr lang="ru-RU" sz="28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8"/>
          </a:xfrm>
          <a:solidFill>
            <a:srgbClr val="99FFCC"/>
          </a:solidFill>
          <a:ln>
            <a:solidFill>
              <a:schemeClr val="tx2"/>
            </a:solidFill>
          </a:ln>
        </p:spPr>
        <p:txBody>
          <a:bodyPr>
            <a:normAutofit lnSpcReduction="10000"/>
          </a:bodyPr>
          <a:lstStyle/>
          <a:p>
            <a:pPr marL="246888" lvl="1" indent="0">
              <a:buNone/>
            </a:pPr>
            <a:r>
              <a:rPr lang="uk-UA" sz="2800" b="1" dirty="0" smtClean="0">
                <a:solidFill>
                  <a:schemeClr val="tx2"/>
                </a:solidFill>
              </a:rPr>
              <a:t>4</a:t>
            </a:r>
            <a:r>
              <a:rPr lang="uk-UA" sz="3200" b="1" dirty="0" smtClean="0">
                <a:solidFill>
                  <a:schemeClr val="tx2"/>
                </a:solidFill>
              </a:rPr>
              <a:t>.</a:t>
            </a:r>
            <a:r>
              <a:rPr lang="uk-UA" sz="3200" b="1" dirty="0" smtClean="0"/>
              <a:t> </a:t>
            </a:r>
            <a:r>
              <a:rPr lang="uk-UA" sz="3200" b="1" dirty="0" smtClean="0">
                <a:solidFill>
                  <a:schemeClr val="tx1"/>
                </a:solidFill>
              </a:rPr>
              <a:t>Для </a:t>
            </a:r>
            <a:r>
              <a:rPr lang="uk-UA" sz="3200" b="1" dirty="0">
                <a:solidFill>
                  <a:schemeClr val="tx1"/>
                </a:solidFill>
              </a:rPr>
              <a:t>джерел ТП характерна наявність нормативних актів </a:t>
            </a:r>
            <a:r>
              <a:rPr lang="uk-UA" sz="3200" b="1" dirty="0" smtClean="0">
                <a:solidFill>
                  <a:schemeClr val="tx1"/>
                </a:solidFill>
              </a:rPr>
              <a:t> конститутивного </a:t>
            </a:r>
            <a:r>
              <a:rPr lang="uk-UA" sz="3200" b="1" dirty="0">
                <a:solidFill>
                  <a:schemeClr val="tx1"/>
                </a:solidFill>
              </a:rPr>
              <a:t>характеру – типових положень, типових форм, типових правил (Типові ПВТР, Типова форма </a:t>
            </a:r>
            <a:r>
              <a:rPr lang="uk-UA" sz="3200" b="1" dirty="0" smtClean="0">
                <a:solidFill>
                  <a:schemeClr val="tx1"/>
                </a:solidFill>
              </a:rPr>
              <a:t>контракту).</a:t>
            </a:r>
          </a:p>
          <a:p>
            <a:pPr marL="246888" lvl="1" indent="0">
              <a:buNone/>
            </a:pPr>
            <a:r>
              <a:rPr lang="uk-UA" sz="3200" b="1" dirty="0" smtClean="0">
                <a:solidFill>
                  <a:schemeClr val="tx2"/>
                </a:solidFill>
              </a:rPr>
              <a:t>5. </a:t>
            </a:r>
            <a:r>
              <a:rPr lang="uk-UA" sz="3200" b="1" dirty="0" smtClean="0">
                <a:solidFill>
                  <a:schemeClr val="tx1"/>
                </a:solidFill>
              </a:rPr>
              <a:t>Серед джерел трудового права існує масив НПА, </a:t>
            </a:r>
            <a:r>
              <a:rPr lang="uk-UA" sz="3200" b="1" dirty="0" err="1" smtClean="0">
                <a:solidFill>
                  <a:schemeClr val="tx1"/>
                </a:solidFill>
              </a:rPr>
              <a:t>правотворенням</a:t>
            </a:r>
            <a:r>
              <a:rPr lang="uk-UA" sz="3200" b="1" dirty="0" smtClean="0">
                <a:solidFill>
                  <a:schemeClr val="tx1"/>
                </a:solidFill>
              </a:rPr>
              <a:t> якого займається Національна служба посередництва і примирення України, яка не реєструє їх у МЮ України.</a:t>
            </a:r>
          </a:p>
          <a:p>
            <a:pPr marL="246888" lvl="1" indent="0">
              <a:buNone/>
            </a:pPr>
            <a:r>
              <a:rPr lang="uk-UA" sz="3200" b="1" dirty="0" smtClean="0">
                <a:solidFill>
                  <a:schemeClr val="tx2"/>
                </a:solidFill>
              </a:rPr>
              <a:t>6.</a:t>
            </a:r>
            <a:r>
              <a:rPr lang="uk-UA" sz="3200" b="1" dirty="0" smtClean="0">
                <a:solidFill>
                  <a:schemeClr val="tx1"/>
                </a:solidFill>
              </a:rPr>
              <a:t> Трудове право має значний ступінь диференціації у правовому регулюванні трудових відносин у залежності від умов виробництва, суб'єктивних ознак й ін.</a:t>
            </a:r>
          </a:p>
          <a:p>
            <a:pPr marL="704088" lvl="1" indent="-457200">
              <a:buFont typeface="+mj-lt"/>
              <a:buAutoNum type="arabicPeriod" startAt="4"/>
            </a:pPr>
            <a:endParaRPr lang="ru-RU" b="1" dirty="0" smtClean="0"/>
          </a:p>
          <a:p>
            <a:pPr marL="514350" indent="-514350">
              <a:buFont typeface="+mj-lt"/>
              <a:buAutoNum type="arabicPeriod"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6783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871" cy="1916832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rgbClr val="FF0000"/>
                </a:solidFill>
              </a:rPr>
              <a:t>Треба Подумати !</a:t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00B0F0"/>
                </a:solidFill>
              </a:rPr>
              <a:t>яке поняття ширше, </a:t>
            </a:r>
            <a:br>
              <a:rPr lang="uk-UA" dirty="0" smtClean="0">
                <a:solidFill>
                  <a:srgbClr val="00B0F0"/>
                </a:solidFill>
              </a:rPr>
            </a:br>
            <a:r>
              <a:rPr lang="uk-UA" dirty="0" smtClean="0">
                <a:solidFill>
                  <a:srgbClr val="00B0F0"/>
                </a:solidFill>
              </a:rPr>
              <a:t>а яке вужче?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916832"/>
            <a:ext cx="9144000" cy="4941168"/>
          </a:xfrm>
          <a:solidFill>
            <a:srgbClr val="FFFF00"/>
          </a:solidFill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uk-UA" sz="4400" dirty="0" smtClean="0"/>
          </a:p>
          <a:p>
            <a:pPr marL="0" indent="0" algn="ctr">
              <a:buNone/>
            </a:pPr>
            <a:r>
              <a:rPr lang="uk-UA" sz="4400" b="1" u="sng" dirty="0" smtClean="0">
                <a:solidFill>
                  <a:srgbClr val="FF0000"/>
                </a:solidFill>
              </a:rPr>
              <a:t>«законодавство про працю»</a:t>
            </a:r>
          </a:p>
          <a:p>
            <a:pPr marL="0" indent="0" algn="ctr">
              <a:buNone/>
            </a:pPr>
            <a:r>
              <a:rPr lang="uk-UA" sz="4400" b="1" dirty="0" smtClean="0"/>
              <a:t>чи </a:t>
            </a:r>
          </a:p>
          <a:p>
            <a:pPr marL="0" indent="0" algn="ctr">
              <a:buNone/>
            </a:pPr>
            <a:r>
              <a:rPr lang="uk-UA" sz="4400" b="1" u="sng" dirty="0" smtClean="0">
                <a:solidFill>
                  <a:srgbClr val="FF0000"/>
                </a:solidFill>
              </a:rPr>
              <a:t>«трудове законодавство»</a:t>
            </a:r>
            <a:endParaRPr lang="ru-RU" sz="44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95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715200" cy="1080120"/>
          </a:xfrm>
          <a:solidFill>
            <a:srgbClr val="FFFF00"/>
          </a:solidFill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uk-UA" sz="3200" dirty="0" smtClean="0">
                <a:solidFill>
                  <a:srgbClr val="FF0000"/>
                </a:solidFill>
              </a:rPr>
              <a:t>«Законодавство про працю» </a:t>
            </a:r>
            <a:r>
              <a:rPr lang="uk-UA" sz="3200" dirty="0" smtClean="0">
                <a:solidFill>
                  <a:srgbClr val="002060"/>
                </a:solidFill>
              </a:rPr>
              <a:t>ширше ніж </a:t>
            </a:r>
            <a:r>
              <a:rPr lang="uk-UA" sz="3200" dirty="0" smtClean="0">
                <a:solidFill>
                  <a:srgbClr val="FF0000"/>
                </a:solidFill>
              </a:rPr>
              <a:t>«трудове законодавство»</a:t>
            </a:r>
            <a:endParaRPr lang="ru-RU" sz="3200" dirty="0">
              <a:solidFill>
                <a:srgbClr val="FF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7840398"/>
              </p:ext>
            </p:extLst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904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  <a:solidFill>
            <a:srgbClr val="0070C0"/>
          </a:solidFill>
        </p:spPr>
        <p:txBody>
          <a:bodyPr>
            <a:normAutofit fontScale="90000"/>
          </a:bodyPr>
          <a:lstStyle/>
          <a:p>
            <a:pPr algn="ctr"/>
            <a:r>
              <a:rPr lang="uk-UA" dirty="0" smtClean="0">
                <a:solidFill>
                  <a:schemeClr val="bg1"/>
                </a:solidFill>
              </a:rPr>
              <a:t>Класифікація НПА трудового законодавства за деякими критеріями: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0" y="1609416"/>
            <a:ext cx="9144000" cy="5248584"/>
          </a:xfrm>
          <a:solidFill>
            <a:srgbClr val="CCECFF"/>
          </a:solidFill>
        </p:spPr>
        <p:txBody>
          <a:bodyPr/>
          <a:lstStyle/>
          <a:p>
            <a:r>
              <a:rPr lang="uk-UA" sz="3200" b="1" dirty="0" smtClean="0"/>
              <a:t>За юридичною силою (закони і підзаконні акти)</a:t>
            </a:r>
          </a:p>
          <a:p>
            <a:r>
              <a:rPr lang="uk-UA" sz="3200" b="1" dirty="0" smtClean="0"/>
              <a:t>За сферою дії (центральні (централізовані) і локальні)</a:t>
            </a:r>
          </a:p>
          <a:p>
            <a:r>
              <a:rPr lang="uk-UA" sz="3200" b="1" dirty="0" smtClean="0"/>
              <a:t>За формою акту (закони, постанови, укази, накази й ін.)</a:t>
            </a:r>
          </a:p>
          <a:p>
            <a:r>
              <a:rPr lang="uk-UA" sz="3200" b="1" dirty="0" smtClean="0"/>
              <a:t>За правотворчим органом</a:t>
            </a:r>
          </a:p>
          <a:p>
            <a:r>
              <a:rPr lang="uk-UA" sz="3200" b="1" dirty="0" smtClean="0"/>
              <a:t>За видом суспільних відносин, регулювання яких вони здійснюють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6500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356</TotalTime>
  <Words>1000</Words>
  <Application>Microsoft Office PowerPoint</Application>
  <PresentationFormat>Экран (4:3)</PresentationFormat>
  <Paragraphs>104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Изящная</vt:lpstr>
      <vt:lpstr>Тема 2: Джерела Трудового права</vt:lpstr>
      <vt:lpstr>1. Поняття «Джерела права» застосовується у двох значеннях:</vt:lpstr>
      <vt:lpstr>Джерела трудового права  (у юридичному, формальному аспекті)- </vt:lpstr>
      <vt:lpstr>2. Види джерел (форм) трудового права</vt:lpstr>
      <vt:lpstr>Особливості основних джерел тп (НПА)</vt:lpstr>
      <vt:lpstr>- Продовження -</vt:lpstr>
      <vt:lpstr>Треба Подумати ! яке поняття ширше,  а яке вужче?</vt:lpstr>
      <vt:lpstr>«Законодавство про працю» ширше ніж «трудове законодавство»</vt:lpstr>
      <vt:lpstr>Класифікація НПА трудового законодавства за деякими критеріями:</vt:lpstr>
      <vt:lpstr>ХАРАКТЕРИСТИКА Конституції України</vt:lpstr>
      <vt:lpstr>Міжнародні угоди (договори), конвенції, пакти, декларації, ратифіковані або схвалені ВРУ</vt:lpstr>
      <vt:lpstr>Закони </vt:lpstr>
      <vt:lpstr>Підзаконні акти</vt:lpstr>
      <vt:lpstr>Локальні акти</vt:lpstr>
      <vt:lpstr>Керівне значення постанов Пленуму верховного суду україни</vt:lpstr>
      <vt:lpstr>Рішення конституційного суду україни</vt:lpstr>
      <vt:lpstr>Судова практика Європейського суду з прав людини </vt:lpstr>
      <vt:lpstr>3.Юридичні норми трудового права поділяються на загальні і спеціальні  (нпа загальної і спеціальної дії) </vt:lpstr>
      <vt:lpstr>Критерії диференціації нпа: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2: Джерела Трудового права</dc:title>
  <dc:creator>ЛИЛЯ</dc:creator>
  <cp:lastModifiedBy>ЛИЛЯ</cp:lastModifiedBy>
  <cp:revision>42</cp:revision>
  <dcterms:created xsi:type="dcterms:W3CDTF">2011-02-25T03:46:15Z</dcterms:created>
  <dcterms:modified xsi:type="dcterms:W3CDTF">2013-03-04T01:46:17Z</dcterms:modified>
</cp:coreProperties>
</file>