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5" r:id="rId9"/>
    <p:sldId id="266" r:id="rId10"/>
    <p:sldId id="268" r:id="rId11"/>
    <p:sldId id="269" r:id="rId12"/>
    <p:sldId id="271" r:id="rId13"/>
    <p:sldId id="272" r:id="rId14"/>
    <p:sldId id="270" r:id="rId15"/>
    <p:sldId id="275" r:id="rId16"/>
    <p:sldId id="273" r:id="rId17"/>
    <p:sldId id="274" r:id="rId1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1C1A"/>
    <a:srgbClr val="862422"/>
    <a:srgbClr val="FFFF66"/>
    <a:srgbClr val="FF99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5" autoAdjust="0"/>
    <p:restoredTop sz="9460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uk-UA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A1E6D0C-3156-435D-A8BD-E51D413B31DD}" type="datetimeFigureOut">
              <a:rPr lang="uk-UA"/>
              <a:pPr/>
              <a:t>18.02.2013</a:t>
            </a:fld>
            <a:endParaRPr lang="uk-UA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uk-UA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7759462-DC2C-4FD8-AD2E-1CFD37FE1A43}" type="slidenum">
              <a:rPr lang="uk-UA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6935981-A85A-4773-87D5-6AC9F321F34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2400" y="76200"/>
            <a:ext cx="8801100" cy="6781800"/>
            <a:chOff x="96" y="48"/>
            <a:chExt cx="5544" cy="427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864" y="144"/>
              <a:ext cx="2664" cy="1440"/>
              <a:chOff x="864" y="144"/>
              <a:chExt cx="2664" cy="1440"/>
            </a:xfrm>
          </p:grpSpPr>
          <p:grpSp>
            <p:nvGrpSpPr>
              <p:cNvPr id="214" name="Group 5"/>
              <p:cNvGrpSpPr>
                <a:grpSpLocks/>
              </p:cNvGrpSpPr>
              <p:nvPr/>
            </p:nvGrpSpPr>
            <p:grpSpPr bwMode="auto">
              <a:xfrm>
                <a:off x="864" y="720"/>
                <a:ext cx="168" cy="192"/>
                <a:chOff x="1008" y="1584"/>
                <a:chExt cx="336" cy="384"/>
              </a:xfrm>
            </p:grpSpPr>
            <p:sp>
              <p:nvSpPr>
                <p:cNvPr id="269" name="Rectangle 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70" name="Rectangle 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71" name="Rectangle 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72" name="Rectangle 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73" name="Rectangle 1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74" name="Rectangle 1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75" name="Rectangle 1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76" name="Rectangle 1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215" name="Group 14"/>
              <p:cNvGrpSpPr>
                <a:grpSpLocks/>
              </p:cNvGrpSpPr>
              <p:nvPr/>
            </p:nvGrpSpPr>
            <p:grpSpPr bwMode="auto">
              <a:xfrm>
                <a:off x="1200" y="1392"/>
                <a:ext cx="168" cy="192"/>
                <a:chOff x="1008" y="1584"/>
                <a:chExt cx="336" cy="384"/>
              </a:xfrm>
            </p:grpSpPr>
            <p:sp>
              <p:nvSpPr>
                <p:cNvPr id="261" name="Rectangle 1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62" name="Rectangle 1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63" name="Rectangle 1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64" name="Rectangle 1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65" name="Rectangle 1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66" name="Rectangle 2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67" name="Rectangle 2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68" name="Rectangle 2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216" name="Group 23"/>
              <p:cNvGrpSpPr>
                <a:grpSpLocks/>
              </p:cNvGrpSpPr>
              <p:nvPr/>
            </p:nvGrpSpPr>
            <p:grpSpPr bwMode="auto">
              <a:xfrm>
                <a:off x="1824" y="144"/>
                <a:ext cx="168" cy="192"/>
                <a:chOff x="1008" y="1584"/>
                <a:chExt cx="336" cy="384"/>
              </a:xfrm>
            </p:grpSpPr>
            <p:sp>
              <p:nvSpPr>
                <p:cNvPr id="253" name="Rectangle 2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4" name="Rectangle 2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5" name="Rectangle 2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6" name="Rectangle 2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7" name="Rectangle 2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8" name="Rectangle 2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9" name="Rectangle 3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60" name="Rectangle 3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217" name="Group 32"/>
              <p:cNvGrpSpPr>
                <a:grpSpLocks/>
              </p:cNvGrpSpPr>
              <p:nvPr/>
            </p:nvGrpSpPr>
            <p:grpSpPr bwMode="auto">
              <a:xfrm>
                <a:off x="2496" y="528"/>
                <a:ext cx="168" cy="192"/>
                <a:chOff x="1008" y="1584"/>
                <a:chExt cx="336" cy="384"/>
              </a:xfrm>
            </p:grpSpPr>
            <p:sp>
              <p:nvSpPr>
                <p:cNvPr id="245" name="Rectangle 3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6" name="Rectangle 3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7" name="Rectangle 3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8" name="Rectangle 3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9" name="Rectangle 3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0" name="Rectangle 3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1" name="Rectangle 3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52" name="Rectangle 4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218" name="Group 41"/>
              <p:cNvGrpSpPr>
                <a:grpSpLocks/>
              </p:cNvGrpSpPr>
              <p:nvPr/>
            </p:nvGrpSpPr>
            <p:grpSpPr bwMode="auto">
              <a:xfrm>
                <a:off x="2016" y="1056"/>
                <a:ext cx="168" cy="192"/>
                <a:chOff x="1008" y="1584"/>
                <a:chExt cx="336" cy="384"/>
              </a:xfrm>
            </p:grpSpPr>
            <p:sp>
              <p:nvSpPr>
                <p:cNvPr id="237" name="Rectangle 42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8" name="Rectangle 43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9" name="Rectangle 44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0" name="Rectangle 45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1" name="Rectangle 46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2" name="Rectangle 47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3" name="Rectangle 48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44" name="Rectangle 49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219" name="Group 50"/>
              <p:cNvGrpSpPr>
                <a:grpSpLocks/>
              </p:cNvGrpSpPr>
              <p:nvPr/>
            </p:nvGrpSpPr>
            <p:grpSpPr bwMode="auto">
              <a:xfrm>
                <a:off x="3360" y="960"/>
                <a:ext cx="168" cy="192"/>
                <a:chOff x="1008" y="1584"/>
                <a:chExt cx="336" cy="384"/>
              </a:xfrm>
            </p:grpSpPr>
            <p:sp>
              <p:nvSpPr>
                <p:cNvPr id="229" name="Rectangle 51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0" name="Rectangle 52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1" name="Rectangle 53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2" name="Rectangle 54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3" name="Rectangle 55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4" name="Rectangle 56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5" name="Rectangle 57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36" name="Rectangle 58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220" name="Group 59"/>
              <p:cNvGrpSpPr>
                <a:grpSpLocks/>
              </p:cNvGrpSpPr>
              <p:nvPr/>
            </p:nvGrpSpPr>
            <p:grpSpPr bwMode="auto">
              <a:xfrm>
                <a:off x="2784" y="1344"/>
                <a:ext cx="168" cy="192"/>
                <a:chOff x="1008" y="1584"/>
                <a:chExt cx="336" cy="384"/>
              </a:xfrm>
            </p:grpSpPr>
            <p:sp>
              <p:nvSpPr>
                <p:cNvPr id="221" name="Rectangle 6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2" name="Rectangle 6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3" name="Rectangle 6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4" name="Rectangle 6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5" name="Rectangle 6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6" name="Rectangle 6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7" name="Rectangle 6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28" name="Rectangle 6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</p:grpSp>
        <p:grpSp>
          <p:nvGrpSpPr>
            <p:cNvPr id="6" name="Group 68"/>
            <p:cNvGrpSpPr>
              <a:grpSpLocks/>
            </p:cNvGrpSpPr>
            <p:nvPr/>
          </p:nvGrpSpPr>
          <p:grpSpPr bwMode="auto">
            <a:xfrm>
              <a:off x="240" y="1968"/>
              <a:ext cx="3288" cy="1440"/>
              <a:chOff x="240" y="144"/>
              <a:chExt cx="3288" cy="1440"/>
            </a:xfrm>
          </p:grpSpPr>
          <p:grpSp>
            <p:nvGrpSpPr>
              <p:cNvPr id="142" name="Group 69"/>
              <p:cNvGrpSpPr>
                <a:grpSpLocks/>
              </p:cNvGrpSpPr>
              <p:nvPr/>
            </p:nvGrpSpPr>
            <p:grpSpPr bwMode="auto">
              <a:xfrm>
                <a:off x="864" y="720"/>
                <a:ext cx="168" cy="192"/>
                <a:chOff x="1008" y="1584"/>
                <a:chExt cx="336" cy="384"/>
              </a:xfrm>
            </p:grpSpPr>
            <p:sp>
              <p:nvSpPr>
                <p:cNvPr id="206" name="Rectangle 7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7" name="Rectangle 7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8" name="Rectangle 7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9" name="Rectangle 7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10" name="Rectangle 7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11" name="Rectangle 7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12" name="Rectangle 7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13" name="Rectangle 7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143" name="Group 78"/>
              <p:cNvGrpSpPr>
                <a:grpSpLocks/>
              </p:cNvGrpSpPr>
              <p:nvPr/>
            </p:nvGrpSpPr>
            <p:grpSpPr bwMode="auto">
              <a:xfrm>
                <a:off x="1200" y="1392"/>
                <a:ext cx="168" cy="192"/>
                <a:chOff x="1008" y="1584"/>
                <a:chExt cx="336" cy="384"/>
              </a:xfrm>
            </p:grpSpPr>
            <p:sp>
              <p:nvSpPr>
                <p:cNvPr id="198" name="Rectangle 79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9" name="Rectangle 80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0" name="Rectangle 81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1" name="Rectangle 82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2" name="Rectangle 83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3" name="Rectangle 84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4" name="Rectangle 85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205" name="Rectangle 86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144" name="Group 87"/>
              <p:cNvGrpSpPr>
                <a:grpSpLocks/>
              </p:cNvGrpSpPr>
              <p:nvPr/>
            </p:nvGrpSpPr>
            <p:grpSpPr bwMode="auto">
              <a:xfrm>
                <a:off x="240" y="144"/>
                <a:ext cx="168" cy="192"/>
                <a:chOff x="1008" y="1584"/>
                <a:chExt cx="336" cy="384"/>
              </a:xfrm>
            </p:grpSpPr>
            <p:sp>
              <p:nvSpPr>
                <p:cNvPr id="190" name="Rectangle 88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1" name="Rectangle 89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2" name="Rectangle 90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3" name="Rectangle 91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4" name="Rectangle 92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5" name="Rectangle 93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6" name="Rectangle 94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97" name="Rectangle 95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145" name="Group 96"/>
              <p:cNvGrpSpPr>
                <a:grpSpLocks/>
              </p:cNvGrpSpPr>
              <p:nvPr/>
            </p:nvGrpSpPr>
            <p:grpSpPr bwMode="auto">
              <a:xfrm>
                <a:off x="1824" y="144"/>
                <a:ext cx="168" cy="192"/>
                <a:chOff x="1008" y="1584"/>
                <a:chExt cx="336" cy="384"/>
              </a:xfrm>
            </p:grpSpPr>
            <p:sp>
              <p:nvSpPr>
                <p:cNvPr id="182" name="Rectangle 9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3" name="Rectangle 9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4" name="Rectangle 9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5" name="Rectangle 10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6" name="Rectangle 10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7" name="Rectangle 10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8" name="Rectangle 10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9" name="Rectangle 10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146" name="Group 105"/>
              <p:cNvGrpSpPr>
                <a:grpSpLocks/>
              </p:cNvGrpSpPr>
              <p:nvPr/>
            </p:nvGrpSpPr>
            <p:grpSpPr bwMode="auto">
              <a:xfrm>
                <a:off x="2496" y="528"/>
                <a:ext cx="168" cy="192"/>
                <a:chOff x="1008" y="1584"/>
                <a:chExt cx="336" cy="384"/>
              </a:xfrm>
            </p:grpSpPr>
            <p:sp>
              <p:nvSpPr>
                <p:cNvPr id="174" name="Rectangle 10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5" name="Rectangle 10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6" name="Rectangle 10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7" name="Rectangle 10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8" name="Rectangle 11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9" name="Rectangle 11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0" name="Rectangle 11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81" name="Rectangle 11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147" name="Group 114"/>
              <p:cNvGrpSpPr>
                <a:grpSpLocks/>
              </p:cNvGrpSpPr>
              <p:nvPr/>
            </p:nvGrpSpPr>
            <p:grpSpPr bwMode="auto">
              <a:xfrm>
                <a:off x="2016" y="1056"/>
                <a:ext cx="168" cy="192"/>
                <a:chOff x="1008" y="1584"/>
                <a:chExt cx="336" cy="384"/>
              </a:xfrm>
            </p:grpSpPr>
            <p:sp>
              <p:nvSpPr>
                <p:cNvPr id="166" name="Rectangle 11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7" name="Rectangle 11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8" name="Rectangle 11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9" name="Rectangle 11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0" name="Rectangle 11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1" name="Rectangle 12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2" name="Rectangle 12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73" name="Rectangle 12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148" name="Group 123"/>
              <p:cNvGrpSpPr>
                <a:grpSpLocks/>
              </p:cNvGrpSpPr>
              <p:nvPr/>
            </p:nvGrpSpPr>
            <p:grpSpPr bwMode="auto">
              <a:xfrm>
                <a:off x="3360" y="960"/>
                <a:ext cx="168" cy="192"/>
                <a:chOff x="1008" y="1584"/>
                <a:chExt cx="336" cy="384"/>
              </a:xfrm>
            </p:grpSpPr>
            <p:sp>
              <p:nvSpPr>
                <p:cNvPr id="158" name="Rectangle 12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59" name="Rectangle 12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0" name="Rectangle 12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1" name="Rectangle 12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2" name="Rectangle 12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3" name="Rectangle 12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4" name="Rectangle 13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65" name="Rectangle 13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  <p:grpSp>
            <p:nvGrpSpPr>
              <p:cNvPr id="149" name="Group 132"/>
              <p:cNvGrpSpPr>
                <a:grpSpLocks/>
              </p:cNvGrpSpPr>
              <p:nvPr/>
            </p:nvGrpSpPr>
            <p:grpSpPr bwMode="auto">
              <a:xfrm>
                <a:off x="2784" y="1344"/>
                <a:ext cx="168" cy="192"/>
                <a:chOff x="1008" y="1584"/>
                <a:chExt cx="336" cy="384"/>
              </a:xfrm>
            </p:grpSpPr>
            <p:sp>
              <p:nvSpPr>
                <p:cNvPr id="150" name="Rectangle 13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51" name="Rectangle 13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52" name="Rectangle 13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53" name="Rectangle 13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54" name="Rectangle 13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55" name="Rectangle 13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56" name="Rectangle 13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  <p:sp>
              <p:nvSpPr>
                <p:cNvPr id="157" name="Rectangle 14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uk-UA"/>
                </a:p>
              </p:txBody>
            </p:sp>
          </p:grpSp>
        </p:grpSp>
        <p:grpSp>
          <p:nvGrpSpPr>
            <p:cNvPr id="7" name="Group 141"/>
            <p:cNvGrpSpPr>
              <a:grpSpLocks/>
            </p:cNvGrpSpPr>
            <p:nvPr/>
          </p:nvGrpSpPr>
          <p:grpSpPr bwMode="auto">
            <a:xfrm>
              <a:off x="4320" y="624"/>
              <a:ext cx="168" cy="192"/>
              <a:chOff x="1008" y="1584"/>
              <a:chExt cx="336" cy="384"/>
            </a:xfrm>
          </p:grpSpPr>
          <p:sp>
            <p:nvSpPr>
              <p:cNvPr id="134" name="Rectangle 142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5" name="Rectangle 143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6" name="Rectangle 144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7" name="Rectangle 145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8" name="Rectangle 146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9" name="Rectangle 147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40" name="Rectangle 148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41" name="Rectangle 149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8" name="Group 150"/>
            <p:cNvGrpSpPr>
              <a:grpSpLocks/>
            </p:cNvGrpSpPr>
            <p:nvPr/>
          </p:nvGrpSpPr>
          <p:grpSpPr bwMode="auto">
            <a:xfrm>
              <a:off x="4656" y="1296"/>
              <a:ext cx="168" cy="192"/>
              <a:chOff x="1008" y="1584"/>
              <a:chExt cx="336" cy="384"/>
            </a:xfrm>
          </p:grpSpPr>
          <p:sp>
            <p:nvSpPr>
              <p:cNvPr id="126" name="Rectangle 151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7" name="Rectangle 152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8" name="Rectangle 153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9" name="Rectangle 154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0" name="Rectangle 155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1" name="Rectangle 156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2" name="Rectangle 157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3" name="Rectangle 158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9" name="Group 159"/>
            <p:cNvGrpSpPr>
              <a:grpSpLocks/>
            </p:cNvGrpSpPr>
            <p:nvPr/>
          </p:nvGrpSpPr>
          <p:grpSpPr bwMode="auto">
            <a:xfrm>
              <a:off x="3696" y="48"/>
              <a:ext cx="168" cy="192"/>
              <a:chOff x="1008" y="1584"/>
              <a:chExt cx="336" cy="384"/>
            </a:xfrm>
          </p:grpSpPr>
          <p:sp>
            <p:nvSpPr>
              <p:cNvPr id="118" name="Rectangle 160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9" name="Rectangle 161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0" name="Rectangle 162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1" name="Rectangle 163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2" name="Rectangle 164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3" name="Rectangle 165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4" name="Rectangle 166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25" name="Rectangle 167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0" name="Group 168"/>
            <p:cNvGrpSpPr>
              <a:grpSpLocks/>
            </p:cNvGrpSpPr>
            <p:nvPr/>
          </p:nvGrpSpPr>
          <p:grpSpPr bwMode="auto">
            <a:xfrm>
              <a:off x="5280" y="48"/>
              <a:ext cx="168" cy="192"/>
              <a:chOff x="1008" y="1584"/>
              <a:chExt cx="336" cy="384"/>
            </a:xfrm>
          </p:grpSpPr>
          <p:sp>
            <p:nvSpPr>
              <p:cNvPr id="110" name="Rectangle 169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1" name="Rectangle 170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2" name="Rectangle 171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3" name="Rectangle 172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4" name="Rectangle 173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5" name="Rectangle 174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6" name="Rectangle 175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7" name="Rectangle 176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1" name="Group 177"/>
            <p:cNvGrpSpPr>
              <a:grpSpLocks/>
            </p:cNvGrpSpPr>
            <p:nvPr/>
          </p:nvGrpSpPr>
          <p:grpSpPr bwMode="auto">
            <a:xfrm>
              <a:off x="5472" y="960"/>
              <a:ext cx="168" cy="192"/>
              <a:chOff x="1008" y="1584"/>
              <a:chExt cx="336" cy="384"/>
            </a:xfrm>
          </p:grpSpPr>
          <p:sp>
            <p:nvSpPr>
              <p:cNvPr id="102" name="Rectangle 178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3" name="Rectangle 179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4" name="Rectangle 180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5" name="Rectangle 181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6" name="Rectangle 182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7" name="Rectangle 183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8" name="Rectangle 184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9" name="Rectangle 185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2" name="Group 186"/>
            <p:cNvGrpSpPr>
              <a:grpSpLocks/>
            </p:cNvGrpSpPr>
            <p:nvPr/>
          </p:nvGrpSpPr>
          <p:grpSpPr bwMode="auto">
            <a:xfrm>
              <a:off x="4224" y="2400"/>
              <a:ext cx="168" cy="192"/>
              <a:chOff x="1008" y="1584"/>
              <a:chExt cx="336" cy="384"/>
            </a:xfrm>
          </p:grpSpPr>
          <p:sp>
            <p:nvSpPr>
              <p:cNvPr id="94" name="Rectangle 187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5" name="Rectangle 188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6" name="Rectangle 189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7" name="Rectangle 190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8" name="Rectangle 191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9" name="Rectangle 192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0" name="Rectangle 193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01" name="Rectangle 194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3" name="Group 195"/>
            <p:cNvGrpSpPr>
              <a:grpSpLocks/>
            </p:cNvGrpSpPr>
            <p:nvPr/>
          </p:nvGrpSpPr>
          <p:grpSpPr bwMode="auto">
            <a:xfrm>
              <a:off x="4560" y="3072"/>
              <a:ext cx="168" cy="192"/>
              <a:chOff x="1008" y="1584"/>
              <a:chExt cx="336" cy="384"/>
            </a:xfrm>
          </p:grpSpPr>
          <p:sp>
            <p:nvSpPr>
              <p:cNvPr id="86" name="Rectangle 196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7" name="Rectangle 197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8" name="Rectangle 198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9" name="Rectangle 199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0" name="Rectangle 200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1" name="Rectangle 201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2" name="Rectangle 202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93" name="Rectangle 203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4" name="Group 204"/>
            <p:cNvGrpSpPr>
              <a:grpSpLocks/>
            </p:cNvGrpSpPr>
            <p:nvPr/>
          </p:nvGrpSpPr>
          <p:grpSpPr bwMode="auto">
            <a:xfrm>
              <a:off x="3600" y="1824"/>
              <a:ext cx="168" cy="192"/>
              <a:chOff x="1008" y="1584"/>
              <a:chExt cx="336" cy="384"/>
            </a:xfrm>
          </p:grpSpPr>
          <p:sp>
            <p:nvSpPr>
              <p:cNvPr id="78" name="Rectangle 205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79" name="Rectangle 206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0" name="Rectangle 207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1" name="Rectangle 208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2" name="Rectangle 209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3" name="Rectangle 210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4" name="Rectangle 211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85" name="Rectangle 212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5" name="Group 213"/>
            <p:cNvGrpSpPr>
              <a:grpSpLocks/>
            </p:cNvGrpSpPr>
            <p:nvPr/>
          </p:nvGrpSpPr>
          <p:grpSpPr bwMode="auto">
            <a:xfrm>
              <a:off x="5184" y="1824"/>
              <a:ext cx="168" cy="192"/>
              <a:chOff x="1008" y="1584"/>
              <a:chExt cx="336" cy="384"/>
            </a:xfrm>
          </p:grpSpPr>
          <p:sp>
            <p:nvSpPr>
              <p:cNvPr id="70" name="Rectangle 214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71" name="Rectangle 215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72" name="Rectangle 216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73" name="Rectangle 217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74" name="Rectangle 218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75" name="Rectangle 219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76" name="Rectangle 220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77" name="Rectangle 221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6" name="Group 222"/>
            <p:cNvGrpSpPr>
              <a:grpSpLocks/>
            </p:cNvGrpSpPr>
            <p:nvPr/>
          </p:nvGrpSpPr>
          <p:grpSpPr bwMode="auto">
            <a:xfrm>
              <a:off x="5376" y="2736"/>
              <a:ext cx="168" cy="192"/>
              <a:chOff x="1008" y="1584"/>
              <a:chExt cx="336" cy="384"/>
            </a:xfrm>
          </p:grpSpPr>
          <p:sp>
            <p:nvSpPr>
              <p:cNvPr id="62" name="Rectangle 223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3" name="Rectangle 224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4" name="Rectangle 225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5" name="Rectangle 226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6" name="Rectangle 227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7" name="Rectangle 228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8" name="Rectangle 229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9" name="Rectangle 230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7" name="Group 231"/>
            <p:cNvGrpSpPr>
              <a:grpSpLocks/>
            </p:cNvGrpSpPr>
            <p:nvPr/>
          </p:nvGrpSpPr>
          <p:grpSpPr bwMode="auto">
            <a:xfrm>
              <a:off x="3816" y="3840"/>
              <a:ext cx="168" cy="192"/>
              <a:chOff x="1008" y="1584"/>
              <a:chExt cx="336" cy="384"/>
            </a:xfrm>
          </p:grpSpPr>
          <p:sp>
            <p:nvSpPr>
              <p:cNvPr id="54" name="Rectangle 232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5" name="Rectangle 233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6" name="Rectangle 234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7" name="Rectangle 235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8" name="Rectangle 236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9" name="Rectangle 237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0" name="Rectangle 238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61" name="Rectangle 239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8" name="Group 240"/>
            <p:cNvGrpSpPr>
              <a:grpSpLocks/>
            </p:cNvGrpSpPr>
            <p:nvPr/>
          </p:nvGrpSpPr>
          <p:grpSpPr bwMode="auto">
            <a:xfrm>
              <a:off x="5400" y="3840"/>
              <a:ext cx="168" cy="192"/>
              <a:chOff x="1008" y="1584"/>
              <a:chExt cx="336" cy="384"/>
            </a:xfrm>
          </p:grpSpPr>
          <p:sp>
            <p:nvSpPr>
              <p:cNvPr id="46" name="Rectangle 241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7" name="Rectangle 242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8" name="Rectangle 243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9" name="Rectangle 244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0" name="Rectangle 245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1" name="Rectangle 246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2" name="Rectangle 247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53" name="Rectangle 248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9" name="Group 249"/>
            <p:cNvGrpSpPr>
              <a:grpSpLocks/>
            </p:cNvGrpSpPr>
            <p:nvPr/>
          </p:nvGrpSpPr>
          <p:grpSpPr bwMode="auto">
            <a:xfrm>
              <a:off x="96" y="3744"/>
              <a:ext cx="168" cy="192"/>
              <a:chOff x="1008" y="1584"/>
              <a:chExt cx="336" cy="384"/>
            </a:xfrm>
          </p:grpSpPr>
          <p:sp>
            <p:nvSpPr>
              <p:cNvPr id="38" name="Rectangle 250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9" name="Rectangle 251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0" name="Rectangle 252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1" name="Rectangle 253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2" name="Rectangle 254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3" name="Rectangle 255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4" name="Rectangle 256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45" name="Rectangle 257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20" name="Group 258"/>
            <p:cNvGrpSpPr>
              <a:grpSpLocks/>
            </p:cNvGrpSpPr>
            <p:nvPr/>
          </p:nvGrpSpPr>
          <p:grpSpPr bwMode="auto">
            <a:xfrm>
              <a:off x="1680" y="3744"/>
              <a:ext cx="168" cy="192"/>
              <a:chOff x="1008" y="1584"/>
              <a:chExt cx="336" cy="384"/>
            </a:xfrm>
          </p:grpSpPr>
          <p:sp>
            <p:nvSpPr>
              <p:cNvPr id="30" name="Rectangle 259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1" name="Rectangle 260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2" name="Rectangle 261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3" name="Rectangle 262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4" name="Rectangle 263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5" name="Rectangle 264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6" name="Rectangle 265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7" name="Rectangle 266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21" name="Group 267"/>
            <p:cNvGrpSpPr>
              <a:grpSpLocks/>
            </p:cNvGrpSpPr>
            <p:nvPr/>
          </p:nvGrpSpPr>
          <p:grpSpPr bwMode="auto">
            <a:xfrm>
              <a:off x="2352" y="4128"/>
              <a:ext cx="168" cy="192"/>
              <a:chOff x="1008" y="1584"/>
              <a:chExt cx="336" cy="384"/>
            </a:xfrm>
          </p:grpSpPr>
          <p:sp>
            <p:nvSpPr>
              <p:cNvPr id="22" name="Rectangle 268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3" name="Rectangle 269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4" name="Rectangle 270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5" name="Rectangle 271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6" name="Rectangle 272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7" name="Rectangle 273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8" name="Rectangle 274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9" name="Rectangle 275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</p:grpSp>
      <p:sp>
        <p:nvSpPr>
          <p:cNvPr id="277" name="Rectangle 280"/>
          <p:cNvSpPr>
            <a:spLocks noChangeArrowheads="1"/>
          </p:cNvSpPr>
          <p:nvPr/>
        </p:nvSpPr>
        <p:spPr bwMode="invGray">
          <a:xfrm rot="5400000">
            <a:off x="265113" y="2779713"/>
            <a:ext cx="152400" cy="76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278" name="Rectangle 282"/>
          <p:cNvSpPr>
            <a:spLocks noChangeArrowheads="1"/>
          </p:cNvSpPr>
          <p:nvPr/>
        </p:nvSpPr>
        <p:spPr bwMode="invGray">
          <a:xfrm rot="5400000">
            <a:off x="455613" y="2665413"/>
            <a:ext cx="76200" cy="228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279" name="Rectangle 283"/>
          <p:cNvSpPr>
            <a:spLocks noChangeArrowheads="1"/>
          </p:cNvSpPr>
          <p:nvPr/>
        </p:nvSpPr>
        <p:spPr bwMode="invGray">
          <a:xfrm rot="5400000">
            <a:off x="303213" y="2894013"/>
            <a:ext cx="762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280" name="Rectangle 284"/>
          <p:cNvSpPr>
            <a:spLocks noChangeArrowheads="1"/>
          </p:cNvSpPr>
          <p:nvPr/>
        </p:nvSpPr>
        <p:spPr bwMode="invGray">
          <a:xfrm rot="5400000">
            <a:off x="-39687" y="2779713"/>
            <a:ext cx="457200" cy="76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281" name="Rectangle 285"/>
          <p:cNvSpPr>
            <a:spLocks noChangeArrowheads="1"/>
          </p:cNvSpPr>
          <p:nvPr/>
        </p:nvSpPr>
        <p:spPr bwMode="invGray">
          <a:xfrm rot="5400000">
            <a:off x="455613" y="2360613"/>
            <a:ext cx="76200" cy="533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282" name="Rectangle 286"/>
          <p:cNvSpPr>
            <a:spLocks noChangeArrowheads="1"/>
          </p:cNvSpPr>
          <p:nvPr/>
        </p:nvSpPr>
        <p:spPr bwMode="invGray">
          <a:xfrm rot="5400000">
            <a:off x="-1296987" y="4646613"/>
            <a:ext cx="4040187" cy="777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grpSp>
        <p:nvGrpSpPr>
          <p:cNvPr id="283" name="Group 302"/>
          <p:cNvGrpSpPr>
            <a:grpSpLocks/>
          </p:cNvGrpSpPr>
          <p:nvPr/>
        </p:nvGrpSpPr>
        <p:grpSpPr bwMode="auto">
          <a:xfrm>
            <a:off x="303213" y="2894013"/>
            <a:ext cx="8688387" cy="77787"/>
            <a:chOff x="191" y="1823"/>
            <a:chExt cx="5473" cy="49"/>
          </a:xfrm>
        </p:grpSpPr>
        <p:sp>
          <p:nvSpPr>
            <p:cNvPr id="284" name="Rectangle 281"/>
            <p:cNvSpPr>
              <a:spLocks noChangeArrowheads="1"/>
            </p:cNvSpPr>
            <p:nvPr userDrawn="1"/>
          </p:nvSpPr>
          <p:spPr bwMode="invGray">
            <a:xfrm rot="5400000">
              <a:off x="215" y="1799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85" name="Rectangle 287"/>
            <p:cNvSpPr>
              <a:spLocks noChangeArrowheads="1"/>
            </p:cNvSpPr>
            <p:nvPr userDrawn="1"/>
          </p:nvSpPr>
          <p:spPr bwMode="invGray">
            <a:xfrm>
              <a:off x="288" y="1824"/>
              <a:ext cx="240" cy="4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86" name="Rectangle 288"/>
            <p:cNvSpPr>
              <a:spLocks noChangeArrowheads="1"/>
            </p:cNvSpPr>
            <p:nvPr userDrawn="1"/>
          </p:nvSpPr>
          <p:spPr bwMode="invGray">
            <a:xfrm>
              <a:off x="528" y="1824"/>
              <a:ext cx="5136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287" name="Rectangle 289"/>
          <p:cNvSpPr>
            <a:spLocks noChangeArrowheads="1"/>
          </p:cNvSpPr>
          <p:nvPr/>
        </p:nvSpPr>
        <p:spPr bwMode="invGray">
          <a:xfrm rot="5400000">
            <a:off x="417513" y="2932113"/>
            <a:ext cx="304800" cy="76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grpSp>
        <p:nvGrpSpPr>
          <p:cNvPr id="288" name="Group 301"/>
          <p:cNvGrpSpPr>
            <a:grpSpLocks/>
          </p:cNvGrpSpPr>
          <p:nvPr/>
        </p:nvGrpSpPr>
        <p:grpSpPr bwMode="auto">
          <a:xfrm>
            <a:off x="152400" y="0"/>
            <a:ext cx="457200" cy="6705600"/>
            <a:chOff x="96" y="0"/>
            <a:chExt cx="288" cy="4224"/>
          </a:xfrm>
        </p:grpSpPr>
        <p:grpSp>
          <p:nvGrpSpPr>
            <p:cNvPr id="289" name="Group 300"/>
            <p:cNvGrpSpPr>
              <a:grpSpLocks/>
            </p:cNvGrpSpPr>
            <p:nvPr userDrawn="1"/>
          </p:nvGrpSpPr>
          <p:grpSpPr bwMode="auto">
            <a:xfrm>
              <a:off x="96" y="0"/>
              <a:ext cx="288" cy="1584"/>
              <a:chOff x="96" y="0"/>
              <a:chExt cx="288" cy="1584"/>
            </a:xfrm>
          </p:grpSpPr>
          <p:sp>
            <p:nvSpPr>
              <p:cNvPr id="293" name="Rectangle 277"/>
              <p:cNvSpPr>
                <a:spLocks noChangeArrowheads="1"/>
              </p:cNvSpPr>
              <p:nvPr userDrawn="1"/>
            </p:nvSpPr>
            <p:spPr bwMode="ltGray">
              <a:xfrm>
                <a:off x="96" y="1488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94" name="Rectangle 278"/>
              <p:cNvSpPr>
                <a:spLocks noChangeArrowheads="1"/>
              </p:cNvSpPr>
              <p:nvPr userDrawn="1"/>
            </p:nvSpPr>
            <p:spPr bwMode="ltGray">
              <a:xfrm>
                <a:off x="96" y="0"/>
                <a:ext cx="288" cy="14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290" name="Group 299"/>
            <p:cNvGrpSpPr>
              <a:grpSpLocks/>
            </p:cNvGrpSpPr>
            <p:nvPr userDrawn="1"/>
          </p:nvGrpSpPr>
          <p:grpSpPr bwMode="auto">
            <a:xfrm>
              <a:off x="96" y="2016"/>
              <a:ext cx="288" cy="2208"/>
              <a:chOff x="96" y="2016"/>
              <a:chExt cx="288" cy="2208"/>
            </a:xfrm>
          </p:grpSpPr>
          <p:sp>
            <p:nvSpPr>
              <p:cNvPr id="291" name="Rectangle 291"/>
              <p:cNvSpPr>
                <a:spLocks noChangeArrowheads="1"/>
              </p:cNvSpPr>
              <p:nvPr userDrawn="1"/>
            </p:nvSpPr>
            <p:spPr bwMode="ltGray">
              <a:xfrm>
                <a:off x="96" y="2016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92" name="Rectangle 292"/>
              <p:cNvSpPr>
                <a:spLocks noChangeArrowheads="1"/>
              </p:cNvSpPr>
              <p:nvPr userDrawn="1"/>
            </p:nvSpPr>
            <p:spPr bwMode="ltGray">
              <a:xfrm>
                <a:off x="96" y="2112"/>
                <a:ext cx="288" cy="211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</p:grpSp>
      <p:sp>
        <p:nvSpPr>
          <p:cNvPr id="9509" name="Rectangle 293"/>
          <p:cNvSpPr>
            <a:spLocks noGrp="1" noChangeArrowheads="1"/>
          </p:cNvSpPr>
          <p:nvPr>
            <p:ph type="ctrTitle"/>
          </p:nvPr>
        </p:nvSpPr>
        <p:spPr>
          <a:xfrm>
            <a:off x="1143000" y="1676400"/>
            <a:ext cx="7772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510" name="Rectangle 29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95" name="Rectangle 29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" name="Rectangle 29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" name="Rectangle 29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303131-0577-49F5-B9BA-8723FC32C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7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89" name="Rectangle 29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0" name="Rectangle 29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1" name="Rectangle 29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pPr>
              <a:defRPr/>
            </a:pPr>
            <a:fld id="{AF02FE43-294F-4634-9613-795D22F11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222250" indent="-2222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</a:defRPr>
      </a:lvl2pPr>
      <a:lvl3pPr marL="1089025" indent="-1746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546225" indent="-17462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4pPr>
      <a:lvl5pPr marL="2003425" indent="-1746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460625" indent="-174625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17825" indent="-174625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375025" indent="-174625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32225" indent="-174625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457200"/>
            <a:ext cx="7924800" cy="1600200"/>
          </a:xfrm>
        </p:spPr>
        <p:txBody>
          <a:bodyPr/>
          <a:lstStyle/>
          <a:p>
            <a:pPr eaLnBrk="1" hangingPunct="1"/>
            <a:r>
              <a:rPr lang="uk-UA" sz="5400" b="1" smtClean="0">
                <a:latin typeface="Comic Sans MS" pitchFamily="66" charset="0"/>
              </a:rPr>
              <a:t>Антична філософія</a:t>
            </a:r>
            <a:r>
              <a:rPr lang="uk-UA" sz="5400" b="1" smtClean="0">
                <a:latin typeface="Arial" charset="0"/>
              </a:rPr>
              <a:t>. </a:t>
            </a:r>
            <a:br>
              <a:rPr lang="uk-UA" sz="5400" b="1" smtClean="0">
                <a:latin typeface="Arial" charset="0"/>
              </a:rPr>
            </a:br>
            <a:r>
              <a:rPr lang="uk-UA" sz="5400" b="1" smtClean="0">
                <a:latin typeface="Arial" charset="0"/>
              </a:rPr>
              <a:t>Тема 2.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124200"/>
            <a:ext cx="7772400" cy="3200400"/>
          </a:xfrm>
        </p:spPr>
        <p:txBody>
          <a:bodyPr/>
          <a:lstStyle/>
          <a:p>
            <a:pPr marL="609600" indent="-609600" algn="l" eaLnBrk="1" hangingPunct="1">
              <a:buFontTx/>
              <a:buAutoNum type="arabicPeriod"/>
            </a:pPr>
            <a:r>
              <a:rPr lang="uk-UA" b="1" smtClean="0">
                <a:latin typeface="Comic Sans MS" pitchFamily="66" charset="0"/>
              </a:rPr>
              <a:t>Античний атомізм. 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uk-UA" b="1" smtClean="0">
                <a:latin typeface="Comic Sans MS" pitchFamily="66" charset="0"/>
              </a:rPr>
              <a:t>Філософські погляди Демокріта. 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uk-UA" b="1" smtClean="0">
                <a:latin typeface="Comic Sans MS" pitchFamily="66" charset="0"/>
              </a:rPr>
              <a:t>Пошук істини. Софісти і Сократ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AutoShape 3"/>
          <p:cNvSpPr>
            <a:spLocks noChangeAspect="1" noChangeArrowheads="1"/>
          </p:cNvSpPr>
          <p:nvPr/>
        </p:nvSpPr>
        <p:spPr bwMode="auto">
          <a:xfrm>
            <a:off x="2159000" y="2230438"/>
            <a:ext cx="528638" cy="4572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68" name="AutoShape 4"/>
          <p:cNvSpPr>
            <a:spLocks noChangeAspect="1" noChangeArrowheads="1"/>
          </p:cNvSpPr>
          <p:nvPr/>
        </p:nvSpPr>
        <p:spPr bwMode="auto">
          <a:xfrm rot="10800000">
            <a:off x="7207250" y="4713288"/>
            <a:ext cx="528638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69" name="AutoShape 5"/>
          <p:cNvSpPr>
            <a:spLocks noChangeAspect="1" noChangeArrowheads="1"/>
          </p:cNvSpPr>
          <p:nvPr/>
        </p:nvSpPr>
        <p:spPr bwMode="auto">
          <a:xfrm>
            <a:off x="2554288" y="2457450"/>
            <a:ext cx="528637" cy="4572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0" name="AutoShape 6"/>
          <p:cNvSpPr>
            <a:spLocks noChangeAspect="1" noChangeArrowheads="1"/>
          </p:cNvSpPr>
          <p:nvPr/>
        </p:nvSpPr>
        <p:spPr bwMode="auto">
          <a:xfrm>
            <a:off x="2159000" y="2687638"/>
            <a:ext cx="528638" cy="4572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1" name="AutoShape 7"/>
          <p:cNvSpPr>
            <a:spLocks noChangeAspect="1" noChangeArrowheads="1"/>
          </p:cNvSpPr>
          <p:nvPr/>
        </p:nvSpPr>
        <p:spPr bwMode="auto">
          <a:xfrm>
            <a:off x="7207250" y="4270375"/>
            <a:ext cx="528638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2" name="AutoShape 8"/>
          <p:cNvSpPr>
            <a:spLocks noChangeAspect="1" noChangeArrowheads="1"/>
          </p:cNvSpPr>
          <p:nvPr/>
        </p:nvSpPr>
        <p:spPr bwMode="auto">
          <a:xfrm>
            <a:off x="7473950" y="4713288"/>
            <a:ext cx="528638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3" name="AutoShape 9"/>
          <p:cNvSpPr>
            <a:spLocks noChangeAspect="1" noChangeArrowheads="1"/>
          </p:cNvSpPr>
          <p:nvPr/>
        </p:nvSpPr>
        <p:spPr bwMode="auto">
          <a:xfrm>
            <a:off x="6945313" y="4713288"/>
            <a:ext cx="528637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4" name="AutoShape 10"/>
          <p:cNvSpPr>
            <a:spLocks noChangeAspect="1" noChangeArrowheads="1"/>
          </p:cNvSpPr>
          <p:nvPr/>
        </p:nvSpPr>
        <p:spPr bwMode="auto">
          <a:xfrm>
            <a:off x="4678363" y="4713288"/>
            <a:ext cx="528637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5" name="AutoShape 11"/>
          <p:cNvSpPr>
            <a:spLocks noChangeAspect="1" noChangeArrowheads="1"/>
          </p:cNvSpPr>
          <p:nvPr/>
        </p:nvSpPr>
        <p:spPr bwMode="auto">
          <a:xfrm rot="10800000">
            <a:off x="4940300" y="4713288"/>
            <a:ext cx="528638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6" name="AutoShape 12"/>
          <p:cNvSpPr>
            <a:spLocks noChangeAspect="1" noChangeArrowheads="1"/>
          </p:cNvSpPr>
          <p:nvPr/>
        </p:nvSpPr>
        <p:spPr bwMode="auto">
          <a:xfrm>
            <a:off x="5207000" y="4713288"/>
            <a:ext cx="528638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7" name="AutoShape 13"/>
          <p:cNvSpPr>
            <a:spLocks noChangeAspect="1" noChangeArrowheads="1"/>
          </p:cNvSpPr>
          <p:nvPr/>
        </p:nvSpPr>
        <p:spPr bwMode="auto">
          <a:xfrm>
            <a:off x="4940300" y="4270375"/>
            <a:ext cx="528638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8" name="AutoShape 14"/>
          <p:cNvSpPr>
            <a:spLocks noChangeAspect="1" noChangeArrowheads="1"/>
          </p:cNvSpPr>
          <p:nvPr/>
        </p:nvSpPr>
        <p:spPr bwMode="auto">
          <a:xfrm>
            <a:off x="4425950" y="4991100"/>
            <a:ext cx="528638" cy="4572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79" name="AutoShape 15"/>
          <p:cNvSpPr>
            <a:spLocks noChangeAspect="1" noChangeArrowheads="1"/>
          </p:cNvSpPr>
          <p:nvPr/>
        </p:nvSpPr>
        <p:spPr bwMode="auto">
          <a:xfrm>
            <a:off x="4821238" y="4760913"/>
            <a:ext cx="528637" cy="4572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0" name="AutoShape 16"/>
          <p:cNvSpPr>
            <a:spLocks noChangeAspect="1" noChangeArrowheads="1"/>
          </p:cNvSpPr>
          <p:nvPr/>
        </p:nvSpPr>
        <p:spPr bwMode="auto">
          <a:xfrm>
            <a:off x="4425950" y="4533900"/>
            <a:ext cx="528638" cy="4572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1" name="AutoShape 17"/>
          <p:cNvSpPr>
            <a:spLocks noChangeAspect="1" noChangeArrowheads="1"/>
          </p:cNvSpPr>
          <p:nvPr/>
        </p:nvSpPr>
        <p:spPr bwMode="auto">
          <a:xfrm>
            <a:off x="1403350" y="5033963"/>
            <a:ext cx="608013" cy="608012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2" name="AutoShape 18"/>
          <p:cNvSpPr>
            <a:spLocks noChangeAspect="1" noChangeArrowheads="1"/>
          </p:cNvSpPr>
          <p:nvPr/>
        </p:nvSpPr>
        <p:spPr bwMode="auto">
          <a:xfrm>
            <a:off x="1096963" y="4727575"/>
            <a:ext cx="608012" cy="608013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3" name="AutoShape 19"/>
          <p:cNvSpPr>
            <a:spLocks noChangeAspect="1" noChangeArrowheads="1"/>
          </p:cNvSpPr>
          <p:nvPr/>
        </p:nvSpPr>
        <p:spPr bwMode="auto">
          <a:xfrm>
            <a:off x="1704975" y="4727575"/>
            <a:ext cx="608013" cy="608013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4" name="AutoShape 20"/>
          <p:cNvSpPr>
            <a:spLocks noChangeAspect="1" noChangeArrowheads="1"/>
          </p:cNvSpPr>
          <p:nvPr/>
        </p:nvSpPr>
        <p:spPr bwMode="auto">
          <a:xfrm>
            <a:off x="1403350" y="4425950"/>
            <a:ext cx="608013" cy="608013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5" name="Rectangle 21"/>
          <p:cNvSpPr>
            <a:spLocks noChangeAspect="1" noChangeArrowheads="1"/>
          </p:cNvSpPr>
          <p:nvPr/>
        </p:nvSpPr>
        <p:spPr bwMode="auto">
          <a:xfrm>
            <a:off x="7258050" y="2733675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6" name="Rectangle 22"/>
          <p:cNvSpPr>
            <a:spLocks noChangeAspect="1" noChangeArrowheads="1"/>
          </p:cNvSpPr>
          <p:nvPr/>
        </p:nvSpPr>
        <p:spPr bwMode="auto">
          <a:xfrm>
            <a:off x="7258050" y="2276475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7" name="Rectangle 23"/>
          <p:cNvSpPr>
            <a:spLocks noChangeAspect="1" noChangeArrowheads="1"/>
          </p:cNvSpPr>
          <p:nvPr/>
        </p:nvSpPr>
        <p:spPr bwMode="auto">
          <a:xfrm>
            <a:off x="6800850" y="2733675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8" name="Rectangle 24"/>
          <p:cNvSpPr>
            <a:spLocks noChangeAspect="1" noChangeArrowheads="1"/>
          </p:cNvSpPr>
          <p:nvPr/>
        </p:nvSpPr>
        <p:spPr bwMode="auto">
          <a:xfrm>
            <a:off x="6800850" y="2278063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89" name="Rectangle 25"/>
          <p:cNvSpPr>
            <a:spLocks noChangeAspect="1" noChangeArrowheads="1"/>
          </p:cNvSpPr>
          <p:nvPr/>
        </p:nvSpPr>
        <p:spPr bwMode="auto">
          <a:xfrm>
            <a:off x="4991100" y="2733675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90" name="Rectangle 26"/>
          <p:cNvSpPr>
            <a:spLocks noChangeAspect="1" noChangeArrowheads="1"/>
          </p:cNvSpPr>
          <p:nvPr/>
        </p:nvSpPr>
        <p:spPr bwMode="auto">
          <a:xfrm>
            <a:off x="4533900" y="2733675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91" name="Rectangle 27"/>
          <p:cNvSpPr>
            <a:spLocks noChangeAspect="1" noChangeArrowheads="1"/>
          </p:cNvSpPr>
          <p:nvPr/>
        </p:nvSpPr>
        <p:spPr bwMode="auto">
          <a:xfrm>
            <a:off x="4991100" y="2278063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92" name="Rectangle 28"/>
          <p:cNvSpPr>
            <a:spLocks noChangeAspect="1" noChangeArrowheads="1"/>
          </p:cNvSpPr>
          <p:nvPr/>
        </p:nvSpPr>
        <p:spPr bwMode="auto">
          <a:xfrm>
            <a:off x="4533900" y="2278063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93" name="AutoShape 29"/>
          <p:cNvSpPr>
            <a:spLocks noChangeAspect="1" noChangeArrowheads="1"/>
          </p:cNvSpPr>
          <p:nvPr/>
        </p:nvSpPr>
        <p:spPr bwMode="auto">
          <a:xfrm>
            <a:off x="3687763" y="2730500"/>
            <a:ext cx="608012" cy="608013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94" name="AutoShape 30"/>
          <p:cNvSpPr>
            <a:spLocks noChangeAspect="1" noChangeArrowheads="1"/>
          </p:cNvSpPr>
          <p:nvPr/>
        </p:nvSpPr>
        <p:spPr bwMode="auto">
          <a:xfrm>
            <a:off x="3990975" y="2424113"/>
            <a:ext cx="608013" cy="608012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95" name="AutoShape 31"/>
          <p:cNvSpPr>
            <a:spLocks noChangeAspect="1" noChangeArrowheads="1"/>
          </p:cNvSpPr>
          <p:nvPr/>
        </p:nvSpPr>
        <p:spPr bwMode="auto">
          <a:xfrm>
            <a:off x="3381375" y="2424113"/>
            <a:ext cx="608013" cy="608012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13696" name="AutoShape 32"/>
          <p:cNvSpPr>
            <a:spLocks noChangeAspect="1" noChangeArrowheads="1"/>
          </p:cNvSpPr>
          <p:nvPr/>
        </p:nvSpPr>
        <p:spPr bwMode="auto">
          <a:xfrm>
            <a:off x="3687763" y="2122488"/>
            <a:ext cx="608012" cy="608012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64  E" pathEditMode="relative" ptsTypes="">
                                      <p:cBhvr>
                                        <p:cTn id="21" dur="2000" spd="-100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9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33364  E" pathEditMode="relative" ptsTypes="">
                                      <p:cBhvr>
                                        <p:cTn id="23" dur="2000" spd="-1000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6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-0.33364  E" pathEditMode="relative" ptsTypes="">
                                      <p:cBhvr>
                                        <p:cTn id="25" dur="2000" spd="-100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364  E" pathEditMode="relative" ptsTypes="">
                                      <p:cBhvr>
                                        <p:cTn id="27" dur="2000" spd="-1000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64  E" pathEditMode="relative" ptsTypes="">
                                      <p:cBhvr>
                                        <p:cTn id="29" dur="2000" spd="-100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31" dur="2000" spd="-1000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7.04356E-7 L -0.17326 -0.22081 " pathEditMode="relative" ptsTypes="AA">
                                      <p:cBhvr>
                                        <p:cTn id="33" dur="2000" spd="-1000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5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36" dur="2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38" dur="2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40" dur="20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42" dur="20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49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33364  E" pathEditMode="relative" ptsTypes="">
                                      <p:cBhvr>
                                        <p:cTn id="44" dur="2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49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33364  E" pathEditMode="relative" ptsTypes="">
                                      <p:cBhvr>
                                        <p:cTn id="46" dur="20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49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33364  E" pathEditMode="relative" ptsTypes="">
                                      <p:cBhvr>
                                        <p:cTn id="48" dur="20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42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364  E" pathEditMode="relative" ptsTypes="">
                                      <p:cBhvr>
                                        <p:cTn id="66" dur="20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56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-0.33364  E" pathEditMode="relative" ptsTypes="">
                                      <p:cBhvr>
                                        <p:cTn id="68" dur="2000" fill="hold"/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7"/>
                                            </p:cond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70" dur="2000" fill="hold"/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1" presetID="49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33364  E" pathEditMode="relative" ptsTypes="">
                                      <p:cBhvr>
                                        <p:cTn id="72" dur="20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68767E-6 L -0.30712 -0.40987 " pathEditMode="relative" ptsTypes="AA">
                                      <p:cBhvr>
                                        <p:cTn id="74" dur="2000" fill="hold"/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76" dur="2000" fill="hold"/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7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76089E-7 L -0.19688 0.23772 " pathEditMode="relative" ptsTypes="AA">
                                      <p:cBhvr>
                                        <p:cTn id="78" dur="20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89" dur="2000" spd="-1000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07136E-6 L -0.18507 -0.25231 " pathEditMode="relative" ptsTypes="AA">
                                      <p:cBhvr>
                                        <p:cTn id="91" dur="2000" spd="-100000" fill="hold"/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364  E" pathEditMode="relative" ptsTypes="">
                                      <p:cBhvr>
                                        <p:cTn id="93" dur="2000" spd="-100000" fill="hold"/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9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33364  E" pathEditMode="relative" ptsTypes="">
                                      <p:cBhvr>
                                        <p:cTn id="95" dur="2000" spd="-100000" fill="hold"/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64  E" pathEditMode="relative" ptsTypes="">
                                      <p:cBhvr>
                                        <p:cTn id="105" dur="2000" spd="-100000" fill="hold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364  E" pathEditMode="relative" ptsTypes="">
                                      <p:cBhvr>
                                        <p:cTn id="107" dur="2000" spd="-100000" fill="hold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56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-0.33364  E" pathEditMode="relative" ptsTypes="">
                                      <p:cBhvr>
                                        <p:cTn id="109" dur="2000" spd="-100000" fill="hold"/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9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33364  E" pathEditMode="relative" ptsTypes="">
                                      <p:cBhvr>
                                        <p:cTn id="111" dur="2000" spd="-100000" fill="hold"/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13" presetID="56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-0.33364  E" pathEditMode="relative" ptsTypes="">
                                      <p:cBhvr>
                                        <p:cTn id="114" dur="2000" fill="hold"/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5" presetID="56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-0.33364  E" pathEditMode="relative" ptsTypes="">
                                      <p:cBhvr>
                                        <p:cTn id="116" dur="20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5"/>
                                            </p:cond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7" presetID="56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-0.33364  E" pathEditMode="relative" ptsTypes="">
                                      <p:cBhvr>
                                        <p:cTn id="118" dur="2000" fill="hold"/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9" presetID="56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-0.33364  E" pathEditMode="relative" ptsTypes="">
                                      <p:cBhvr>
                                        <p:cTn id="120" dur="2000" fill="hold"/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1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122" dur="2000" fill="hold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1"/>
                                            </p:cond>
                                          </p:stCondLst>
                                        </p:cTn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124" dur="2000" fill="hold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5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126" dur="2000" fill="hold"/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7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128" dur="2000" fill="hold"/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7"/>
                                            </p:cond>
                                          </p:stCondLst>
                                        </p:cTn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7" presetID="64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02  E" pathEditMode="relative" ptsTypes="">
                                      <p:cBhvr>
                                        <p:cTn id="148" dur="2000" fill="hold"/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7"/>
                                            </p:cond>
                                          </p:stCondLst>
                                        </p:cTn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9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4.79186E-6 L -0.22048 -0.29371 " pathEditMode="relative" ptsTypes="AA">
                                      <p:cBhvr>
                                        <p:cTn id="150" dur="2000" fill="hold"/>
                                        <p:tgtEl>
                                          <p:spTgt spid="1136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11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1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152" dur="2000" fill="hold"/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1"/>
                                            </p:cond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5319E-6 L -0.20469 0.2729 " pathEditMode="relative" ptsTypes="AA">
                                      <p:cBhvr>
                                        <p:cTn id="154" dur="2000" fill="hold"/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3"/>
                                            </p:cond>
                                          </p:stCondLst>
                                        </p:cTn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5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02  E" pathEditMode="relative" ptsTypes="">
                                      <p:cBhvr>
                                        <p:cTn id="156" dur="2000" fill="hold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5"/>
                                            </p:cond>
                                          </p:stCondLst>
                                        </p:cTn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7" presetID="56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-0.33302  E" pathEditMode="relative" ptsTypes="">
                                      <p:cBhvr>
                                        <p:cTn id="158" dur="2000" fill="hold"/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7"/>
                                            </p:cond>
                                          </p:stCondLst>
                                        </p:cTn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60" dur="2000" fill="hold"/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9"/>
                                            </p:cond>
                                          </p:stCondLst>
                                        </p:cTn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1" presetID="49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33302  E" pathEditMode="relative" ptsTypes="">
                                      <p:cBhvr>
                                        <p:cTn id="162" dur="2000" fill="hold"/>
                                        <p:tgtEl>
                                          <p:spTgt spid="1136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1"/>
                                            </p:cond>
                                          </p:stCondLst>
                                        </p:cTn>
                                        <p:tgtEl>
                                          <p:spTgt spid="11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animBg="1"/>
      <p:bldP spid="113667" grpId="1" animBg="1"/>
      <p:bldP spid="113667" grpId="2" animBg="1"/>
      <p:bldP spid="113668" grpId="0" animBg="1"/>
      <p:bldP spid="113668" grpId="1" animBg="1"/>
      <p:bldP spid="113668" grpId="2" animBg="1"/>
      <p:bldP spid="113669" grpId="0" animBg="1"/>
      <p:bldP spid="113669" grpId="1" animBg="1"/>
      <p:bldP spid="113669" grpId="2" animBg="1"/>
      <p:bldP spid="113670" grpId="0" animBg="1"/>
      <p:bldP spid="113670" grpId="1" animBg="1"/>
      <p:bldP spid="113670" grpId="2" animBg="1"/>
      <p:bldP spid="113671" grpId="0" animBg="1"/>
      <p:bldP spid="113671" grpId="1" animBg="1"/>
      <p:bldP spid="113671" grpId="2" animBg="1"/>
      <p:bldP spid="113672" grpId="0" animBg="1"/>
      <p:bldP spid="113672" grpId="1" animBg="1"/>
      <p:bldP spid="113672" grpId="2" animBg="1"/>
      <p:bldP spid="113673" grpId="0" animBg="1"/>
      <p:bldP spid="113673" grpId="1" animBg="1"/>
      <p:bldP spid="113673" grpId="2" animBg="1"/>
      <p:bldP spid="113674" grpId="0" animBg="1"/>
      <p:bldP spid="113674" grpId="1" animBg="1"/>
      <p:bldP spid="113675" grpId="0" animBg="1"/>
      <p:bldP spid="113675" grpId="1" animBg="1"/>
      <p:bldP spid="113676" grpId="0" animBg="1"/>
      <p:bldP spid="113676" grpId="1" animBg="1"/>
      <p:bldP spid="113677" grpId="0" animBg="1"/>
      <p:bldP spid="113677" grpId="1" animBg="1"/>
      <p:bldP spid="113678" grpId="0" animBg="1"/>
      <p:bldP spid="113678" grpId="1" animBg="1"/>
      <p:bldP spid="113679" grpId="0" animBg="1"/>
      <p:bldP spid="113679" grpId="1" animBg="1"/>
      <p:bldP spid="113680" grpId="0" animBg="1"/>
      <p:bldP spid="113680" grpId="1" animBg="1"/>
      <p:bldP spid="113681" grpId="0" animBg="1"/>
      <p:bldP spid="113681" grpId="1" animBg="1"/>
      <p:bldP spid="113681" grpId="2" animBg="1"/>
      <p:bldP spid="113682" grpId="0" animBg="1"/>
      <p:bldP spid="113682" grpId="1" animBg="1"/>
      <p:bldP spid="113682" grpId="2" animBg="1"/>
      <p:bldP spid="113683" grpId="0" animBg="1"/>
      <p:bldP spid="113683" grpId="1" animBg="1"/>
      <p:bldP spid="113683" grpId="2" animBg="1"/>
      <p:bldP spid="113684" grpId="0" animBg="1"/>
      <p:bldP spid="113684" grpId="1" animBg="1"/>
      <p:bldP spid="113684" grpId="2" animBg="1"/>
      <p:bldP spid="113685" grpId="0" animBg="1"/>
      <p:bldP spid="113685" grpId="1" animBg="1"/>
      <p:bldP spid="113685" grpId="2" animBg="1"/>
      <p:bldP spid="113686" grpId="0" animBg="1"/>
      <p:bldP spid="113686" grpId="1" animBg="1"/>
      <p:bldP spid="113686" grpId="2" animBg="1"/>
      <p:bldP spid="113687" grpId="0" animBg="1"/>
      <p:bldP spid="113687" grpId="1" animBg="1"/>
      <p:bldP spid="113687" grpId="2" animBg="1"/>
      <p:bldP spid="113688" grpId="0" animBg="1"/>
      <p:bldP spid="113688" grpId="1" animBg="1"/>
      <p:bldP spid="113688" grpId="2" animBg="1"/>
      <p:bldP spid="113689" grpId="0" animBg="1"/>
      <p:bldP spid="113689" grpId="1" animBg="1"/>
      <p:bldP spid="113690" grpId="0" animBg="1"/>
      <p:bldP spid="113690" grpId="1" animBg="1"/>
      <p:bldP spid="113691" grpId="0" animBg="1"/>
      <p:bldP spid="113691" grpId="1" animBg="1"/>
      <p:bldP spid="113692" grpId="0" animBg="1"/>
      <p:bldP spid="113692" grpId="1" animBg="1"/>
      <p:bldP spid="113693" grpId="0" animBg="1"/>
      <p:bldP spid="113693" grpId="1" animBg="1"/>
      <p:bldP spid="113694" grpId="0" animBg="1"/>
      <p:bldP spid="113694" grpId="1" animBg="1"/>
      <p:bldP spid="113695" grpId="0" animBg="1"/>
      <p:bldP spid="113695" grpId="1" animBg="1"/>
      <p:bldP spid="113696" grpId="0" animBg="1"/>
      <p:bldP spid="11369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304800"/>
            <a:ext cx="4343400" cy="6324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200" smtClean="0">
                <a:latin typeface="Comic Sans MS" pitchFamily="66" charset="0"/>
              </a:rPr>
              <a:t>Усі речі цілком різні, але всі вони — одне і те ж саме, адже складаються з одних і тих самих атомів. </a:t>
            </a:r>
          </a:p>
          <a:p>
            <a:pPr>
              <a:lnSpc>
                <a:spcPct val="80000"/>
              </a:lnSpc>
            </a:pPr>
            <a:r>
              <a:rPr lang="uk-UA" sz="2200" smtClean="0">
                <a:latin typeface="Comic Sans MS" pitchFamily="66" charset="0"/>
              </a:rPr>
              <a:t>Світове різноманіття зводиться до однієї основи — атомів, що рухаються в порожнечі. </a:t>
            </a:r>
          </a:p>
          <a:p>
            <a:pPr>
              <a:lnSpc>
                <a:spcPct val="80000"/>
              </a:lnSpc>
            </a:pPr>
            <a:endParaRPr lang="uk-UA" sz="220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uk-UA" sz="2200" smtClean="0">
                <a:latin typeface="Comic Sans MS" pitchFamily="66" charset="0"/>
              </a:rPr>
              <a:t>Як за різноманітністю світобудови у Фалеса стоїть єдиний початок — вода, а в Анаксімена — повітря, у Піфагора — число, так у Демокріта — атоми. Чому речі відрізняються одна від одної, якщо зроблені з одного матеріалу? Тому що атоми, з яких вони утворені, поєднуються в кожній речі в різних пропорціях та в різній конфігурації. </a:t>
            </a:r>
          </a:p>
        </p:txBody>
      </p:sp>
      <p:pic>
        <p:nvPicPr>
          <p:cNvPr id="115723" name="Picture 11" descr="MC900412496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53000" y="1852613"/>
            <a:ext cx="4038600" cy="315118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bg1"/>
                </a:solidFill>
                <a:latin typeface="Impact" pitchFamily="34" charset="0"/>
              </a:rPr>
              <a:t>Понятие атома</a:t>
            </a:r>
            <a:br>
              <a:rPr lang="ru-RU" sz="3200" b="1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800" b="1" smtClean="0">
                <a:solidFill>
                  <a:schemeClr val="bg1"/>
                </a:solidFill>
                <a:latin typeface="Impact" pitchFamily="34" charset="0"/>
              </a:rPr>
              <a:t>Атомы и составные тела</a:t>
            </a:r>
          </a:p>
        </p:txBody>
      </p:sp>
      <p:sp>
        <p:nvSpPr>
          <p:cNvPr id="118787" name="AutoShape 3"/>
          <p:cNvSpPr>
            <a:spLocks noChangeArrowheads="1"/>
          </p:cNvSpPr>
          <p:nvPr/>
        </p:nvSpPr>
        <p:spPr bwMode="auto">
          <a:xfrm rot="10800000">
            <a:off x="838200" y="990600"/>
            <a:ext cx="5757863" cy="4318000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 anchorCtr="1"/>
          <a:lstStyle/>
          <a:p>
            <a:pPr algn="ctr">
              <a:spcBef>
                <a:spcPct val="20000"/>
              </a:spcBef>
            </a:pPr>
            <a:r>
              <a:rPr lang="uk-UA" sz="2000" b="1">
                <a:solidFill>
                  <a:srgbClr val="681C1A"/>
                </a:solidFill>
                <a:latin typeface="Comic Sans MS" pitchFamily="66" charset="0"/>
              </a:rPr>
              <a:t>Речі складаються з </a:t>
            </a:r>
          </a:p>
          <a:p>
            <a:pPr algn="ctr">
              <a:spcBef>
                <a:spcPct val="20000"/>
              </a:spcBef>
            </a:pPr>
            <a:r>
              <a:rPr lang="uk-UA" sz="2000" b="1">
                <a:solidFill>
                  <a:srgbClr val="681C1A"/>
                </a:solidFill>
                <a:latin typeface="Comic Sans MS" pitchFamily="66" charset="0"/>
              </a:rPr>
              <a:t>неподільних тіл</a:t>
            </a:r>
          </a:p>
          <a:p>
            <a:pPr algn="ctr">
              <a:spcBef>
                <a:spcPct val="20000"/>
              </a:spcBef>
            </a:pPr>
            <a:r>
              <a:rPr lang="uk-UA" sz="2000" b="1">
                <a:solidFill>
                  <a:srgbClr val="681C1A"/>
                </a:solidFill>
                <a:latin typeface="Comic Sans MS" pitchFamily="66" charset="0"/>
              </a:rPr>
              <a:t>безкінечних за кількістю і формами</a:t>
            </a:r>
          </a:p>
          <a:p>
            <a:pPr algn="ctr">
              <a:spcBef>
                <a:spcPct val="20000"/>
              </a:spcBef>
            </a:pPr>
            <a:r>
              <a:rPr lang="uk-UA" sz="2000" b="1">
                <a:solidFill>
                  <a:srgbClr val="681C1A"/>
                </a:solidFill>
                <a:latin typeface="Comic Sans MS" pitchFamily="66" charset="0"/>
              </a:rPr>
              <a:t>та відрізняються одна від одної </a:t>
            </a:r>
          </a:p>
          <a:p>
            <a:pPr algn="ctr">
              <a:spcBef>
                <a:spcPct val="20000"/>
              </a:spcBef>
            </a:pPr>
            <a:r>
              <a:rPr lang="uk-UA" sz="2000" b="1">
                <a:solidFill>
                  <a:srgbClr val="681C1A"/>
                </a:solidFill>
                <a:latin typeface="Comic Sans MS" pitchFamily="66" charset="0"/>
              </a:rPr>
              <a:t>складом, </a:t>
            </a:r>
          </a:p>
          <a:p>
            <a:pPr algn="ctr">
              <a:spcBef>
                <a:spcPct val="20000"/>
              </a:spcBef>
            </a:pPr>
            <a:r>
              <a:rPr lang="uk-UA" sz="2000" b="1">
                <a:solidFill>
                  <a:srgbClr val="681C1A"/>
                </a:solidFill>
                <a:latin typeface="Comic Sans MS" pitchFamily="66" charset="0"/>
              </a:rPr>
              <a:t>а також розташуванням</a:t>
            </a:r>
          </a:p>
          <a:p>
            <a:pPr algn="ctr">
              <a:spcBef>
                <a:spcPct val="20000"/>
              </a:spcBef>
            </a:pPr>
            <a:r>
              <a:rPr lang="uk-UA" sz="2000" b="1">
                <a:solidFill>
                  <a:srgbClr val="681C1A"/>
                </a:solidFill>
                <a:latin typeface="Comic Sans MS" pitchFamily="66" charset="0"/>
              </a:rPr>
              <a:t>і порядком </a:t>
            </a:r>
          </a:p>
          <a:p>
            <a:pPr algn="ctr">
              <a:spcBef>
                <a:spcPct val="20000"/>
              </a:spcBef>
            </a:pPr>
            <a:r>
              <a:rPr lang="uk-UA" sz="2000" b="1">
                <a:solidFill>
                  <a:srgbClr val="681C1A"/>
                </a:solidFill>
                <a:latin typeface="Comic Sans MS" pitchFamily="66" charset="0"/>
              </a:rPr>
              <a:t>цих (неподільних)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6484938" y="5037138"/>
            <a:ext cx="22336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uk-UA" b="1">
                <a:solidFill>
                  <a:srgbClr val="FFFF66"/>
                </a:solidFill>
                <a:latin typeface="Arial" charset="0"/>
              </a:rPr>
              <a:t>Аристотель.</a:t>
            </a:r>
            <a:br>
              <a:rPr lang="uk-UA" b="1">
                <a:solidFill>
                  <a:srgbClr val="FFFF66"/>
                </a:solidFill>
                <a:latin typeface="Arial" charset="0"/>
              </a:rPr>
            </a:br>
            <a:r>
              <a:rPr lang="uk-UA" b="1">
                <a:solidFill>
                  <a:srgbClr val="FFFF66"/>
                </a:solidFill>
                <a:latin typeface="Arial" charset="0"/>
              </a:rPr>
              <a:t>«Про виникнення </a:t>
            </a:r>
          </a:p>
          <a:p>
            <a:pPr algn="ctr"/>
            <a:r>
              <a:rPr lang="uk-UA" b="1">
                <a:solidFill>
                  <a:srgbClr val="FFFF66"/>
                </a:solidFill>
                <a:latin typeface="Arial" charset="0"/>
              </a:rPr>
              <a:t>і знищення».</a:t>
            </a:r>
          </a:p>
        </p:txBody>
      </p:sp>
      <p:pic>
        <p:nvPicPr>
          <p:cNvPr id="118789" name="Picture 5" descr="Рафаэль, Аристотель (голова - red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5563" y="1798638"/>
            <a:ext cx="2419350" cy="197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animBg="1"/>
      <p:bldP spid="1187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4800600"/>
            <a:ext cx="4954588" cy="1471613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l-GR" sz="2000" b="1" smtClean="0">
                <a:solidFill>
                  <a:srgbClr val="FFFF66"/>
                </a:solidFill>
                <a:latin typeface="Arial Narrow" pitchFamily="34" charset="0"/>
              </a:rPr>
              <a:t>Α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 відрізняється від </a:t>
            </a:r>
            <a:r>
              <a:rPr lang="el-GR" sz="2000" b="1" smtClean="0">
                <a:solidFill>
                  <a:srgbClr val="FFFF66"/>
                </a:solidFill>
                <a:latin typeface="Arial Narrow" pitchFamily="34" charset="0"/>
              </a:rPr>
              <a:t>Ν</a:t>
            </a:r>
            <a:r>
              <a:rPr lang="en-US" sz="2000" b="1" smtClean="0">
                <a:solidFill>
                  <a:srgbClr val="FFFF66"/>
                </a:solidFill>
                <a:latin typeface="Arial Narrow" pitchFamily="34" charset="0"/>
              </a:rPr>
              <a:t> 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формою</a:t>
            </a:r>
            <a:r>
              <a:rPr lang="en-US" sz="2000" b="1" smtClean="0">
                <a:solidFill>
                  <a:srgbClr val="FFFF66"/>
                </a:solidFill>
                <a:latin typeface="Arial Narrow" pitchFamily="34" charset="0"/>
              </a:rPr>
              <a:t> </a:t>
            </a:r>
            <a:r>
              <a:rPr lang="en-US" sz="2000" b="1" smtClean="0">
                <a:solidFill>
                  <a:srgbClr val="FFFF66"/>
                </a:solidFill>
                <a:latin typeface="Times New Roman" pitchFamily="18" charset="0"/>
              </a:rPr>
              <a:t>(</a:t>
            </a:r>
            <a:r>
              <a:rPr lang="el-GR" sz="2100" b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ςχημα</a:t>
            </a:r>
            <a:r>
              <a:rPr lang="en-US" sz="2000" b="1" smtClean="0">
                <a:solidFill>
                  <a:srgbClr val="FFFF66"/>
                </a:solidFill>
                <a:latin typeface="Times New Roman" pitchFamily="18" charset="0"/>
              </a:rPr>
              <a:t>)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,</a:t>
            </a:r>
            <a:endParaRPr lang="en-US" sz="2000" b="1" smtClean="0">
              <a:solidFill>
                <a:srgbClr val="FFFF66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l-GR" sz="2000" b="1" smtClean="0">
                <a:solidFill>
                  <a:srgbClr val="FFFF66"/>
                </a:solidFill>
                <a:latin typeface="Arial Narrow" pitchFamily="34" charset="0"/>
              </a:rPr>
              <a:t>ΑΝ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 от </a:t>
            </a:r>
            <a:r>
              <a:rPr lang="el-GR" sz="2000" b="1" smtClean="0">
                <a:solidFill>
                  <a:srgbClr val="FFFF66"/>
                </a:solidFill>
                <a:latin typeface="Arial Narrow" pitchFamily="34" charset="0"/>
              </a:rPr>
              <a:t>ΝΑ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 – порядком</a:t>
            </a:r>
            <a:r>
              <a:rPr lang="en-US" sz="2000" b="1" smtClean="0">
                <a:solidFill>
                  <a:srgbClr val="FFFF66"/>
                </a:solidFill>
                <a:latin typeface="Arial Narrow" pitchFamily="34" charset="0"/>
              </a:rPr>
              <a:t> (</a:t>
            </a:r>
            <a:r>
              <a:rPr lang="el-GR" sz="2100" b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τάξις</a:t>
            </a:r>
            <a:r>
              <a:rPr lang="en-US" sz="2000" b="1" smtClean="0">
                <a:solidFill>
                  <a:srgbClr val="FFFF66"/>
                </a:solidFill>
                <a:latin typeface="Arial Narrow" pitchFamily="34" charset="0"/>
              </a:rPr>
              <a:t>)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,</a:t>
            </a:r>
            <a:endParaRPr lang="en-US" sz="2000" b="1" smtClean="0">
              <a:solidFill>
                <a:srgbClr val="FFFF66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 </a:t>
            </a:r>
            <a:r>
              <a:rPr lang="el-GR" sz="2000" b="1" smtClean="0">
                <a:solidFill>
                  <a:srgbClr val="FFFF66"/>
                </a:solidFill>
                <a:latin typeface="Arial Narrow" pitchFamily="34" charset="0"/>
              </a:rPr>
              <a:t>Ζ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 от </a:t>
            </a:r>
            <a:r>
              <a:rPr lang="el-GR" sz="2000" b="1" smtClean="0">
                <a:solidFill>
                  <a:srgbClr val="FFFF66"/>
                </a:solidFill>
                <a:latin typeface="Arial Narrow" pitchFamily="34" charset="0"/>
              </a:rPr>
              <a:t>Ν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 – положенням </a:t>
            </a:r>
            <a:r>
              <a:rPr lang="en-US" sz="2000" b="1" smtClean="0">
                <a:solidFill>
                  <a:srgbClr val="FFFF66"/>
                </a:solidFill>
                <a:latin typeface="Arial Narrow" pitchFamily="34" charset="0"/>
              </a:rPr>
              <a:t>(</a:t>
            </a:r>
            <a:r>
              <a:rPr lang="el-GR" sz="2100" b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θέσις</a:t>
            </a:r>
            <a:r>
              <a:rPr lang="ru-RU" sz="2000" b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або поворотом</a:t>
            </a:r>
            <a:r>
              <a:rPr lang="ru-RU" sz="2000" b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2100" b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τροπή</a:t>
            </a:r>
            <a:r>
              <a:rPr lang="en-US" sz="2000" b="1" smtClean="0">
                <a:solidFill>
                  <a:srgbClr val="FFFF66"/>
                </a:solidFill>
                <a:latin typeface="Arial Narrow" pitchFamily="34" charset="0"/>
              </a:rPr>
              <a:t>)</a:t>
            </a:r>
            <a:r>
              <a:rPr lang="ru-RU" sz="2000" b="1" smtClean="0">
                <a:solidFill>
                  <a:srgbClr val="FFFF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3371850" y="5229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l-GR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37" name="Oval 5"/>
          <p:cNvSpPr>
            <a:spLocks noChangeArrowheads="1"/>
          </p:cNvSpPr>
          <p:nvPr/>
        </p:nvSpPr>
        <p:spPr bwMode="auto">
          <a:xfrm>
            <a:off x="1143000" y="762000"/>
            <a:ext cx="914400" cy="914400"/>
          </a:xfrm>
          <a:prstGeom prst="ellipse">
            <a:avLst/>
          </a:prstGeom>
          <a:solidFill>
            <a:schemeClr val="accent1"/>
          </a:solidFill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>
                <a:solidFill>
                  <a:srgbClr val="FF0000"/>
                </a:solidFill>
                <a:latin typeface="Arial" charset="0"/>
              </a:rPr>
              <a:t>Α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0838" name="AutoShape 6"/>
          <p:cNvSpPr>
            <a:spLocks noChangeArrowheads="1"/>
          </p:cNvSpPr>
          <p:nvPr/>
        </p:nvSpPr>
        <p:spPr bwMode="auto">
          <a:xfrm>
            <a:off x="1000125" y="3352800"/>
            <a:ext cx="1214438" cy="1214438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>
                <a:solidFill>
                  <a:srgbClr val="FF0000"/>
                </a:solidFill>
                <a:latin typeface="Arial" charset="0"/>
              </a:rPr>
              <a:t>Ζ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3657600" y="762000"/>
            <a:ext cx="914400" cy="914400"/>
          </a:xfrm>
          <a:prstGeom prst="rect">
            <a:avLst/>
          </a:prstGeom>
          <a:solidFill>
            <a:schemeClr val="accent1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>
                <a:solidFill>
                  <a:srgbClr val="FF0000"/>
                </a:solidFill>
                <a:latin typeface="Arial" charset="0"/>
              </a:rPr>
              <a:t>Ν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4343400" y="21336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>
                <a:solidFill>
                  <a:srgbClr val="FF0000"/>
                </a:solidFill>
                <a:latin typeface="Arial" charset="0"/>
              </a:rPr>
              <a:t>Α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0841" name="Oval 9"/>
          <p:cNvSpPr>
            <a:spLocks noChangeArrowheads="1"/>
          </p:cNvSpPr>
          <p:nvPr/>
        </p:nvSpPr>
        <p:spPr bwMode="auto">
          <a:xfrm>
            <a:off x="914400" y="21336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>
                <a:solidFill>
                  <a:srgbClr val="FF0000"/>
                </a:solidFill>
                <a:latin typeface="Arial" charset="0"/>
              </a:rPr>
              <a:t>Α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3429000" y="2133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>
                <a:solidFill>
                  <a:srgbClr val="FF0000"/>
                </a:solidFill>
                <a:latin typeface="Arial" charset="0"/>
              </a:rPr>
              <a:t>Ν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3670300" y="3505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>
                <a:solidFill>
                  <a:srgbClr val="FF0000"/>
                </a:solidFill>
                <a:latin typeface="Arial" charset="0"/>
              </a:rPr>
              <a:t>Ν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1828800" y="2133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3200" b="1">
                <a:solidFill>
                  <a:srgbClr val="FF0000"/>
                </a:solidFill>
                <a:latin typeface="Arial" charset="0"/>
              </a:rPr>
              <a:t>Ν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0845" name="Text Box 13"/>
          <p:cNvSpPr txBox="1">
            <a:spLocks noChangeArrowheads="1"/>
          </p:cNvSpPr>
          <p:nvPr/>
        </p:nvSpPr>
        <p:spPr bwMode="auto">
          <a:xfrm>
            <a:off x="6680200" y="4164013"/>
            <a:ext cx="1819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FFFF66"/>
                </a:solidFill>
                <a:latin typeface="Arial" charset="0"/>
              </a:rPr>
              <a:t>Арістотель.</a:t>
            </a:r>
            <a:endParaRPr lang="en-US" b="1">
              <a:solidFill>
                <a:srgbClr val="FFFF66"/>
              </a:solidFill>
              <a:latin typeface="Arial" charset="0"/>
            </a:endParaRPr>
          </a:p>
          <a:p>
            <a:pPr algn="ctr"/>
            <a:r>
              <a:rPr lang="ru-RU" b="1">
                <a:solidFill>
                  <a:srgbClr val="FFFF66"/>
                </a:solidFill>
                <a:latin typeface="Arial" charset="0"/>
              </a:rPr>
              <a:t>«Метафізика».</a:t>
            </a:r>
          </a:p>
        </p:txBody>
      </p:sp>
      <p:pic>
        <p:nvPicPr>
          <p:cNvPr id="120846" name="Picture 14" descr="Рафаэль, Аристотель (голова - red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5563" y="1798638"/>
            <a:ext cx="2419350" cy="1971675"/>
          </a:xfrm>
          <a:prstGeom prst="rect">
            <a:avLst/>
          </a:prstGeom>
          <a:noFill/>
        </p:spPr>
      </p:pic>
      <p:sp>
        <p:nvSpPr>
          <p:cNvPr id="120847" name="AutoShape 15"/>
          <p:cNvSpPr>
            <a:spLocks noChangeArrowheads="1"/>
          </p:cNvSpPr>
          <p:nvPr/>
        </p:nvSpPr>
        <p:spPr bwMode="auto">
          <a:xfrm>
            <a:off x="6096000" y="4876800"/>
            <a:ext cx="2895600" cy="1524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uk-UA" b="1">
                <a:solidFill>
                  <a:srgbClr val="862422"/>
                </a:solidFill>
                <a:latin typeface="Arial" charset="0"/>
              </a:rPr>
              <a:t>З одних і тих самих </a:t>
            </a:r>
          </a:p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uk-UA" b="1">
                <a:solidFill>
                  <a:srgbClr val="862422"/>
                </a:solidFill>
                <a:latin typeface="Arial" charset="0"/>
              </a:rPr>
              <a:t>букв виникає і </a:t>
            </a:r>
          </a:p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uk-UA" b="1">
                <a:solidFill>
                  <a:srgbClr val="862422"/>
                </a:solidFill>
                <a:latin typeface="Arial" charset="0"/>
              </a:rPr>
              <a:t>трагедія і комедія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120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2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  <p:bldP spid="120837" grpId="0" animBg="1"/>
      <p:bldP spid="120838" grpId="0" animBg="1"/>
      <p:bldP spid="120839" grpId="0" animBg="1"/>
      <p:bldP spid="120840" grpId="0" animBg="1"/>
      <p:bldP spid="120841" grpId="0" animBg="1"/>
      <p:bldP spid="120842" grpId="0" animBg="1"/>
      <p:bldP spid="120843" grpId="0" animBg="1"/>
      <p:bldP spid="120844" grpId="0" animBg="1"/>
      <p:bldP spid="120845" grpId="0"/>
      <p:bldP spid="1208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304800"/>
            <a:ext cx="7772400" cy="6172200"/>
          </a:xfrm>
        </p:spPr>
        <p:txBody>
          <a:bodyPr/>
          <a:lstStyle/>
          <a:p>
            <a:r>
              <a:rPr lang="uk-UA" sz="2800" smtClean="0">
                <a:latin typeface="Comic Sans MS" pitchFamily="66" charset="0"/>
              </a:rPr>
              <a:t>Будь-який предмет — усього лише тимчасова комбінація неподільних частинок, яка існує тільки до того часу, поки вони разом. Речі то з'являються, то зникають, а відтак — вони не є дійсним буттям, інакше кажучи, їх узагалі немає, а є тільки те, з чого вони складаються, — набір незмінних атомів. Так само і властивості речей існують тимчасово: немає речі, немає і її властивостей. Вони, таким чином, також не існують, оскільки речі є лише породженнями атомних комбінацій.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48" name="Picture 4" descr="j0195534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993900" y="5205413"/>
            <a:ext cx="549275" cy="652462"/>
          </a:xfrm>
          <a:noFill/>
        </p:spPr>
      </p:pic>
      <p:pic>
        <p:nvPicPr>
          <p:cNvPr id="134149" name="Picture 5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0" name="Picture 6" descr="j0195534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993900" y="5205413"/>
            <a:ext cx="549275" cy="652462"/>
          </a:xfrm>
          <a:noFill/>
        </p:spPr>
      </p:pic>
      <p:pic>
        <p:nvPicPr>
          <p:cNvPr id="134151" name="Picture 7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2" name="Picture 8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3" name="Picture 9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4" name="Picture 10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5" name="Picture 11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6" name="Picture 12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7" name="Picture 13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8" name="Picture 14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9" name="Picture 15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60" name="Picture 16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61" name="Picture 17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62" name="Picture 18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63" name="Picture 19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64" name="Picture 20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65" name="Picture 21" descr="j03009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8525" y="1690688"/>
            <a:ext cx="1798638" cy="1706562"/>
          </a:xfrm>
          <a:prstGeom prst="rect">
            <a:avLst/>
          </a:prstGeom>
          <a:noFill/>
        </p:spPr>
      </p:pic>
      <p:pic>
        <p:nvPicPr>
          <p:cNvPr id="134166" name="Picture 22" descr="j018329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1619250"/>
            <a:ext cx="1724025" cy="1849438"/>
          </a:xfrm>
          <a:prstGeom prst="rect">
            <a:avLst/>
          </a:prstGeom>
          <a:noFill/>
        </p:spPr>
      </p:pic>
      <p:pic>
        <p:nvPicPr>
          <p:cNvPr id="134167" name="Picture 23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68" name="Picture 24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69" name="Picture 25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0" name="Picture 26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1" name="Picture 27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2" name="Picture 28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3" name="Picture 29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4" name="Picture 30" descr="j01955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8275" y="5397500"/>
            <a:ext cx="582613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5" name="Picture 31" descr="j0195534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71550" y="4497388"/>
            <a:ext cx="1476375" cy="1817687"/>
          </a:xfrm>
          <a:noFill/>
        </p:spPr>
      </p:pic>
      <p:pic>
        <p:nvPicPr>
          <p:cNvPr id="134176" name="Picture 32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7" name="Picture 33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8" name="Picture 34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79" name="Picture 35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80" name="Picture 36" descr="j01496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5588" y="5397500"/>
            <a:ext cx="10144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81" name="Picture 37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82" name="Picture 38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83" name="Picture 39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84" name="Picture 40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85" name="Picture 41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0" y="5397500"/>
            <a:ext cx="9032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86" name="Picture 42" descr="j02971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786313"/>
            <a:ext cx="1809750" cy="1441450"/>
          </a:xfrm>
          <a:prstGeom prst="rect">
            <a:avLst/>
          </a:prstGeom>
          <a:noFill/>
        </p:spPr>
      </p:pic>
      <p:pic>
        <p:nvPicPr>
          <p:cNvPr id="134187" name="Picture 43" descr="j0149627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525838" y="5253038"/>
            <a:ext cx="2025650" cy="1438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34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34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134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34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34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34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3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7646E-6 L -0.19288 -0.16821 " pathEditMode="relative" ptsTypes="AA">
                                      <p:cBhvr>
                                        <p:cTn id="92" dur="2000" fill="hold"/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1"/>
                                            </p:cond>
                                          </p:stCondLst>
                                        </p:cTn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0287E-6 L -0.19288 -0.39921 " pathEditMode="relative" ptsTypes="AA">
                                      <p:cBhvr>
                                        <p:cTn id="96" dur="2000" fill="hold"/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7646E-6 L 3.05556E-6 -0.43095 " pathEditMode="relative" ptsTypes="AA">
                                      <p:cBhvr>
                                        <p:cTn id="100" dur="2000" fill="hold"/>
                                        <p:tgtEl>
                                          <p:spTgt spid="134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9"/>
                                            </p:cond>
                                          </p:stCondLst>
                                        </p:cTn>
                                        <p:tgtEl>
                                          <p:spTgt spid="1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0287E-6 L 0.48038 -0.85774 " pathEditMode="relative" ptsTypes="AA">
                                      <p:cBhvr>
                                        <p:cTn id="104" dur="2000" fill="hold"/>
                                        <p:tgtEl>
                                          <p:spTgt spid="134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3"/>
                                            </p:cond>
                                          </p:stCondLst>
                                        </p:cTn>
                                        <p:tgtEl>
                                          <p:spTgt spid="13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0287E-6 L 0.60643 -0.47289 " pathEditMode="relative" ptsTypes="AA">
                                      <p:cBhvr>
                                        <p:cTn id="108" dur="2000" fill="hold"/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0287E-6 L 0.81493 -0.30468 " pathEditMode="relative" ptsTypes="AA">
                                      <p:cBhvr>
                                        <p:cTn id="112" dur="2000" fill="hold"/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4569E-6 L -0.5158 -0.35728 " pathEditMode="relative" ptsTypes="AA">
                                      <p:cBhvr>
                                        <p:cTn id="116" dur="2000" fill="hold"/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5"/>
                                            </p:cond>
                                          </p:stCondLst>
                                        </p:cTn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3.4569E-6 L -0.29931 -0.43096 " pathEditMode="relative" ptsTypes="AA">
                                      <p:cBhvr>
                                        <p:cTn id="120" dur="2000" fill="hold"/>
                                        <p:tgtEl>
                                          <p:spTgt spid="134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13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5.44022E-6 L -0.17326 -0.83688 " pathEditMode="relative" ptsTypes="AA">
                                      <p:cBhvr>
                                        <p:cTn id="124" dur="2000" fill="hold"/>
                                        <p:tgtEl>
                                          <p:spTgt spid="134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13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3.4569E-6 L 0.16545 -0.82623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134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7"/>
                                            </p:cond>
                                          </p:stCondLst>
                                        </p:cTn>
                                        <p:tgtEl>
                                          <p:spTgt spid="13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44022E-6 L 0.2757 -0.46246 " pathEditMode="relative" ptsTypes="AA">
                                      <p:cBhvr>
                                        <p:cTn id="132" dur="2000" fill="hold"/>
                                        <p:tgtEl>
                                          <p:spTgt spid="134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1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4569E-6 L 0.4842 -0.29426 " pathEditMode="relative" ptsTypes="AA">
                                      <p:cBhvr>
                                        <p:cTn id="136" dur="2000" fill="hold"/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76089E-6 L -0.78351 -0.33619 " pathEditMode="relative" ptsTypes="AA">
                                      <p:cBhvr>
                                        <p:cTn id="140" dur="2000" fill="hold"/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9"/>
                                            </p:cond>
                                          </p:stCondLst>
                                        </p:cTn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4421E-6 L -0.61424 -0.42053 " pathEditMode="relative" ptsTypes="AA">
                                      <p:cBhvr>
                                        <p:cTn id="144" dur="2000" fill="hold"/>
                                        <p:tgtEl>
                                          <p:spTgt spid="134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1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-2.57646E-6 L -0.49618 -0.84731 " pathEditMode="relative" ptsTypes="AA">
                                      <p:cBhvr>
                                        <p:cTn id="148" dur="2000" fill="hold"/>
                                        <p:tgtEl>
                                          <p:spTgt spid="134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7"/>
                                            </p:cond>
                                          </p:stCondLst>
                                        </p:cTn>
                                        <p:tgtEl>
                                          <p:spTgt spid="13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1.10287E-6 L -0.22831 -0.85774 " pathEditMode="relative" ptsTypes="AA">
                                      <p:cBhvr>
                                        <p:cTn id="152" dur="2000" fill="hold"/>
                                        <p:tgtEl>
                                          <p:spTgt spid="134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1"/>
                                            </p:cond>
                                          </p:stCondLst>
                                        </p:cTn>
                                        <p:tgtEl>
                                          <p:spTgt spid="1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4421E-6 L -3.88889E-6 -0.48355 " pathEditMode="relative" ptsTypes="AA">
                                      <p:cBhvr>
                                        <p:cTn id="156" dur="2000" fill="hold"/>
                                        <p:tgtEl>
                                          <p:spTgt spid="134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5"/>
                                            </p:cond>
                                          </p:stCondLst>
                                        </p:cTn>
                                        <p:tgtEl>
                                          <p:spTgt spid="1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4421E-6 L 0.18507 -0.28383 " pathEditMode="relative" ptsTypes="AA">
                                      <p:cBhvr>
                                        <p:cTn id="160" dur="2000" fill="hold"/>
                                        <p:tgtEl>
                                          <p:spTgt spid="134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9"/>
                                            </p:cond>
                                          </p:stCondLst>
                                        </p:cTn>
                                        <p:tgtEl>
                                          <p:spTgt spid="13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7646E-6 L -0.19288 -0.16821 " pathEditMode="relative" ptsTypes="AA">
                                      <p:cBhvr>
                                        <p:cTn id="164" dur="20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3"/>
                                            </p:cond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0287E-6 L -0.19288 -0.39921 " pathEditMode="relative" ptsTypes="AA">
                                      <p:cBhvr>
                                        <p:cTn id="168" dur="20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7"/>
                                            </p:cond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7646E-6 L 3.05556E-6 -0.43095 " pathEditMode="relative" ptsTypes="AA">
                                      <p:cBhvr>
                                        <p:cTn id="172" dur="2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1"/>
                                            </p:cond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0287E-6 L 0.48038 -0.85774 " pathEditMode="relative" ptsTypes="AA">
                                      <p:cBhvr>
                                        <p:cTn id="176" dur="2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5"/>
                                            </p:cond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0287E-6 L 0.60643 -0.47289 " pathEditMode="relative" ptsTypes="AA">
                                      <p:cBhvr>
                                        <p:cTn id="180" dur="2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9"/>
                                            </p:cond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0287E-6 L 0.81493 -0.30468 " pathEditMode="relative" ptsTypes="AA">
                                      <p:cBhvr>
                                        <p:cTn id="184" dur="2000" fill="hold"/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3"/>
                                            </p:cond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4569E-6 L -0.5158 -0.35728 " pathEditMode="relative" ptsTypes="AA">
                                      <p:cBhvr>
                                        <p:cTn id="186" dur="2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5"/>
                                            </p:cond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3.4569E-6 L -0.29931 -0.43096 " pathEditMode="relative" ptsTypes="AA">
                                      <p:cBhvr>
                                        <p:cTn id="190" dur="2000" fill="hold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9"/>
                                            </p:cond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5.44022E-6 L -0.17326 -0.83688 " pathEditMode="relative" ptsTypes="AA">
                                      <p:cBhvr>
                                        <p:cTn id="194" dur="2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3"/>
                                            </p:cond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3.4569E-6 L 0.16545 -0.82623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7"/>
                                            </p:cond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44022E-6 L 0.2757 -0.46246 " pathEditMode="relative" ptsTypes="AA">
                                      <p:cBhvr>
                                        <p:cTn id="202" dur="2000" fill="hold"/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1"/>
                                            </p:cond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76089E-6 L -0.78351 -0.33619 " pathEditMode="relative" ptsTypes="AA">
                                      <p:cBhvr>
                                        <p:cTn id="206" dur="2000" fill="hold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5"/>
                                            </p:cond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4421E-6 L -0.61424 -0.42053 " pathEditMode="relative" ptsTypes="AA">
                                      <p:cBhvr>
                                        <p:cTn id="210" dur="2000" fill="hold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9"/>
                                            </p:cond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-2.57646E-6 L -0.49618 -0.84731 " pathEditMode="relative" ptsTypes="AA">
                                      <p:cBhvr>
                                        <p:cTn id="214" dur="2000" fill="hold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3"/>
                                            </p:cond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E-6 1.10287E-6 L -0.22831 -0.85774 " pathEditMode="relative" ptsTypes="AA">
                                      <p:cBhvr>
                                        <p:cTn id="218" dur="2000" fill="hold"/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7"/>
                                            </p:cond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4421E-6 L -3.88889E-6 -0.48355 " pathEditMode="relative" ptsTypes="AA">
                                      <p:cBhvr>
                                        <p:cTn id="222" dur="2000" fill="hold"/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1"/>
                                            </p:cond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4421E-6 L 0.18507 -0.28383 " pathEditMode="relative" ptsTypes="AA">
                                      <p:cBhvr>
                                        <p:cTn id="226" dur="2000" fill="hold"/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5"/>
                                            </p:cond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28600"/>
            <a:ext cx="8077200" cy="6477000"/>
          </a:xfrm>
          <a:solidFill>
            <a:schemeClr val="tx2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 smtClean="0">
                <a:solidFill>
                  <a:srgbClr val="681C1A"/>
                </a:solidFill>
                <a:latin typeface="Comic Sans MS" pitchFamily="66" charset="0"/>
              </a:rPr>
              <a:t>За Демокрітом, усе, що ми бачимо навколо себе, насправді не є справжньою реальністю. </a:t>
            </a:r>
          </a:p>
          <a:p>
            <a:pPr>
              <a:lnSpc>
                <a:spcPct val="90000"/>
              </a:lnSpc>
            </a:pPr>
            <a:r>
              <a:rPr lang="uk-UA" sz="2800" smtClean="0">
                <a:solidFill>
                  <a:srgbClr val="681C1A"/>
                </a:solidFill>
                <a:latin typeface="Comic Sans MS" pitchFamily="66" charset="0"/>
              </a:rPr>
              <a:t>За тим несправжнім світом, який нас оточує, перебуває дійсний, але невидимий нами світ атомів і порожнечі. Він і є істинно сущим, а все, що ми сприймаємо чуттєво, — усього лиш його породження, а тому — ефемерність, фантом, міраж, ілюзія. </a:t>
            </a:r>
          </a:p>
          <a:p>
            <a:pPr>
              <a:lnSpc>
                <a:spcPct val="90000"/>
              </a:lnSpc>
            </a:pPr>
            <a:r>
              <a:rPr lang="uk-UA" sz="2800" smtClean="0">
                <a:solidFill>
                  <a:srgbClr val="681C1A"/>
                </a:solidFill>
                <a:latin typeface="Comic Sans MS" pitchFamily="66" charset="0"/>
              </a:rPr>
              <a:t>Немає ні небесних тіл, ні води, ні землі, ні повітря, немає рослин і тварин, уважає мислитель, немає ні холодного, ні теплого; ні солодкого, ні солоного, ні білого, ні зеленого, немає взагалі нічого, а нам тільки здається, що все це є. А от єдино і дійсно існують лише атоми, порожнеча.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762000"/>
            <a:ext cx="77724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 smtClean="0">
                <a:latin typeface="Comic Sans MS" pitchFamily="66" charset="0"/>
              </a:rPr>
              <a:t>Великою заслугою Демокріта є запропонований ним науковий метод пізнання, що ґрунтувався на досліді, спостереженні й теоретичному узагальненні фактичного матеріалу. Відчуття, уважав він, є недостатнім, але необхідним джерелом пізнання. </a:t>
            </a:r>
          </a:p>
          <a:p>
            <a:pPr>
              <a:lnSpc>
                <a:spcPct val="80000"/>
              </a:lnSpc>
            </a:pPr>
            <a:endParaRPr lang="uk-UA" sz="240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uk-UA" sz="240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uk-UA" sz="2400" smtClean="0">
                <a:latin typeface="Comic Sans MS" pitchFamily="66" charset="0"/>
              </a:rPr>
              <a:t>Свідчення про навколишній світ, які ми отримуємо через відчуття, доповнюються та виправляються ювелірною роботою нашого розуму. Всесвіт Демокріта підпорядкований причинності: усе виникає на якійсь підставі та в силу певної причини. Саме в причинності він убачав суть речей та подій. Філософ з пафосом сказав: </a:t>
            </a:r>
            <a:r>
              <a:rPr lang="uk-UA" sz="2400" i="1" smtClean="0">
                <a:latin typeface="Comic Sans MS" pitchFamily="66" charset="0"/>
              </a:rPr>
              <a:t>«Знайти одне причинне пояснення для мене краще, аніж оволодіти всім Перським царством!»</a:t>
            </a:r>
            <a:r>
              <a:rPr lang="uk-UA" sz="240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152400"/>
            <a:ext cx="7772400" cy="762000"/>
          </a:xfrm>
        </p:spPr>
        <p:txBody>
          <a:bodyPr/>
          <a:lstStyle/>
          <a:p>
            <a:r>
              <a:rPr lang="uk-UA" sz="2400" b="1" smtClean="0">
                <a:latin typeface="Comic Sans MS" pitchFamily="66" charset="0"/>
              </a:rPr>
              <a:t>У чому полягають основні відмінності елейського і гераклітівського учень?</a:t>
            </a:r>
          </a:p>
        </p:txBody>
      </p:sp>
      <p:graphicFrame>
        <p:nvGraphicFramePr>
          <p:cNvPr id="96286" name="Group 30"/>
          <p:cNvGraphicFramePr>
            <a:graphicFrameLocks noGrp="1"/>
          </p:cNvGraphicFramePr>
          <p:nvPr>
            <p:ph type="tbl" idx="4294967295"/>
          </p:nvPr>
        </p:nvGraphicFramePr>
        <p:xfrm>
          <a:off x="1066800" y="1066800"/>
          <a:ext cx="7924800" cy="5595938"/>
        </p:xfrm>
        <a:graphic>
          <a:graphicData uri="http://schemas.openxmlformats.org/drawingml/2006/table">
            <a:tbl>
              <a:tblPr/>
              <a:tblGrid>
                <a:gridCol w="3505200"/>
                <a:gridCol w="4419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Геракліт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Елейці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6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все у світі вічно рухається і змінюється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перехід явищ з одного стану до іншого відбувається через боротьбу протилежностей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відчуттєве пізнання може відбуватися тільки в єдності з мисленням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буття означає все, що існує;  якщо щось є тепер, то воно існувало і в минулому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буття є, небуття немає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правильну картину буття малює розум, відчуття ж уводять в оману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світ незмінний, неподільний  і нерухомий, він є вічною сталістю й абсолютною стійкістю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96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6800" y="266700"/>
            <a:ext cx="4648200" cy="6324600"/>
          </a:xfrm>
          <a:solidFill>
            <a:schemeClr val="accent2">
              <a:alpha val="82001"/>
            </a:schemeClr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 smtClean="0">
                <a:latin typeface="Comic Sans MS" pitchFamily="66" charset="0"/>
              </a:rPr>
              <a:t>Гераклітівська та елейська точки зору знайшли примирення в поглядах </a:t>
            </a:r>
            <a:r>
              <a:rPr lang="uk-UA" sz="2400" b="1" smtClean="0">
                <a:latin typeface="Comic Sans MS" pitchFamily="66" charset="0"/>
              </a:rPr>
              <a:t>Демокріта Абдерського </a:t>
            </a:r>
            <a:r>
              <a:rPr lang="uk-UA" sz="2400" smtClean="0">
                <a:latin typeface="Comic Sans MS" pitchFamily="66" charset="0"/>
              </a:rPr>
              <a:t>(бл. 460-370 рр. до н. е.). </a:t>
            </a:r>
          </a:p>
          <a:p>
            <a:pPr>
              <a:lnSpc>
                <a:spcPct val="80000"/>
              </a:lnSpc>
            </a:pPr>
            <a:r>
              <a:rPr lang="uk-UA" sz="2400" smtClean="0">
                <a:latin typeface="Comic Sans MS" pitchFamily="66" charset="0"/>
              </a:rPr>
              <a:t>Так само як і Геракліт, він уважав, що все у світі перебуває в русі, змінюється і ділиться на частини, але лише буття може бути неподільним і незмінним. </a:t>
            </a:r>
          </a:p>
          <a:p>
            <a:pPr>
              <a:lnSpc>
                <a:spcPct val="80000"/>
              </a:lnSpc>
            </a:pPr>
            <a:r>
              <a:rPr lang="uk-UA" sz="2400" smtClean="0">
                <a:latin typeface="Comic Sans MS" pitchFamily="66" charset="0"/>
              </a:rPr>
              <a:t>Адже буття вічне, що випливає із самого цього поняття, а вічне не може ділитися, оскільки те, що складається з частин, існує не завжди (якщо частини разом, воно існує, якщо ж вони відокремляться, то його не буде). </a:t>
            </a:r>
          </a:p>
        </p:txBody>
      </p:sp>
      <p:pic>
        <p:nvPicPr>
          <p:cNvPr id="98311" name="Picture 7" descr="Демокрит (БСЭ) - с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0" y="1371600"/>
            <a:ext cx="2346325" cy="3657600"/>
          </a:xfrm>
          <a:noFill/>
        </p:spPr>
      </p:pic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6689725" y="5334000"/>
            <a:ext cx="15875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chemeClr val="accent1"/>
                </a:solidFill>
                <a:latin typeface="Arial" charset="0"/>
              </a:rPr>
              <a:t>Демокріт</a:t>
            </a:r>
            <a:br>
              <a:rPr lang="ru-RU" sz="2000" b="1">
                <a:solidFill>
                  <a:schemeClr val="accent1"/>
                </a:solidFill>
                <a:latin typeface="Arial" charset="0"/>
              </a:rPr>
            </a:br>
            <a:r>
              <a:rPr lang="ru-RU" b="1">
                <a:solidFill>
                  <a:schemeClr val="accent1"/>
                </a:solidFill>
                <a:latin typeface="Arial" charset="0"/>
              </a:rPr>
              <a:t>(бл. 460-370)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3200" b="1" smtClean="0">
                <a:solidFill>
                  <a:schemeClr val="accent1"/>
                </a:solidFill>
                <a:latin typeface="Impact" pitchFamily="34" charset="0"/>
              </a:rPr>
              <a:t>Античний атомізм </a:t>
            </a:r>
            <a:br>
              <a:rPr lang="uk-UA" sz="3200" b="1" smtClean="0">
                <a:solidFill>
                  <a:schemeClr val="accent1"/>
                </a:solidFill>
                <a:latin typeface="Impact" pitchFamily="34" charset="0"/>
              </a:rPr>
            </a:br>
            <a:r>
              <a:rPr lang="uk-UA" sz="2800" b="1" smtClean="0">
                <a:solidFill>
                  <a:schemeClr val="accent1"/>
                </a:solidFill>
                <a:latin typeface="Impact" pitchFamily="34" charset="0"/>
              </a:rPr>
              <a:t>Обґрунтування матеріалізму </a:t>
            </a:r>
          </a:p>
        </p:txBody>
      </p:sp>
      <p:pic>
        <p:nvPicPr>
          <p:cNvPr id="103427" name="Picture 3" descr="02"/>
          <p:cNvPicPr>
            <a:picLocks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19200" y="1600200"/>
            <a:ext cx="6434138" cy="4832350"/>
          </a:xfrm>
          <a:solidFill>
            <a:srgbClr val="FF0000"/>
          </a:solidFill>
          <a:ln w="38100" cmpd="dbl">
            <a:solidFill>
              <a:schemeClr val="bg1"/>
            </a:solidFill>
          </a:ln>
        </p:spPr>
      </p:pic>
      <p:sp>
        <p:nvSpPr>
          <p:cNvPr id="103428" name="Oval 4"/>
          <p:cNvSpPr>
            <a:spLocks noChangeAspect="1" noChangeArrowheads="1"/>
          </p:cNvSpPr>
          <p:nvPr/>
        </p:nvSpPr>
        <p:spPr bwMode="auto">
          <a:xfrm>
            <a:off x="5292725" y="4148138"/>
            <a:ext cx="90488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5468938" y="4210050"/>
            <a:ext cx="831850" cy="376238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charset="0"/>
              </a:rPr>
              <a:t>Мілет</a:t>
            </a:r>
          </a:p>
        </p:txBody>
      </p:sp>
      <p:sp>
        <p:nvSpPr>
          <p:cNvPr id="103430" name="Oval 6"/>
          <p:cNvSpPr>
            <a:spLocks noChangeAspect="1" noChangeArrowheads="1"/>
          </p:cNvSpPr>
          <p:nvPr/>
        </p:nvSpPr>
        <p:spPr bwMode="auto">
          <a:xfrm>
            <a:off x="5292725" y="3933825"/>
            <a:ext cx="90488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5435600" y="3716338"/>
            <a:ext cx="809625" cy="376237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charset="0"/>
              </a:rPr>
              <a:t>Эфес</a:t>
            </a:r>
          </a:p>
        </p:txBody>
      </p:sp>
      <p:sp>
        <p:nvSpPr>
          <p:cNvPr id="103432" name="Oval 8"/>
          <p:cNvSpPr>
            <a:spLocks noChangeAspect="1" noChangeArrowheads="1"/>
          </p:cNvSpPr>
          <p:nvPr/>
        </p:nvSpPr>
        <p:spPr bwMode="auto">
          <a:xfrm>
            <a:off x="2843213" y="3429000"/>
            <a:ext cx="90487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2014538" y="3454400"/>
            <a:ext cx="682625" cy="376238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charset="0"/>
              </a:rPr>
              <a:t>Елеї</a:t>
            </a:r>
          </a:p>
        </p:txBody>
      </p:sp>
      <p:sp>
        <p:nvSpPr>
          <p:cNvPr id="103434" name="Oval 10"/>
          <p:cNvSpPr>
            <a:spLocks noChangeAspect="1" noChangeArrowheads="1"/>
          </p:cNvSpPr>
          <p:nvPr/>
        </p:nvSpPr>
        <p:spPr bwMode="auto">
          <a:xfrm>
            <a:off x="4821238" y="3201988"/>
            <a:ext cx="90487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4067175" y="2781300"/>
            <a:ext cx="1052513" cy="376238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charset="0"/>
              </a:rPr>
              <a:t>Абдери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4" grpId="0" animBg="1"/>
      <p:bldP spid="103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14400" y="342900"/>
            <a:ext cx="4572000" cy="6172200"/>
          </a:xfrm>
          <a:solidFill>
            <a:schemeClr val="hlink">
              <a:alpha val="80000"/>
            </a:schemeClr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200" b="1" smtClean="0">
                <a:solidFill>
                  <a:srgbClr val="FFFF66"/>
                </a:solidFill>
                <a:latin typeface="Comic Sans MS" pitchFamily="66" charset="0"/>
              </a:rPr>
              <a:t>Кожна річ складається з частин, уважав Демокріт, але й кожна її частина також складається з частин. І так усе ділиться, як завгодно довго. </a:t>
            </a:r>
          </a:p>
          <a:p>
            <a:pPr>
              <a:lnSpc>
                <a:spcPct val="80000"/>
              </a:lnSpc>
            </a:pPr>
            <a:endParaRPr lang="uk-UA" sz="2200" b="1" smtClean="0">
              <a:solidFill>
                <a:srgbClr val="FFFF66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uk-UA" sz="2200" b="1" smtClean="0">
                <a:solidFill>
                  <a:srgbClr val="FFFF66"/>
                </a:solidFill>
                <a:latin typeface="Comic Sans MS" pitchFamily="66" charset="0"/>
              </a:rPr>
              <a:t>Проте якщо поділ можливий до безкінечності, якщо все складається з частин і все ділиться, то що ж тоді можна назвати буттям? </a:t>
            </a:r>
          </a:p>
          <a:p>
            <a:pPr>
              <a:lnSpc>
                <a:spcPct val="80000"/>
              </a:lnSpc>
            </a:pPr>
            <a:endParaRPr lang="uk-UA" sz="2200" b="1" smtClean="0">
              <a:solidFill>
                <a:srgbClr val="FFFF66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uk-UA" sz="2200" b="1" smtClean="0">
                <a:solidFill>
                  <a:srgbClr val="FFFF66"/>
                </a:solidFill>
                <a:latin typeface="Comic Sans MS" pitchFamily="66" charset="0"/>
              </a:rPr>
              <a:t>Усе, що ділиться, не вічне, а все є тим, що ділиться, а відтак — не вічне, але буття може бути лише вічним, отже, його взагалі немає. Проте буття не може не бути, що випливає із самого поняття.</a:t>
            </a:r>
            <a:r>
              <a:rPr lang="uk-UA" sz="2000" b="1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100359" name="Picture 7" descr="MH900412406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91200" y="1881188"/>
            <a:ext cx="3095625" cy="3095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381000"/>
            <a:ext cx="7848600" cy="6172200"/>
          </a:xfrm>
          <a:solidFill>
            <a:schemeClr val="tx2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 smtClean="0">
                <a:solidFill>
                  <a:schemeClr val="folHlink"/>
                </a:solidFill>
                <a:latin typeface="Comic Sans MS" pitchFamily="66" charset="0"/>
              </a:rPr>
              <a:t>Припустимо, що все ділиться не до нескінченності, а до якоїсь певної межі, за якою поділ неможливий, тобто існує деяка частинка, нехай дуже маленька, але неподільна. </a:t>
            </a:r>
          </a:p>
          <a:p>
            <a:pPr>
              <a:lnSpc>
                <a:spcPct val="90000"/>
              </a:lnSpc>
            </a:pPr>
            <a:endParaRPr lang="uk-UA" sz="2800" smtClean="0">
              <a:solidFill>
                <a:schemeClr val="folHlink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uk-UA" sz="2800" smtClean="0">
                <a:solidFill>
                  <a:schemeClr val="folHlink"/>
                </a:solidFill>
                <a:latin typeface="Comic Sans MS" pitchFamily="66" charset="0"/>
              </a:rPr>
              <a:t>Будучи неподільною, вона не може знищитись, бо не складається з частин, на які може розпастися. </a:t>
            </a:r>
          </a:p>
          <a:p>
            <a:pPr>
              <a:lnSpc>
                <a:spcPct val="90000"/>
              </a:lnSpc>
            </a:pPr>
            <a:r>
              <a:rPr lang="uk-UA" sz="2800" smtClean="0">
                <a:solidFill>
                  <a:schemeClr val="folHlink"/>
                </a:solidFill>
                <a:latin typeface="Comic Sans MS" pitchFamily="66" charset="0"/>
              </a:rPr>
              <a:t>Вона існує вічно, а значить, і є дійсною основою буття, його носієм, власне, є буттям. Усе, що ділиться, з грецької перекладається як «томос». Заперечна частка — «а». Тому неподільне — це «атомос», або </a:t>
            </a:r>
            <a:r>
              <a:rPr lang="uk-UA" sz="2800" i="1" smtClean="0">
                <a:solidFill>
                  <a:schemeClr val="folHlink"/>
                </a:solidFill>
                <a:latin typeface="Comic Sans MS" pitchFamily="66" charset="0"/>
              </a:rPr>
              <a:t>атом.</a:t>
            </a:r>
            <a:r>
              <a:rPr lang="uk-UA" sz="2800" smtClean="0">
                <a:solidFill>
                  <a:schemeClr val="folHlink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AutoShape 3"/>
          <p:cNvSpPr>
            <a:spLocks noChangeArrowheads="1"/>
          </p:cNvSpPr>
          <p:nvPr/>
        </p:nvSpPr>
        <p:spPr bwMode="auto">
          <a:xfrm rot="10800000">
            <a:off x="2819400" y="1524000"/>
            <a:ext cx="6118225" cy="4318000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 anchorCtr="1"/>
          <a:lstStyle/>
          <a:p>
            <a:pPr algn="ctr">
              <a:spcBef>
                <a:spcPct val="20000"/>
              </a:spcBef>
            </a:pPr>
            <a:r>
              <a:rPr lang="uk-UA" sz="2400" b="1">
                <a:solidFill>
                  <a:schemeClr val="folHlink"/>
                </a:solidFill>
                <a:latin typeface="Comic Sans MS" pitchFamily="66" charset="0"/>
              </a:rPr>
              <a:t>Атоми – маленькі тіла, </a:t>
            </a:r>
          </a:p>
          <a:p>
            <a:pPr algn="ctr">
              <a:spcBef>
                <a:spcPct val="20000"/>
              </a:spcBef>
            </a:pPr>
            <a:r>
              <a:rPr lang="uk-UA" sz="2400" b="1">
                <a:solidFill>
                  <a:schemeClr val="folHlink"/>
                </a:solidFill>
                <a:latin typeface="Comic Sans MS" pitchFamily="66" charset="0"/>
              </a:rPr>
              <a:t>що не мають якостей</a:t>
            </a:r>
          </a:p>
          <a:p>
            <a:pPr algn="ctr">
              <a:spcBef>
                <a:spcPct val="20000"/>
              </a:spcBef>
            </a:pPr>
            <a:r>
              <a:rPr lang="uk-UA" sz="2400" b="1">
                <a:solidFill>
                  <a:schemeClr val="folHlink"/>
                </a:solidFill>
                <a:latin typeface="Comic Sans MS" pitchFamily="66" charset="0"/>
              </a:rPr>
              <a:t>порожнеча ж – певне місце, </a:t>
            </a:r>
          </a:p>
          <a:p>
            <a:pPr algn="ctr">
              <a:spcBef>
                <a:spcPct val="20000"/>
              </a:spcBef>
            </a:pPr>
            <a:r>
              <a:rPr lang="uk-UA" sz="2400" b="1">
                <a:solidFill>
                  <a:schemeClr val="folHlink"/>
                </a:solidFill>
                <a:latin typeface="Comic Sans MS" pitchFamily="66" charset="0"/>
              </a:rPr>
              <a:t>в якому усі ці тіла,</a:t>
            </a:r>
            <a:br>
              <a:rPr lang="uk-UA" sz="2400" b="1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uk-UA" sz="2400" b="1">
                <a:solidFill>
                  <a:schemeClr val="folHlink"/>
                </a:solidFill>
                <a:latin typeface="Comic Sans MS" pitchFamily="66" charset="0"/>
              </a:rPr>
              <a:t>протягом усієї вічності</a:t>
            </a:r>
          </a:p>
          <a:p>
            <a:pPr algn="ctr">
              <a:spcBef>
                <a:spcPct val="20000"/>
              </a:spcBef>
            </a:pPr>
            <a:r>
              <a:rPr lang="uk-UA" sz="2400" b="1">
                <a:solidFill>
                  <a:schemeClr val="folHlink"/>
                </a:solidFill>
                <a:latin typeface="Comic Sans MS" pitchFamily="66" charset="0"/>
              </a:rPr>
              <a:t>носяться догори і вниз</a:t>
            </a:r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…</a:t>
            </a:r>
            <a:r>
              <a:rPr lang="en-US" sz="2400" b="1">
                <a:solidFill>
                  <a:schemeClr val="folHlink"/>
                </a:solidFill>
                <a:latin typeface="Comic Sans MS" pitchFamily="66" charset="0"/>
              </a:rPr>
              <a:t/>
            </a:r>
            <a:br>
              <a:rPr lang="en-US" sz="2400" b="1">
                <a:solidFill>
                  <a:schemeClr val="folHlink"/>
                </a:solidFill>
                <a:latin typeface="Comic Sans MS" pitchFamily="66" charset="0"/>
              </a:rPr>
            </a:br>
            <a:endParaRPr lang="ru-RU" sz="2400" b="1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990600" y="3429000"/>
            <a:ext cx="1816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>
                <a:latin typeface="Arial" charset="0"/>
              </a:rPr>
              <a:t>Клавдій Гален</a:t>
            </a:r>
            <a:endParaRPr lang="en-US" b="1">
              <a:latin typeface="Arial" charset="0"/>
            </a:endParaRPr>
          </a:p>
          <a:p>
            <a:pPr algn="ctr"/>
            <a:r>
              <a:rPr lang="ru-RU" b="1">
                <a:latin typeface="Arial" charset="0"/>
              </a:rPr>
              <a:t>про атомістів</a:t>
            </a:r>
          </a:p>
        </p:txBody>
      </p:sp>
      <p:pic>
        <p:nvPicPr>
          <p:cNvPr id="106501" name="Picture 5" descr="Гале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533400"/>
            <a:ext cx="1582738" cy="1876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animBg="1"/>
      <p:bldP spid="1065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bg1"/>
                </a:solidFill>
                <a:latin typeface="Impact" pitchFamily="34" charset="0"/>
              </a:rPr>
              <a:t>Понятие атома</a:t>
            </a:r>
            <a:br>
              <a:rPr lang="ru-RU" sz="3200" b="1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800" b="1" smtClean="0">
                <a:solidFill>
                  <a:schemeClr val="bg1"/>
                </a:solidFill>
                <a:latin typeface="Impact" pitchFamily="34" charset="0"/>
              </a:rPr>
              <a:t>Атомы и составные тела</a:t>
            </a:r>
          </a:p>
        </p:txBody>
      </p:sp>
      <p:sp>
        <p:nvSpPr>
          <p:cNvPr id="109571" name="Oval 3"/>
          <p:cNvSpPr>
            <a:spLocks noChangeAspect="1" noChangeArrowheads="1"/>
          </p:cNvSpPr>
          <p:nvPr/>
        </p:nvSpPr>
        <p:spPr bwMode="auto">
          <a:xfrm>
            <a:off x="5757863" y="5037138"/>
            <a:ext cx="457200" cy="457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72" name="AutoShape 4"/>
          <p:cNvSpPr>
            <a:spLocks noChangeAspect="1" noChangeArrowheads="1"/>
          </p:cNvSpPr>
          <p:nvPr/>
        </p:nvSpPr>
        <p:spPr bwMode="auto">
          <a:xfrm>
            <a:off x="3543300" y="2241550"/>
            <a:ext cx="528638" cy="4572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73" name="AutoShape 5"/>
          <p:cNvSpPr>
            <a:spLocks noChangeAspect="1" noChangeArrowheads="1"/>
          </p:cNvSpPr>
          <p:nvPr/>
        </p:nvSpPr>
        <p:spPr bwMode="auto">
          <a:xfrm>
            <a:off x="4140200" y="3922713"/>
            <a:ext cx="528638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74" name="AutoShape 6"/>
          <p:cNvSpPr>
            <a:spLocks noChangeAspect="1" noChangeArrowheads="1"/>
          </p:cNvSpPr>
          <p:nvPr/>
        </p:nvSpPr>
        <p:spPr bwMode="auto">
          <a:xfrm rot="5400000">
            <a:off x="5937250" y="5037138"/>
            <a:ext cx="457200" cy="4572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75" name="AutoShape 7"/>
          <p:cNvSpPr>
            <a:spLocks noChangeAspect="1" noChangeArrowheads="1"/>
          </p:cNvSpPr>
          <p:nvPr/>
        </p:nvSpPr>
        <p:spPr bwMode="auto">
          <a:xfrm>
            <a:off x="4497388" y="3741738"/>
            <a:ext cx="457200" cy="4572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76" name="AutoShape 8"/>
          <p:cNvSpPr>
            <a:spLocks noChangeAspect="1" noChangeArrowheads="1"/>
          </p:cNvSpPr>
          <p:nvPr/>
        </p:nvSpPr>
        <p:spPr bwMode="auto">
          <a:xfrm>
            <a:off x="7164388" y="3357563"/>
            <a:ext cx="608012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77" name="AutoShape 9"/>
          <p:cNvSpPr>
            <a:spLocks noChangeAspect="1" noChangeArrowheads="1"/>
          </p:cNvSpPr>
          <p:nvPr/>
        </p:nvSpPr>
        <p:spPr bwMode="auto">
          <a:xfrm>
            <a:off x="684213" y="-608013"/>
            <a:ext cx="608012" cy="608013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78" name="AutoShape 10"/>
          <p:cNvSpPr>
            <a:spLocks noChangeAspect="1" noChangeArrowheads="1"/>
          </p:cNvSpPr>
          <p:nvPr/>
        </p:nvSpPr>
        <p:spPr bwMode="auto">
          <a:xfrm>
            <a:off x="1331913" y="4292600"/>
            <a:ext cx="457200" cy="457200"/>
          </a:xfrm>
          <a:prstGeom prst="plaque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79" name="AutoShape 11"/>
          <p:cNvSpPr>
            <a:spLocks noChangeAspect="1" noChangeArrowheads="1"/>
          </p:cNvSpPr>
          <p:nvPr/>
        </p:nvSpPr>
        <p:spPr bwMode="auto">
          <a:xfrm>
            <a:off x="3419475" y="26987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80" name="AutoShape 12"/>
          <p:cNvSpPr>
            <a:spLocks noChangeAspect="1" noChangeArrowheads="1"/>
          </p:cNvSpPr>
          <p:nvPr/>
        </p:nvSpPr>
        <p:spPr bwMode="auto">
          <a:xfrm>
            <a:off x="-482600" y="5734050"/>
            <a:ext cx="482600" cy="458788"/>
          </a:xfrm>
          <a:prstGeom prst="pentagon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81" name="AutoShape 13"/>
          <p:cNvSpPr>
            <a:spLocks noChangeAspect="1" noChangeArrowheads="1"/>
          </p:cNvSpPr>
          <p:nvPr/>
        </p:nvSpPr>
        <p:spPr bwMode="auto">
          <a:xfrm>
            <a:off x="3492500" y="6858000"/>
            <a:ext cx="457200" cy="457200"/>
          </a:xfrm>
          <a:prstGeom prst="rtTriangl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82" name="AutoShape 14"/>
          <p:cNvSpPr>
            <a:spLocks noChangeAspect="1" noChangeArrowheads="1"/>
          </p:cNvSpPr>
          <p:nvPr/>
        </p:nvSpPr>
        <p:spPr bwMode="auto">
          <a:xfrm>
            <a:off x="3148013" y="2241550"/>
            <a:ext cx="528637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83" name="AutoShape 15"/>
          <p:cNvSpPr>
            <a:spLocks noChangeAspect="1" noChangeArrowheads="1"/>
          </p:cNvSpPr>
          <p:nvPr/>
        </p:nvSpPr>
        <p:spPr bwMode="auto">
          <a:xfrm>
            <a:off x="5940425" y="2133600"/>
            <a:ext cx="608013" cy="457200"/>
          </a:xfrm>
          <a:prstGeom prst="parallelogram">
            <a:avLst>
              <a:gd name="adj" fmla="val 3324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109584" name="Rectangle 16"/>
          <p:cNvSpPr>
            <a:spLocks noChangeAspect="1" noChangeArrowheads="1"/>
          </p:cNvSpPr>
          <p:nvPr/>
        </p:nvSpPr>
        <p:spPr bwMode="auto">
          <a:xfrm>
            <a:off x="9144000" y="5229225"/>
            <a:ext cx="457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8.51064E-7 L 0.4842 -0.46161 " pathEditMode="relative" ptsTypes="AA">
                                      <p:cBhvr>
                                        <p:cTn id="33" dur="2000" spd="-1000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23682E-6 L -0.4842 -0.44056 " pathEditMode="relative" ptsTypes="AA">
                                      <p:cBhvr>
                                        <p:cTn id="35" dur="2000" spd="-100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0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23682E-6 L -1.66667E-6 0.45097 " pathEditMode="relative" ptsTypes="AA">
                                      <p:cBhvr>
                                        <p:cTn id="38" dur="2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8.51064E-7 L 0.14965 0.47202 " pathEditMode="relative" ptsTypes="AA">
                                      <p:cBhvr>
                                        <p:cTn id="40" dur="20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6 0.04417 L 0.46302 1.12465 " pathEditMode="relative" rAng="0" ptsTypes="AA">
                                      <p:cBhvr>
                                        <p:cTn id="43" dur="2000" spd="-1000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" y="54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4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1.56337E-6 L 1.07883 -0.55596 " pathEditMode="relative" ptsTypes="AA">
                                      <p:cBhvr>
                                        <p:cTn id="45" dur="2000" spd="-100000" fill="hold"/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000"/>
                            </p:stCondLst>
                            <p:childTnLst>
                              <p:par>
                                <p:cTn id="55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100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000"/>
                            </p:stCondLst>
                            <p:childTnLst>
                              <p:par>
                                <p:cTn id="68" presetID="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1.40611E-6 L -0.37795 -1.03446 " pathEditMode="relative" ptsTypes="AA">
                                      <p:cBhvr>
                                        <p:cTn id="73" dur="2000" spd="-100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5717E-6 L 0.49618 -0.38807 " pathEditMode="relative" ptsTypes="AA">
                                      <p:cBhvr>
                                        <p:cTn id="81" dur="2000" spd="-100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5717E-6 L -0.17327 -0.40911 " pathEditMode="relative" ptsTypes="AA">
                                      <p:cBhvr>
                                        <p:cTn id="83" dur="2000" spd="-100000" fill="hold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6531E-6 L 0.11823 0.65055 " pathEditMode="relative" ptsTypes="AA">
                                      <p:cBhvr>
                                        <p:cTn id="85" dur="2000" spd="-100000" fill="hold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876E-7 L -1.06302 -0.34621 " pathEditMode="relative" ptsTypes="AA">
                                      <p:cBhvr>
                                        <p:cTn id="87" dur="2000" spd="-100000" fill="hold"/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6"/>
                                            </p:cond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0"/>
                            </p:stCondLst>
                            <p:childTnLst>
                              <p:par>
                                <p:cTn id="89" presetID="2" presetClass="exit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2000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2000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2000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2000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animBg="1"/>
      <p:bldP spid="109571" grpId="1" animBg="1"/>
      <p:bldP spid="109572" grpId="0" animBg="1"/>
      <p:bldP spid="109572" grpId="1" animBg="1"/>
      <p:bldP spid="109572" grpId="2" animBg="1"/>
      <p:bldP spid="109573" grpId="0" animBg="1"/>
      <p:bldP spid="109573" grpId="1" animBg="1"/>
      <p:bldP spid="109573" grpId="2" animBg="1"/>
      <p:bldP spid="109574" grpId="0" animBg="1"/>
      <p:bldP spid="109574" grpId="1" animBg="1"/>
      <p:bldP spid="109575" grpId="0" animBg="1"/>
      <p:bldP spid="109575" grpId="1" animBg="1"/>
      <p:bldP spid="109575" grpId="2" animBg="1"/>
      <p:bldP spid="109576" grpId="0" animBg="1"/>
      <p:bldP spid="109576" grpId="1" animBg="1"/>
      <p:bldP spid="109577" grpId="0" animBg="1"/>
      <p:bldP spid="109578" grpId="0" animBg="1"/>
      <p:bldP spid="109578" grpId="1" animBg="1"/>
      <p:bldP spid="109579" grpId="0" animBg="1"/>
      <p:bldP spid="109579" grpId="1" animBg="1"/>
      <p:bldP spid="109579" grpId="2" animBg="1"/>
      <p:bldP spid="109580" grpId="0" animBg="1"/>
      <p:bldP spid="109581" grpId="0" animBg="1"/>
      <p:bldP spid="109582" grpId="0" animBg="1"/>
      <p:bldP spid="109582" grpId="1" animBg="1"/>
      <p:bldP spid="109582" grpId="2" animBg="1"/>
      <p:bldP spid="109583" grpId="0" animBg="1"/>
      <p:bldP spid="109583" grpId="1" animBg="1"/>
      <p:bldP spid="1095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381000"/>
            <a:ext cx="7848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mtClean="0">
                <a:latin typeface="Comic Sans MS" pitchFamily="66" charset="0"/>
              </a:rPr>
              <a:t>Демокріт уважав, що світ вічно змінюється, що атомів нескінченно багато, вони рухаються в порожнечі і, зіштовхуючись, з'єднуються, існують якийсь час разом. </a:t>
            </a:r>
          </a:p>
          <a:p>
            <a:pPr>
              <a:lnSpc>
                <a:spcPct val="80000"/>
              </a:lnSpc>
            </a:pPr>
            <a:endParaRPr lang="uk-UA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uk-UA" smtClean="0">
                <a:latin typeface="Comic Sans MS" pitchFamily="66" charset="0"/>
              </a:rPr>
              <a:t>Потім під впливом нових зіткнень відокремлюються і знову рухаються, взаємодіючи один з одним. Сполука атомів приводить до народження речей, роз'єднання — до їх загибелі. Усі предмети, таким чином, виникають і знищуються, а світ є вічним рухомим і мінливим.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Оформление по умолчанию">
  <a:themeElements>
    <a:clrScheme name="Оформление по умолчанию 6">
      <a:dk1>
        <a:srgbClr val="6F2B29"/>
      </a:dk1>
      <a:lt1>
        <a:srgbClr val="FFFFFF"/>
      </a:lt1>
      <a:dk2>
        <a:srgbClr val="973937"/>
      </a:dk2>
      <a:lt2>
        <a:srgbClr val="E7E6B4"/>
      </a:lt2>
      <a:accent1>
        <a:srgbClr val="FFCC66"/>
      </a:accent1>
      <a:accent2>
        <a:srgbClr val="9B8359"/>
      </a:accent2>
      <a:accent3>
        <a:srgbClr val="C9AEAE"/>
      </a:accent3>
      <a:accent4>
        <a:srgbClr val="DADADA"/>
      </a:accent4>
      <a:accent5>
        <a:srgbClr val="FFE2B8"/>
      </a:accent5>
      <a:accent6>
        <a:srgbClr val="8C7650"/>
      </a:accent6>
      <a:hlink>
        <a:srgbClr val="BFB293"/>
      </a:hlink>
      <a:folHlink>
        <a:srgbClr val="C03330"/>
      </a:folHlink>
    </a:clrScheme>
    <a:fontScheme name="2_Оформление по умолчанию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6C98C8"/>
        </a:lt1>
        <a:dk2>
          <a:srgbClr val="F8F8F8"/>
        </a:dk2>
        <a:lt2>
          <a:srgbClr val="29486B"/>
        </a:lt2>
        <a:accent1>
          <a:srgbClr val="ECEBD3"/>
        </a:accent1>
        <a:accent2>
          <a:srgbClr val="B6B57F"/>
        </a:accent2>
        <a:accent3>
          <a:srgbClr val="BACAE0"/>
        </a:accent3>
        <a:accent4>
          <a:srgbClr val="000000"/>
        </a:accent4>
        <a:accent5>
          <a:srgbClr val="F4F3E6"/>
        </a:accent5>
        <a:accent6>
          <a:srgbClr val="A5A472"/>
        </a:accent6>
        <a:hlink>
          <a:srgbClr val="CDCBAB"/>
        </a:hlink>
        <a:folHlink>
          <a:srgbClr val="8BAD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29486B"/>
        </a:dk2>
        <a:lt2>
          <a:srgbClr val="29486B"/>
        </a:lt2>
        <a:accent1>
          <a:srgbClr val="C0C0C0"/>
        </a:accent1>
        <a:accent2>
          <a:srgbClr val="C6C59C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B3B28D"/>
        </a:accent6>
        <a:hlink>
          <a:srgbClr val="EFEDB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878787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40"/>
        </a:dk1>
        <a:lt1>
          <a:srgbClr val="729DFE"/>
        </a:lt1>
        <a:dk2>
          <a:srgbClr val="35395B"/>
        </a:dk2>
        <a:lt2>
          <a:srgbClr val="3566A7"/>
        </a:lt2>
        <a:accent1>
          <a:srgbClr val="FFFFFF"/>
        </a:accent1>
        <a:accent2>
          <a:srgbClr val="BCBCAE"/>
        </a:accent2>
        <a:accent3>
          <a:srgbClr val="BCCCFE"/>
        </a:accent3>
        <a:accent4>
          <a:srgbClr val="000035"/>
        </a:accent4>
        <a:accent5>
          <a:srgbClr val="FFFFFF"/>
        </a:accent5>
        <a:accent6>
          <a:srgbClr val="AAAA9D"/>
        </a:accent6>
        <a:hlink>
          <a:srgbClr val="DEDDC5"/>
        </a:hlink>
        <a:folHlink>
          <a:srgbClr val="50CB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A1261D"/>
        </a:dk1>
        <a:lt1>
          <a:srgbClr val="FFFFCC"/>
        </a:lt1>
        <a:dk2>
          <a:srgbClr val="000000"/>
        </a:dk2>
        <a:lt2>
          <a:srgbClr val="F8F8F8"/>
        </a:lt2>
        <a:accent1>
          <a:srgbClr val="FFCC00"/>
        </a:accent1>
        <a:accent2>
          <a:srgbClr val="D41010"/>
        </a:accent2>
        <a:accent3>
          <a:srgbClr val="AAAAAA"/>
        </a:accent3>
        <a:accent4>
          <a:srgbClr val="DADAAE"/>
        </a:accent4>
        <a:accent5>
          <a:srgbClr val="FFE2AA"/>
        </a:accent5>
        <a:accent6>
          <a:srgbClr val="C00D0D"/>
        </a:accent6>
        <a:hlink>
          <a:srgbClr val="9A180E"/>
        </a:hlink>
        <a:folHlink>
          <a:srgbClr val="8A090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6F2B29"/>
        </a:dk1>
        <a:lt1>
          <a:srgbClr val="FFFFFF"/>
        </a:lt1>
        <a:dk2>
          <a:srgbClr val="973937"/>
        </a:dk2>
        <a:lt2>
          <a:srgbClr val="E7E6B4"/>
        </a:lt2>
        <a:accent1>
          <a:srgbClr val="FFCC66"/>
        </a:accent1>
        <a:accent2>
          <a:srgbClr val="9B8359"/>
        </a:accent2>
        <a:accent3>
          <a:srgbClr val="C9AEAE"/>
        </a:accent3>
        <a:accent4>
          <a:srgbClr val="DADADA"/>
        </a:accent4>
        <a:accent5>
          <a:srgbClr val="FFE2B8"/>
        </a:accent5>
        <a:accent6>
          <a:srgbClr val="8C7650"/>
        </a:accent6>
        <a:hlink>
          <a:srgbClr val="BFB293"/>
        </a:hlink>
        <a:folHlink>
          <a:srgbClr val="C0333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1025</Words>
  <Application>Microsoft Office PowerPoint</Application>
  <PresentationFormat>Экран (4:3)</PresentationFormat>
  <Paragraphs>82</Paragraphs>
  <Slides>17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 Narrow</vt:lpstr>
      <vt:lpstr>Arial</vt:lpstr>
      <vt:lpstr>Impact</vt:lpstr>
      <vt:lpstr>Comic Sans MS</vt:lpstr>
      <vt:lpstr>Times New Roman</vt:lpstr>
      <vt:lpstr>2_Оформление по умолчанию</vt:lpstr>
      <vt:lpstr>Антична філософія.  Тема 2.</vt:lpstr>
      <vt:lpstr>У чому полягають основні відмінності елейського і гераклітівського учень?</vt:lpstr>
      <vt:lpstr>Слайд 3</vt:lpstr>
      <vt:lpstr>Античний атомізм  Обґрунтування матеріалізму </vt:lpstr>
      <vt:lpstr>Слайд 5</vt:lpstr>
      <vt:lpstr>Слайд 6</vt:lpstr>
      <vt:lpstr>Слайд 7</vt:lpstr>
      <vt:lpstr>Понятие атома Атомы и составные тела</vt:lpstr>
      <vt:lpstr>Слайд 9</vt:lpstr>
      <vt:lpstr>Слайд 10</vt:lpstr>
      <vt:lpstr>Слайд 11</vt:lpstr>
      <vt:lpstr>Понятие атома Атомы и составные тела</vt:lpstr>
      <vt:lpstr>Слайд 13</vt:lpstr>
      <vt:lpstr>Слайд 14</vt:lpstr>
      <vt:lpstr>Слайд 15</vt:lpstr>
      <vt:lpstr>Слайд 16</vt:lpstr>
      <vt:lpstr>Слайд 17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/>
  <cp:keywords/>
  <dc:description/>
  <cp:lastModifiedBy>Vita</cp:lastModifiedBy>
  <cp:revision>20</cp:revision>
  <dcterms:created xsi:type="dcterms:W3CDTF">2006-03-14T12:25:56Z</dcterms:created>
  <dcterms:modified xsi:type="dcterms:W3CDTF">2013-02-18T19:06:46Z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TC010690781049</vt:lpwstr>
  </property>
</Properties>
</file>