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6" r:id="rId9"/>
    <p:sldId id="265" r:id="rId10"/>
    <p:sldId id="264" r:id="rId11"/>
    <p:sldId id="267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3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9.wmf"/><Relationship Id="rId1" Type="http://schemas.openxmlformats.org/officeDocument/2006/relationships/image" Target="../media/image11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DDC69-18B8-4374-897E-AB039BCEB309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C410F-E82E-4B9C-93F7-731913DD37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410F-E82E-4B9C-93F7-731913DD370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2B4B1A-1596-4B7E-A618-1A60753C2E4A}" type="datetimeFigureOut">
              <a:rPr lang="ru-RU" smtClean="0"/>
              <a:pPr/>
              <a:t>30.06.2018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C42AE4-C652-4C4C-A091-1A1BE56D4DC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851648" cy="171451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/>
              <a:t>Взаємне розміщення прямих у просторі</a:t>
            </a:r>
            <a:endParaRPr lang="uk-UA" sz="44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4696" cy="50006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Геометрія 10 клас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3929066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76425" algn="r"/>
            <a:r>
              <a:rPr lang="uk-UA" sz="2400" dirty="0" smtClean="0"/>
              <a:t>Підготувала: </a:t>
            </a:r>
          </a:p>
          <a:p>
            <a:pPr marL="1876425" algn="r"/>
            <a:r>
              <a:rPr lang="uk-UA" sz="2400" dirty="0" smtClean="0"/>
              <a:t>Голуб Г.С.,учитель  математики </a:t>
            </a:r>
          </a:p>
          <a:p>
            <a:pPr marL="803275" algn="r"/>
            <a:r>
              <a:rPr lang="uk-UA" sz="2400" dirty="0" smtClean="0"/>
              <a:t>Соколовобалківської загальноосвітньої школи І-ІІІ ст. </a:t>
            </a:r>
            <a:r>
              <a:rPr lang="uk-UA" sz="2400" dirty="0" err="1" smtClean="0"/>
              <a:t>Новосанжарської</a:t>
            </a:r>
            <a:r>
              <a:rPr lang="uk-UA" sz="2400" dirty="0" smtClean="0"/>
              <a:t> районної ради Полтавської області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86050" y="5643578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Блог</a:t>
            </a:r>
            <a:r>
              <a:rPr lang="uk-UA" dirty="0" smtClean="0"/>
              <a:t>: </a:t>
            </a:r>
            <a:r>
              <a:rPr lang="en-US" sz="2000" i="1" spc="300" dirty="0" smtClean="0"/>
              <a:t>http</a:t>
            </a:r>
            <a:r>
              <a:rPr lang="en-US" sz="2000" i="1" spc="300" smtClean="0"/>
              <a:t>://</a:t>
            </a:r>
            <a:r>
              <a:rPr lang="en-US" sz="2000" i="1" spc="300" smtClean="0"/>
              <a:t>gsgolub.net </a:t>
            </a:r>
            <a:endParaRPr lang="uk-UA" sz="2000" i="1" spc="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500174"/>
            <a:ext cx="339071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500174"/>
            <a:ext cx="5793611" cy="70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Розв’язування задачі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282" y="157161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Дано: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235743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Довести: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/>
          <a:srcRect t="15306"/>
          <a:stretch>
            <a:fillRect/>
          </a:stretch>
        </p:blipFill>
        <p:spPr bwMode="auto">
          <a:xfrm>
            <a:off x="1857356" y="2428868"/>
            <a:ext cx="1298721" cy="39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000100" y="278605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4857760"/>
            <a:ext cx="6491185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428736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 smtClean="0"/>
              <a:t>Щоб встановити паралельність двох прямих, треба показати, що: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235743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або існує пряма, якій паралельна кожна з даних прямих;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2857496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відрізки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протилежними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сторонами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паралелограма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3619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основами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трапеції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середньою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лінією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4500570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паралельні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провести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того ж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одну.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5572140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просторі справджуються всі властивості двох паралельних прямих, які ви вивчали в планіметрії</a:t>
            </a:r>
            <a:r>
              <a:rPr lang="uk-UA" sz="2400" dirty="0" smtClean="0"/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Розв’язування задачі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82" y="1357298"/>
            <a:ext cx="87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sz="2400" dirty="0" smtClean="0"/>
              <a:t>На рисунку AA</a:t>
            </a:r>
            <a:r>
              <a:rPr lang="uk-UA" sz="2400" baseline="-25000" dirty="0" smtClean="0"/>
              <a:t>1</a:t>
            </a:r>
            <a:r>
              <a:rPr lang="uk-UA" sz="2400" dirty="0" smtClean="0"/>
              <a:t> || BB</a:t>
            </a:r>
            <a:r>
              <a:rPr lang="uk-UA" sz="2400" baseline="-25000" dirty="0" smtClean="0"/>
              <a:t>1</a:t>
            </a:r>
            <a:r>
              <a:rPr lang="uk-UA" sz="2400" dirty="0" smtClean="0"/>
              <a:t> || CC</a:t>
            </a:r>
            <a:r>
              <a:rPr lang="uk-UA" sz="2400" baseline="-25000" dirty="0" smtClean="0"/>
              <a:t>1</a:t>
            </a:r>
            <a:r>
              <a:rPr lang="uk-UA" sz="2400" dirty="0" smtClean="0"/>
              <a:t>. Чи належать </a:t>
            </a:r>
            <a:r>
              <a:rPr lang="uk-UA" sz="2400" dirty="0" err="1" smtClean="0"/>
              <a:t>цi</a:t>
            </a:r>
            <a:r>
              <a:rPr lang="uk-UA" sz="2400" dirty="0" smtClean="0"/>
              <a:t> </a:t>
            </a:r>
            <a:r>
              <a:rPr lang="uk-UA" sz="2400" dirty="0" err="1" smtClean="0"/>
              <a:t>прямi</a:t>
            </a:r>
            <a:r>
              <a:rPr lang="uk-UA" sz="2400" dirty="0" smtClean="0"/>
              <a:t> </a:t>
            </a:r>
            <a:r>
              <a:rPr lang="uk-UA" sz="2400" dirty="0" err="1" smtClean="0"/>
              <a:t>однiй</a:t>
            </a:r>
            <a:r>
              <a:rPr lang="uk-UA" sz="2400" dirty="0" smtClean="0"/>
              <a:t> </a:t>
            </a:r>
            <a:r>
              <a:rPr lang="uk-UA" sz="2400" dirty="0" err="1" smtClean="0"/>
              <a:t>площинi</a:t>
            </a:r>
            <a:r>
              <a:rPr lang="uk-UA" sz="2400" dirty="0" smtClean="0"/>
              <a:t>? Як треба </a:t>
            </a:r>
            <a:r>
              <a:rPr lang="uk-UA" sz="2400" dirty="0" err="1" smtClean="0"/>
              <a:t>змiнити</a:t>
            </a:r>
            <a:r>
              <a:rPr lang="uk-UA" sz="2400" dirty="0" smtClean="0"/>
              <a:t> рисунок, якщо додати до умови </a:t>
            </a:r>
            <a:r>
              <a:rPr lang="uk-UA" sz="2400" dirty="0" err="1" smtClean="0"/>
              <a:t>задачi</a:t>
            </a:r>
            <a:r>
              <a:rPr lang="uk-UA" sz="2400" dirty="0" smtClean="0"/>
              <a:t> </a:t>
            </a:r>
            <a:r>
              <a:rPr lang="uk-UA" sz="2400" dirty="0" err="1" smtClean="0"/>
              <a:t>iснування</a:t>
            </a:r>
            <a:r>
              <a:rPr lang="uk-UA" sz="2400" dirty="0" smtClean="0"/>
              <a:t> прямої </a:t>
            </a:r>
            <a:r>
              <a:rPr lang="en-US" sz="2400" b="1" i="1" dirty="0" smtClean="0"/>
              <a:t>l</a:t>
            </a:r>
            <a:r>
              <a:rPr lang="uk-UA" sz="2400" b="1" i="1" dirty="0" smtClean="0"/>
              <a:t>, </a:t>
            </a:r>
            <a:r>
              <a:rPr lang="uk-UA" sz="2400" dirty="0" smtClean="0"/>
              <a:t>яка перетинає </a:t>
            </a:r>
            <a:r>
              <a:rPr lang="uk-UA" sz="2400" dirty="0" err="1" smtClean="0"/>
              <a:t>всi</a:t>
            </a:r>
            <a:r>
              <a:rPr lang="uk-UA" sz="2400" dirty="0" smtClean="0"/>
              <a:t> </a:t>
            </a:r>
            <a:r>
              <a:rPr lang="uk-UA" sz="2400" dirty="0" err="1" smtClean="0"/>
              <a:t>заданi</a:t>
            </a:r>
            <a:r>
              <a:rPr lang="uk-UA" sz="2400" dirty="0" smtClean="0"/>
              <a:t> </a:t>
            </a:r>
            <a:r>
              <a:rPr lang="uk-UA" sz="2400" dirty="0" err="1" smtClean="0"/>
              <a:t>прямi</a:t>
            </a:r>
            <a:r>
              <a:rPr lang="uk-UA" sz="2400" dirty="0" smtClean="0"/>
              <a:t>?</a:t>
            </a:r>
            <a:endParaRPr lang="ru-RU" sz="2400" dirty="0"/>
          </a:p>
        </p:txBody>
      </p:sp>
      <p:sp>
        <p:nvSpPr>
          <p:cNvPr id="12" name="Параллелограмм 11"/>
          <p:cNvSpPr/>
          <p:nvPr/>
        </p:nvSpPr>
        <p:spPr>
          <a:xfrm>
            <a:off x="2571736" y="3929066"/>
            <a:ext cx="6357982" cy="1071570"/>
          </a:xfrm>
          <a:prstGeom prst="parallelogram">
            <a:avLst>
              <a:gd name="adj" fmla="val 4934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5189685" y="4740141"/>
            <a:ext cx="428628" cy="92362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4572000" y="5572140"/>
            <a:ext cx="1357322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143504" y="2714620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А</a:t>
            </a:r>
            <a:endParaRPr lang="ru-RU" sz="28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857752" y="4071942"/>
            <a:ext cx="5100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А</a:t>
            </a:r>
            <a:r>
              <a:rPr lang="uk-UA" b="1" dirty="0" smtClean="0"/>
              <a:t>1</a:t>
            </a:r>
            <a:endParaRPr lang="ru-RU" sz="2800" b="1" dirty="0"/>
          </a:p>
        </p:txBody>
      </p:sp>
      <p:sp>
        <p:nvSpPr>
          <p:cNvPr id="27" name="Овал 26"/>
          <p:cNvSpPr/>
          <p:nvPr/>
        </p:nvSpPr>
        <p:spPr>
          <a:xfrm>
            <a:off x="5357818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714876" y="3643314"/>
            <a:ext cx="1643074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6143636" y="407194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7143768" y="471488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5500694" y="3214686"/>
            <a:ext cx="1643074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5761189" y="4525827"/>
            <a:ext cx="857256" cy="92362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6975635" y="4883017"/>
            <a:ext cx="428628" cy="92362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6500826" y="3857628"/>
            <a:ext cx="1643074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6215074" y="5715016"/>
            <a:ext cx="1643074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5214942" y="5715016"/>
            <a:ext cx="1643074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6000760" y="2500306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В</a:t>
            </a:r>
            <a:endParaRPr lang="ru-RU" sz="2800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929454" y="2786058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С</a:t>
            </a:r>
            <a:endParaRPr lang="ru-RU" sz="2800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643570" y="4000504"/>
            <a:ext cx="5100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В</a:t>
            </a:r>
            <a:r>
              <a:rPr lang="uk-UA" b="1" dirty="0" smtClean="0"/>
              <a:t>1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643702" y="4357694"/>
            <a:ext cx="506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С</a:t>
            </a:r>
            <a:r>
              <a:rPr lang="uk-UA" b="1" dirty="0" smtClean="0"/>
              <a:t>1</a:t>
            </a:r>
            <a:endParaRPr lang="ru-RU" sz="2800" b="1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857488" y="4286256"/>
            <a:ext cx="5857916" cy="642942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5572132" y="307181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6286512" y="321468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7358082" y="342900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00643 0.07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-0.01024 0.078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3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/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069584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Повторити теми:</a:t>
            </a:r>
          </a:p>
          <a:p>
            <a:r>
              <a:rPr lang="uk-UA" dirty="0" smtClean="0"/>
              <a:t>Середня лінія трикутника</a:t>
            </a:r>
          </a:p>
          <a:p>
            <a:r>
              <a:rPr lang="uk-UA" dirty="0" smtClean="0"/>
              <a:t>Середня лінія трапеції</a:t>
            </a:r>
          </a:p>
          <a:p>
            <a:r>
              <a:rPr lang="uk-UA" dirty="0" smtClean="0"/>
              <a:t>Ознаки </a:t>
            </a:r>
            <a:r>
              <a:rPr lang="uk-UA" smtClean="0"/>
              <a:t>подібності трикутників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5313" y="4005064"/>
            <a:ext cx="369896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uk-UA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Використано</a:t>
            </a:r>
            <a:endParaRPr lang="uk-UA" sz="5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4869160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Підручник: О.Я. </a:t>
            </a:r>
            <a:r>
              <a:rPr lang="uk-UA" dirty="0" err="1" smtClean="0"/>
              <a:t>Білянін</a:t>
            </a:r>
            <a:r>
              <a:rPr lang="uk-UA" dirty="0" smtClean="0"/>
              <a:t>, </a:t>
            </a:r>
            <a:r>
              <a:rPr lang="uk-UA" sz="2000" dirty="0" smtClean="0"/>
              <a:t>Г.І.</a:t>
            </a:r>
            <a:r>
              <a:rPr lang="uk-UA" sz="2000" dirty="0" err="1" smtClean="0"/>
              <a:t>Білянін</a:t>
            </a:r>
            <a:r>
              <a:rPr lang="uk-UA" sz="2000" dirty="0" smtClean="0"/>
              <a:t>, </a:t>
            </a:r>
            <a:r>
              <a:rPr lang="uk-UA" sz="2000" dirty="0" smtClean="0"/>
              <a:t>В.О.Швець</a:t>
            </a:r>
            <a:endParaRPr lang="uk-UA" sz="2000" i="1" spc="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7"/>
          <p:cNvSpPr/>
          <p:nvPr/>
        </p:nvSpPr>
        <p:spPr>
          <a:xfrm>
            <a:off x="1500166" y="3786190"/>
            <a:ext cx="17145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араллелограмм 44"/>
          <p:cNvSpPr/>
          <p:nvPr/>
        </p:nvSpPr>
        <p:spPr>
          <a:xfrm>
            <a:off x="6286512" y="4357694"/>
            <a:ext cx="3214710" cy="1214446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14282" y="2357430"/>
            <a:ext cx="428628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Выноска со стрелкой вниз 20"/>
          <p:cNvSpPr/>
          <p:nvPr/>
        </p:nvSpPr>
        <p:spPr>
          <a:xfrm>
            <a:off x="0" y="3143248"/>
            <a:ext cx="2643206" cy="571504"/>
          </a:xfrm>
          <a:prstGeom prst="downArrowCallout">
            <a:avLst>
              <a:gd name="adj1" fmla="val 25000"/>
              <a:gd name="adj2" fmla="val 2241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1500166" y="1357298"/>
            <a:ext cx="6286544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Взаємне розміщення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108" y="1285860"/>
            <a:ext cx="4857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Дві прямі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42908" y="3071810"/>
            <a:ext cx="3000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перетинаються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3714862">
            <a:off x="2600653" y="1494003"/>
            <a:ext cx="265439" cy="11964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2786050" y="3143248"/>
            <a:ext cx="2786082" cy="642942"/>
          </a:xfrm>
          <a:prstGeom prst="downArrowCallout">
            <a:avLst>
              <a:gd name="adj1" fmla="val 25000"/>
              <a:gd name="adj2" fmla="val 2241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786050" y="307181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перетинаються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7938802">
            <a:off x="6325701" y="1354517"/>
            <a:ext cx="306781" cy="1362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араллелограмм 12"/>
          <p:cNvSpPr/>
          <p:nvPr/>
        </p:nvSpPr>
        <p:spPr>
          <a:xfrm>
            <a:off x="0" y="5286388"/>
            <a:ext cx="3000396" cy="1357322"/>
          </a:xfrm>
          <a:prstGeom prst="parallelogram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0" y="5786454"/>
            <a:ext cx="2857488" cy="57150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1142976" y="600076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786710" y="49291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71472" y="5429264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А</a:t>
            </a:r>
            <a:endParaRPr lang="ru-RU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8001024" y="478632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В</a:t>
            </a:r>
            <a:endParaRPr lang="ru-RU" sz="3200" b="1" dirty="0"/>
          </a:p>
        </p:txBody>
      </p:sp>
      <p:sp>
        <p:nvSpPr>
          <p:cNvPr id="27" name="Параллелограмм 26"/>
          <p:cNvSpPr/>
          <p:nvPr/>
        </p:nvSpPr>
        <p:spPr>
          <a:xfrm>
            <a:off x="2643174" y="5357826"/>
            <a:ext cx="3214710" cy="1214446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2786050" y="6143644"/>
            <a:ext cx="2643206" cy="14287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Выноска со стрелкой вниз 21"/>
          <p:cNvSpPr/>
          <p:nvPr/>
        </p:nvSpPr>
        <p:spPr>
          <a:xfrm>
            <a:off x="4714876" y="2428868"/>
            <a:ext cx="4071966" cy="642942"/>
          </a:xfrm>
          <a:prstGeom prst="downArrowCallout">
            <a:avLst>
              <a:gd name="adj1" fmla="val 25000"/>
              <a:gd name="adj2" fmla="val 2241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71472" y="2357430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лежать в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площині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4876" y="2357430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лежать в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площині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 rot="3714862">
            <a:off x="950273" y="2517848"/>
            <a:ext cx="209050" cy="822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 rot="17713281">
            <a:off x="2917317" y="2479521"/>
            <a:ext cx="253681" cy="970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Выноска со стрелкой вниз 31"/>
          <p:cNvSpPr/>
          <p:nvPr/>
        </p:nvSpPr>
        <p:spPr>
          <a:xfrm>
            <a:off x="5786446" y="3143248"/>
            <a:ext cx="2643206" cy="571504"/>
          </a:xfrm>
          <a:prstGeom prst="downArrowCallout">
            <a:avLst>
              <a:gd name="adj1" fmla="val 25000"/>
              <a:gd name="adj2" fmla="val 2241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5643570" y="3071810"/>
            <a:ext cx="3000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мимобіжні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642910" y="5429264"/>
            <a:ext cx="1357322" cy="107157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3143240" y="5643578"/>
            <a:ext cx="2643206" cy="14287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endCxn id="19" idx="3"/>
          </p:cNvCxnSpPr>
          <p:nvPr/>
        </p:nvCxnSpPr>
        <p:spPr>
          <a:xfrm rot="5400000" flipH="1" flipV="1">
            <a:off x="7500958" y="5122588"/>
            <a:ext cx="378114" cy="235238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6893735" y="5679297"/>
            <a:ext cx="714380" cy="50006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endCxn id="45" idx="0"/>
          </p:cNvCxnSpPr>
          <p:nvPr/>
        </p:nvCxnSpPr>
        <p:spPr>
          <a:xfrm flipV="1">
            <a:off x="6286512" y="4357694"/>
            <a:ext cx="1607355" cy="121444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19" idx="0"/>
          </p:cNvCxnSpPr>
          <p:nvPr/>
        </p:nvCxnSpPr>
        <p:spPr>
          <a:xfrm rot="5400000" flipH="1" flipV="1">
            <a:off x="7500959" y="3643317"/>
            <a:ext cx="1643071" cy="928693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0" y="3786190"/>
            <a:ext cx="135729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0" y="3786190"/>
            <a:ext cx="12907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перпенди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uk-UA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кулярні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571604" y="3857628"/>
            <a:ext cx="1571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перпенди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uk-UA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кулярні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571868" y="3857628"/>
            <a:ext cx="171451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3643306" y="3929066"/>
            <a:ext cx="1571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паралельні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3446"/>
            <a:ext cx="962028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4643446"/>
            <a:ext cx="1125740" cy="442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 t="10864"/>
          <a:stretch>
            <a:fillRect/>
          </a:stretch>
        </p:blipFill>
        <p:spPr bwMode="auto">
          <a:xfrm>
            <a:off x="4143372" y="4643446"/>
            <a:ext cx="857256" cy="468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857628"/>
            <a:ext cx="928694" cy="464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500"/>
                            </p:stCondLst>
                            <p:childTnLst>
                              <p:par>
                                <p:cTn id="1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45" grpId="0" animBg="1"/>
      <p:bldP spid="29" grpId="0" animBg="1"/>
      <p:bldP spid="21" grpId="0" animBg="1"/>
      <p:bldP spid="8" grpId="0" animBg="1"/>
      <p:bldP spid="5" grpId="0"/>
      <p:bldP spid="7" grpId="0"/>
      <p:bldP spid="9" grpId="0" animBg="1"/>
      <p:bldP spid="10" grpId="0" animBg="1"/>
      <p:bldP spid="11" grpId="0"/>
      <p:bldP spid="12" grpId="0" animBg="1"/>
      <p:bldP spid="13" grpId="0" animBg="1"/>
      <p:bldP spid="16" grpId="0" animBg="1"/>
      <p:bldP spid="19" grpId="0" animBg="1"/>
      <p:bldP spid="25" grpId="0"/>
      <p:bldP spid="26" grpId="0"/>
      <p:bldP spid="27" grpId="0" animBg="1"/>
      <p:bldP spid="22" grpId="0" animBg="1"/>
      <p:bldP spid="23" grpId="0"/>
      <p:bldP spid="24" grpId="0"/>
      <p:bldP spid="30" grpId="0" animBg="1"/>
      <p:bldP spid="31" grpId="0" animBg="1"/>
      <p:bldP spid="32" grpId="0" animBg="1"/>
      <p:bldP spid="33" grpId="0"/>
      <p:bldP spid="65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Означення паралельних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357298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перетинаються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spc="300" dirty="0" err="1">
                <a:latin typeface="Times New Roman" pitchFamily="18" charset="0"/>
                <a:cs typeface="Times New Roman" pitchFamily="18" charset="0"/>
              </a:rPr>
              <a:t>паралельними</a:t>
            </a:r>
            <a:r>
              <a:rPr lang="ru-RU" sz="2400" b="1" i="1" spc="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spc="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2285992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лежать в </a:t>
            </a:r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перетинаються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spc="300" dirty="0" err="1">
                <a:latin typeface="Times New Roman" pitchFamily="18" charset="0"/>
                <a:cs typeface="Times New Roman" pitchFamily="18" charset="0"/>
              </a:rPr>
              <a:t>паралельними</a:t>
            </a:r>
            <a:r>
              <a:rPr lang="ru-RU" sz="2400" b="1" i="1" spc="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spc="3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14414" y="1500174"/>
            <a:ext cx="5643602" cy="6429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43504" y="1643050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solidFill>
                  <a:srgbClr val="C00000"/>
                </a:solidFill>
              </a:rPr>
              <a:t>Не вірно!!!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778" y="2285992"/>
            <a:ext cx="4929222" cy="4271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28596" y="2857496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Завдання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3214686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Назвати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 записати паралельні прямі  у кубі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ABCDA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55112E-17 L -2.5E-6 -0.1458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9" grpId="0"/>
      <p:bldP spid="9" grpId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Означення мимобіжних 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42873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лежать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площині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spc="300" dirty="0" err="1">
                <a:latin typeface="Times New Roman" pitchFamily="18" charset="0"/>
                <a:cs typeface="Times New Roman" pitchFamily="18" charset="0"/>
              </a:rPr>
              <a:t>мимобіжними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778" y="2357430"/>
            <a:ext cx="4929222" cy="4271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3214686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Назвати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мимобіжні прямі  у кубі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ABCDA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714620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Завдання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Закінчи речення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428736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/>
              <a:t>Дві прямі, які мають спільну </a:t>
            </a:r>
            <a:r>
              <a:rPr lang="uk-UA" sz="2400" dirty="0" smtClean="0"/>
              <a:t>точку,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6" y="1428736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перетинаються.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2071678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/>
              <a:t>Дві прямі, які не перетинаються і лежать в одній </a:t>
            </a:r>
            <a:r>
              <a:rPr lang="uk-UA" sz="2400" dirty="0" smtClean="0"/>
              <a:t>площині,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357562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/>
              <a:t>мимобіжні</a:t>
            </a:r>
            <a:r>
              <a:rPr lang="uk-UA" sz="2400" dirty="0" smtClean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2928934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/>
              <a:t>Дві прямі, які не перетинаються і не </a:t>
            </a:r>
            <a:r>
              <a:rPr lang="uk-UA" sz="2400" dirty="0" smtClean="0"/>
              <a:t>паралельні,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3108" y="242886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857628"/>
            <a:ext cx="5929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/>
              <a:t>Дві прямі, які мають дві спільні точки </a:t>
            </a:r>
            <a:r>
              <a:rPr lang="uk-UA" sz="2400" dirty="0" smtClean="0"/>
              <a:t>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00794" y="385762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/>
              <a:t>збігаються</a:t>
            </a:r>
            <a:r>
              <a:rPr lang="uk-UA" sz="2400" dirty="0" smtClean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Властивість  паралельних 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500174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Теорема: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32" y="1500174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Через будь-яку точку простору, яка не лежить на даній прямій, можна провести пряму, паралельну даній і до того ж тільки одну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5500694" y="2786058"/>
            <a:ext cx="3929090" cy="1928826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2643183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000760" y="2857496"/>
            <a:ext cx="2286016" cy="178595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29520" y="271462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а</a:t>
            </a:r>
            <a:endParaRPr lang="ru-RU" sz="3200" b="1" i="1" dirty="0"/>
          </a:p>
        </p:txBody>
      </p:sp>
      <p:sp>
        <p:nvSpPr>
          <p:cNvPr id="13" name="Овал 12"/>
          <p:cNvSpPr/>
          <p:nvPr/>
        </p:nvSpPr>
        <p:spPr>
          <a:xfrm>
            <a:off x="8215338" y="385762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429652" y="3714752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А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3000372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Нехай дано довільну пряму </a:t>
            </a:r>
            <a:r>
              <a:rPr lang="uk-UA" sz="2800" i="1" dirty="0" smtClean="0"/>
              <a:t>а </a:t>
            </a:r>
            <a:r>
              <a:rPr lang="uk-UA" sz="2400" dirty="0" smtClean="0"/>
              <a:t>і точку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71472" y="3357562"/>
          <a:ext cx="987771" cy="446090"/>
        </p:xfrm>
        <a:graphic>
          <a:graphicData uri="http://schemas.openxmlformats.org/presentationml/2006/ole">
            <p:oleObj spid="_x0000_s3074" name="Equation" r:id="rId3" imgW="393480" imgH="177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28596" y="3714752"/>
            <a:ext cx="50720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Проведемо площину </a:t>
            </a:r>
            <a:r>
              <a:rPr lang="uk-UA" sz="2400" dirty="0" smtClean="0">
                <a:latin typeface="Cambria Math"/>
                <a:ea typeface="Cambria Math"/>
              </a:rPr>
              <a:t>𝛼, яка проходить через пряму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</a:t>
            </a:r>
            <a:r>
              <a:rPr lang="uk-UA" sz="2400" dirty="0" smtClean="0">
                <a:latin typeface="Cambria Math"/>
                <a:ea typeface="Cambria Math"/>
              </a:rPr>
              <a:t> і точку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А.</a:t>
            </a:r>
            <a:r>
              <a:rPr lang="uk-UA" sz="2400" dirty="0" smtClean="0"/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43570" y="4214818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Cambria Math"/>
                <a:ea typeface="Cambria Math"/>
              </a:rPr>
              <a:t>𝛼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85720" y="4786322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Проведемо на площині </a:t>
            </a:r>
            <a:r>
              <a:rPr lang="uk-UA" sz="2400" dirty="0" smtClean="0">
                <a:latin typeface="Cambria Math"/>
                <a:ea typeface="Cambria Math"/>
              </a:rPr>
              <a:t>𝛼  пряму </a:t>
            </a:r>
            <a:r>
              <a:rPr lang="en-US" sz="2400" b="1" i="1" dirty="0" smtClean="0">
                <a:latin typeface="Cambria Math"/>
                <a:ea typeface="Cambria Math"/>
              </a:rPr>
              <a:t>b</a:t>
            </a:r>
            <a:r>
              <a:rPr lang="uk-UA" sz="2400" b="1" i="1" dirty="0" smtClean="0">
                <a:latin typeface="Cambria Math"/>
                <a:ea typeface="Cambria Math"/>
              </a:rPr>
              <a:t> </a:t>
            </a:r>
            <a:r>
              <a:rPr lang="en-US" sz="2400" b="1" dirty="0" smtClean="0">
                <a:latin typeface="Cambria Math"/>
                <a:ea typeface="Cambria Math"/>
              </a:rPr>
              <a:t>∥</a:t>
            </a:r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uk-UA" sz="2400" dirty="0" smtClean="0">
                <a:latin typeface="Cambria Math"/>
                <a:ea typeface="Cambria Math"/>
              </a:rPr>
              <a:t>і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uk-UA" sz="2400" dirty="0" smtClean="0"/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86446" y="4929198"/>
          <a:ext cx="987425" cy="374650"/>
        </p:xfrm>
        <a:graphic>
          <a:graphicData uri="http://schemas.openxmlformats.org/presentationml/2006/ole">
            <p:oleObj spid="_x0000_s3075" name="Equation" r:id="rId4" imgW="393480" imgH="177480" progId="Equation.3">
              <p:embed/>
            </p:oleObj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7358082" y="3214686"/>
            <a:ext cx="1785918" cy="150019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8643966" y="3000372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Cambria Math"/>
                <a:ea typeface="Cambria Math"/>
              </a:rPr>
              <a:t>b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357826"/>
            <a:ext cx="857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Припустимо, що </a:t>
            </a:r>
            <a:r>
              <a:rPr lang="en-US" sz="2400" b="1" i="1" dirty="0" smtClean="0">
                <a:latin typeface="Cambria Math"/>
                <a:ea typeface="Cambria Math"/>
              </a:rPr>
              <a:t>b</a:t>
            </a:r>
            <a:r>
              <a:rPr lang="uk-UA" sz="2400" b="1" i="1" dirty="0" smtClean="0">
                <a:latin typeface="Cambria Math"/>
                <a:ea typeface="Cambria Math"/>
              </a:rPr>
              <a:t> </a:t>
            </a:r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uk-UA" sz="2400" dirty="0" smtClean="0">
                <a:latin typeface="Cambria Math"/>
                <a:ea typeface="Cambria Math"/>
              </a:rPr>
              <a:t>не єдина пряма, проведемо      </a:t>
            </a:r>
            <a:r>
              <a:rPr lang="en-US" sz="2800" b="1" dirty="0" smtClean="0">
                <a:latin typeface="Cambria Math"/>
                <a:ea typeface="Cambria Math"/>
              </a:rPr>
              <a:t>∥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і</a:t>
            </a:r>
            <a:r>
              <a:rPr lang="uk-UA" sz="28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858016" y="5357826"/>
          <a:ext cx="380652" cy="573090"/>
        </p:xfrm>
        <a:graphic>
          <a:graphicData uri="http://schemas.openxmlformats.org/presentationml/2006/ole">
            <p:oleObj spid="_x0000_s3076" name="Equation" r:id="rId5" imgW="139680" imgH="2156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8061325" y="5429264"/>
          <a:ext cx="1082675" cy="454025"/>
        </p:xfrm>
        <a:graphic>
          <a:graphicData uri="http://schemas.openxmlformats.org/presentationml/2006/ole">
            <p:oleObj spid="_x0000_s3077" name="Equation" r:id="rId6" imgW="431640" imgH="215640" progId="Equation.3">
              <p:embed/>
            </p:oleObj>
          </a:graphicData>
        </a:graphic>
      </p:graphicFrame>
      <p:cxnSp>
        <p:nvCxnSpPr>
          <p:cNvPr id="27" name="Прямая соединительная линия 26"/>
          <p:cNvCxnSpPr>
            <a:stCxn id="13" idx="6"/>
          </p:cNvCxnSpPr>
          <p:nvPr/>
        </p:nvCxnSpPr>
        <p:spPr>
          <a:xfrm flipV="1">
            <a:off x="8358214" y="3000372"/>
            <a:ext cx="785786" cy="92869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7654296" y="4061480"/>
            <a:ext cx="714380" cy="592428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12" grpId="0"/>
      <p:bldP spid="13" grpId="0" animBg="1"/>
      <p:bldP spid="14" grpId="0"/>
      <p:bldP spid="15" grpId="0"/>
      <p:bldP spid="17" grpId="0"/>
      <p:bldP spid="18" grpId="0"/>
      <p:bldP spid="19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араллелограмм 33"/>
          <p:cNvSpPr/>
          <p:nvPr/>
        </p:nvSpPr>
        <p:spPr>
          <a:xfrm rot="8632255" flipV="1">
            <a:off x="5406986" y="2803377"/>
            <a:ext cx="4128378" cy="1241131"/>
          </a:xfrm>
          <a:prstGeom prst="parallelogram">
            <a:avLst>
              <a:gd name="adj" fmla="val 75731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1033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Ознака паралельності 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071546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Теорема: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56" y="1071546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Якщо дві прямі паралельні третій, то вони паралельні між собою.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 rot="19326409">
            <a:off x="4631204" y="1835600"/>
            <a:ext cx="3886938" cy="1278801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1785926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286380" y="1285860"/>
            <a:ext cx="2500330" cy="192882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86776" y="228599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а</a:t>
            </a:r>
            <a:endParaRPr lang="ru-RU" sz="3200" b="1" i="1" dirty="0"/>
          </a:p>
        </p:txBody>
      </p:sp>
      <p:sp>
        <p:nvSpPr>
          <p:cNvPr id="13" name="Овал 12"/>
          <p:cNvSpPr/>
          <p:nvPr/>
        </p:nvSpPr>
        <p:spPr>
          <a:xfrm>
            <a:off x="6572264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429388" y="1571612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В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4282" y="2214554"/>
            <a:ext cx="48577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  Нехай </a:t>
            </a:r>
            <a:r>
              <a:rPr lang="en-US" sz="2400" dirty="0" smtClean="0"/>
              <a:t> </a:t>
            </a:r>
            <a:r>
              <a:rPr lang="uk-UA" sz="2800" i="1" dirty="0" smtClean="0"/>
              <a:t>а </a:t>
            </a:r>
            <a:r>
              <a:rPr lang="en-US" sz="2800" b="1" dirty="0" smtClean="0">
                <a:latin typeface="Cambria Math"/>
                <a:ea typeface="Cambria Math"/>
              </a:rPr>
              <a:t>∥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uk-UA" sz="2800" i="1" dirty="0" smtClean="0">
                <a:latin typeface="Cambria Math"/>
                <a:ea typeface="Cambria Math"/>
              </a:rPr>
              <a:t>с</a:t>
            </a:r>
            <a:r>
              <a:rPr lang="uk-UA" sz="2800" i="1" dirty="0" smtClean="0"/>
              <a:t>  </a:t>
            </a:r>
            <a:r>
              <a:rPr lang="uk-UA" sz="2400" dirty="0" smtClean="0"/>
              <a:t>і   </a:t>
            </a:r>
            <a:r>
              <a:rPr lang="en-US" sz="2800" i="1" dirty="0" smtClean="0"/>
              <a:t>b</a:t>
            </a:r>
            <a:r>
              <a:rPr lang="uk-UA" sz="2800" i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∥</a:t>
            </a:r>
            <a:r>
              <a:rPr lang="uk-UA" sz="2800" b="1" i="1" dirty="0" smtClean="0">
                <a:latin typeface="Cambria Math"/>
                <a:ea typeface="Cambria Math"/>
              </a:rPr>
              <a:t> </a:t>
            </a:r>
            <a:r>
              <a:rPr lang="uk-UA" sz="2800" i="1" dirty="0" smtClean="0">
                <a:latin typeface="Cambria Math"/>
                <a:ea typeface="Cambria Math"/>
              </a:rPr>
              <a:t>с, </a:t>
            </a:r>
            <a:r>
              <a:rPr lang="uk-UA" sz="2400" dirty="0"/>
              <a:t>всі три прямі не лежать на одній </a:t>
            </a:r>
            <a:r>
              <a:rPr lang="uk-UA" sz="2400" dirty="0" smtClean="0"/>
              <a:t>площині.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85720" y="3286124"/>
            <a:ext cx="5072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Проведемо площину </a:t>
            </a:r>
            <a:r>
              <a:rPr lang="uk-UA" sz="2800" b="1" dirty="0" smtClean="0">
                <a:latin typeface="Cambria Math"/>
                <a:ea typeface="Cambria Math"/>
              </a:rPr>
              <a:t>𝛼</a:t>
            </a:r>
            <a:r>
              <a:rPr lang="uk-UA" sz="2400" dirty="0" smtClean="0">
                <a:latin typeface="Cambria Math"/>
                <a:ea typeface="Cambria Math"/>
              </a:rPr>
              <a:t>, яка проходить через прямі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</a:t>
            </a:r>
            <a:r>
              <a:rPr lang="uk-UA" sz="2400" dirty="0" smtClean="0">
                <a:latin typeface="Cambria Math"/>
                <a:ea typeface="Cambria Math"/>
              </a:rPr>
              <a:t> і </a:t>
            </a:r>
            <a:r>
              <a:rPr lang="en-US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c</a:t>
            </a:r>
            <a:r>
              <a:rPr lang="en-US" sz="2800" b="1" i="1" dirty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та площину </a:t>
            </a:r>
            <a:r>
              <a:rPr lang="el-GR" sz="2800" b="1" dirty="0">
                <a:latin typeface="Cambria Math"/>
                <a:ea typeface="Cambria Math"/>
              </a:rPr>
              <a:t>β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uk-UA" sz="2400" dirty="0" smtClean="0">
                <a:latin typeface="Cambria Math"/>
                <a:ea typeface="Cambria Math"/>
              </a:rPr>
              <a:t>через прямі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b</a:t>
            </a:r>
            <a:r>
              <a:rPr lang="uk-UA" sz="2400" dirty="0" smtClean="0">
                <a:latin typeface="Cambria Math"/>
                <a:ea typeface="Cambria Math"/>
              </a:rPr>
              <a:t> і </a:t>
            </a:r>
            <a:r>
              <a:rPr lang="en-US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c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.</a:t>
            </a:r>
            <a:r>
              <a:rPr lang="uk-UA" sz="2400" dirty="0" smtClean="0"/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00892" y="4143380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Cambria Math"/>
                <a:ea typeface="Cambria Math"/>
              </a:rPr>
              <a:t>𝛼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14282" y="4929198"/>
            <a:ext cx="8929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Проведемо через  </a:t>
            </a:r>
            <a:r>
              <a:rPr lang="uk-UA" sz="2400" dirty="0" smtClean="0">
                <a:latin typeface="Cambria Math"/>
                <a:ea typeface="Cambria Math"/>
              </a:rPr>
              <a:t>пряму 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</a:t>
            </a:r>
            <a:r>
              <a:rPr lang="uk-UA" sz="2400" b="1" i="1" dirty="0" smtClean="0">
                <a:latin typeface="Cambria Math"/>
                <a:ea typeface="Cambria Math"/>
              </a:rPr>
              <a:t>  </a:t>
            </a:r>
            <a:r>
              <a:rPr lang="uk-UA" sz="2400" dirty="0" smtClean="0">
                <a:latin typeface="Cambria Math"/>
                <a:ea typeface="Cambria Math"/>
              </a:rPr>
              <a:t>і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В </a:t>
            </a:r>
            <a:r>
              <a:rPr lang="uk-UA" sz="2400" dirty="0" smtClean="0"/>
              <a:t> площину </a:t>
            </a:r>
            <a:r>
              <a:rPr lang="uk-UA" sz="2400" b="1" dirty="0" smtClean="0">
                <a:latin typeface="Cambria Math"/>
                <a:ea typeface="Cambria Math"/>
              </a:rPr>
              <a:t>𝜔</a:t>
            </a:r>
            <a:r>
              <a:rPr lang="uk-UA" sz="2400" dirty="0" smtClean="0">
                <a:latin typeface="Cambria Math"/>
                <a:ea typeface="Cambria Math"/>
              </a:rPr>
              <a:t>, яка перетне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площину </a:t>
            </a:r>
            <a:r>
              <a:rPr lang="el-GR" sz="2800" b="1" dirty="0" smtClean="0">
                <a:latin typeface="Cambria Math"/>
                <a:ea typeface="Cambria Math"/>
              </a:rPr>
              <a:t>β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uk-UA" sz="2400" dirty="0" smtClean="0"/>
              <a:t>по прямій  </a:t>
            </a:r>
            <a:endParaRPr lang="ru-RU" sz="2400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000232" y="4643446"/>
          <a:ext cx="987425" cy="446088"/>
        </p:xfrm>
        <a:graphic>
          <a:graphicData uri="http://schemas.openxmlformats.org/presentationml/2006/ole">
            <p:oleObj spid="_x0000_s4099" name="Equation" r:id="rId3" imgW="393480" imgH="177480" progId="Equation.3">
              <p:embed/>
            </p:oleObj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5500694" y="2214554"/>
            <a:ext cx="2500330" cy="192882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072330" y="1142984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Cambria Math"/>
                <a:ea typeface="Cambria Math"/>
              </a:rPr>
              <a:t>b</a:t>
            </a:r>
            <a:endParaRPr lang="ru-RU" sz="2800" dirty="0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428992" y="5429264"/>
          <a:ext cx="380652" cy="573090"/>
        </p:xfrm>
        <a:graphic>
          <a:graphicData uri="http://schemas.openxmlformats.org/presentationml/2006/ole">
            <p:oleObj spid="_x0000_s4100" name="Equation" r:id="rId4" imgW="139680" imgH="215640" progId="Equation.3">
              <p:embed/>
            </p:oleObj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>
          <a:xfrm flipV="1">
            <a:off x="6572264" y="2500306"/>
            <a:ext cx="2571736" cy="192882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7429520" y="1785926"/>
            <a:ext cx="3401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Cambria Math"/>
                <a:ea typeface="Cambria Math"/>
              </a:rPr>
              <a:t>c</a:t>
            </a:r>
            <a:endParaRPr lang="ru-RU" sz="2800" dirty="0"/>
          </a:p>
        </p:txBody>
      </p:sp>
      <p:sp>
        <p:nvSpPr>
          <p:cNvPr id="42" name="Параллелограмм 41"/>
          <p:cNvSpPr/>
          <p:nvPr/>
        </p:nvSpPr>
        <p:spPr>
          <a:xfrm rot="8632255" flipV="1">
            <a:off x="4300654" y="2045204"/>
            <a:ext cx="5543162" cy="1778004"/>
          </a:xfrm>
          <a:prstGeom prst="parallelogram">
            <a:avLst>
              <a:gd name="adj" fmla="val 75731"/>
            </a:avLst>
          </a:prstGeom>
          <a:solidFill>
            <a:srgbClr val="FFFF00">
              <a:alpha val="32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285720" y="4643446"/>
            <a:ext cx="1785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Виберемо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282" y="5842337"/>
            <a:ext cx="8929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Оскільки</a:t>
            </a:r>
            <a:r>
              <a:rPr lang="uk-UA" sz="2400" dirty="0" smtClean="0">
                <a:latin typeface="Cambria Math"/>
                <a:ea typeface="Cambria Math"/>
              </a:rPr>
              <a:t> </a:t>
            </a:r>
            <a:r>
              <a:rPr lang="en-US" sz="3200" i="1" dirty="0" smtClean="0"/>
              <a:t>b</a:t>
            </a:r>
            <a:r>
              <a:rPr lang="uk-UA" sz="3200" i="1" dirty="0" smtClean="0"/>
              <a:t> </a:t>
            </a:r>
            <a:r>
              <a:rPr lang="en-US" sz="3200" b="1" dirty="0" smtClean="0">
                <a:latin typeface="Cambria Math"/>
                <a:ea typeface="Cambria Math"/>
              </a:rPr>
              <a:t>∥</a:t>
            </a:r>
            <a:r>
              <a:rPr lang="uk-UA" sz="3200" b="1" i="1" dirty="0" smtClean="0">
                <a:latin typeface="Cambria Math"/>
                <a:ea typeface="Cambria Math"/>
              </a:rPr>
              <a:t> </a:t>
            </a:r>
            <a:r>
              <a:rPr lang="uk-UA" sz="3200" i="1" dirty="0" smtClean="0">
                <a:latin typeface="Cambria Math"/>
                <a:ea typeface="Cambria Math"/>
              </a:rPr>
              <a:t>с, </a:t>
            </a:r>
            <a:r>
              <a:rPr lang="uk-UA" sz="2400" dirty="0" smtClean="0"/>
              <a:t>то      </a:t>
            </a:r>
            <a:r>
              <a:rPr lang="uk-UA" sz="2800" b="1" dirty="0" smtClean="0">
                <a:latin typeface="Cambria Math"/>
                <a:ea typeface="Cambria Math"/>
              </a:rPr>
              <a:t>∦ </a:t>
            </a:r>
            <a:r>
              <a:rPr lang="uk-UA" sz="2800" i="1" dirty="0" smtClean="0">
                <a:latin typeface="Cambria Math"/>
                <a:ea typeface="Cambria Math"/>
              </a:rPr>
              <a:t>с. </a:t>
            </a:r>
            <a:r>
              <a:rPr lang="uk-UA" sz="2400" dirty="0" smtClean="0"/>
              <a:t>Отже </a:t>
            </a:r>
            <a:endParaRPr lang="ru-RU" sz="2400" dirty="0" smtClean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5286380" y="1142984"/>
            <a:ext cx="2500330" cy="221457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4101" name="Object 4"/>
          <p:cNvGraphicFramePr>
            <a:graphicFrameLocks noChangeAspect="1"/>
          </p:cNvGraphicFramePr>
          <p:nvPr/>
        </p:nvGraphicFramePr>
        <p:xfrm>
          <a:off x="5286380" y="2571744"/>
          <a:ext cx="381000" cy="573088"/>
        </p:xfrm>
        <a:graphic>
          <a:graphicData uri="http://schemas.openxmlformats.org/presentationml/2006/ole">
            <p:oleObj spid="_x0000_s4101" name="Equation" r:id="rId5" imgW="139680" imgH="215640" progId="Equation.3">
              <p:embed/>
            </p:oleObj>
          </a:graphicData>
        </a:graphic>
      </p:graphicFrame>
      <p:graphicFrame>
        <p:nvGraphicFramePr>
          <p:cNvPr id="4102" name="Object 4"/>
          <p:cNvGraphicFramePr>
            <a:graphicFrameLocks noChangeAspect="1"/>
          </p:cNvGraphicFramePr>
          <p:nvPr/>
        </p:nvGraphicFramePr>
        <p:xfrm>
          <a:off x="2928926" y="5857892"/>
          <a:ext cx="381000" cy="573088"/>
        </p:xfrm>
        <a:graphic>
          <a:graphicData uri="http://schemas.openxmlformats.org/presentationml/2006/ole">
            <p:oleObj spid="_x0000_s4102" name="Equation" r:id="rId6" imgW="139680" imgH="215640" progId="Equation.3">
              <p:embed/>
            </p:oleObj>
          </a:graphicData>
        </a:graphic>
      </p:graphicFrame>
      <p:graphicFrame>
        <p:nvGraphicFramePr>
          <p:cNvPr id="4103" name="Object 4"/>
          <p:cNvGraphicFramePr>
            <a:graphicFrameLocks noChangeAspect="1"/>
          </p:cNvGraphicFramePr>
          <p:nvPr/>
        </p:nvGraphicFramePr>
        <p:xfrm>
          <a:off x="4786314" y="5857892"/>
          <a:ext cx="1870075" cy="573087"/>
        </p:xfrm>
        <a:graphic>
          <a:graphicData uri="http://schemas.openxmlformats.org/presentationml/2006/ole">
            <p:oleObj spid="_x0000_s4103" name="Equation" r:id="rId7" imgW="685800" imgH="215640" progId="Equation.3">
              <p:embed/>
            </p:oleObj>
          </a:graphicData>
        </a:graphic>
      </p:graphicFrame>
      <p:sp>
        <p:nvSpPr>
          <p:cNvPr id="32" name="Дуга 31"/>
          <p:cNvSpPr/>
          <p:nvPr/>
        </p:nvSpPr>
        <p:spPr>
          <a:xfrm rot="17692196">
            <a:off x="1874694" y="4683612"/>
            <a:ext cx="6215756" cy="2275737"/>
          </a:xfrm>
          <a:prstGeom prst="arc">
            <a:avLst>
              <a:gd name="adj1" fmla="val 16200000"/>
              <a:gd name="adj2" fmla="val 20550475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3929058" y="4143380"/>
            <a:ext cx="1571636" cy="1214446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Дуга 37"/>
          <p:cNvSpPr/>
          <p:nvPr/>
        </p:nvSpPr>
        <p:spPr>
          <a:xfrm rot="9414697">
            <a:off x="1694206" y="2329516"/>
            <a:ext cx="8516365" cy="2304517"/>
          </a:xfrm>
          <a:prstGeom prst="arc">
            <a:avLst>
              <a:gd name="adj1" fmla="val 15845811"/>
              <a:gd name="adj2" fmla="val 20401627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5" grpId="0"/>
      <p:bldP spid="6" grpId="0"/>
      <p:bldP spid="7" grpId="0" animBg="1"/>
      <p:bldP spid="8" grpId="0"/>
      <p:bldP spid="12" grpId="0"/>
      <p:bldP spid="13" grpId="0" animBg="1"/>
      <p:bldP spid="14" grpId="0"/>
      <p:bldP spid="15" grpId="0"/>
      <p:bldP spid="17" grpId="0"/>
      <p:bldP spid="18" grpId="0"/>
      <p:bldP spid="19" grpId="0"/>
      <p:bldP spid="24" grpId="0"/>
      <p:bldP spid="33" grpId="0"/>
      <p:bldP spid="42" grpId="0" animBg="1"/>
      <p:bldP spid="44" grpId="0"/>
      <p:bldP spid="25" grpId="0"/>
      <p:bldP spid="32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Пригадаємо із планіметрії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071546"/>
            <a:ext cx="5357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dirty="0" smtClean="0"/>
              <a:t>Якщо пряма перетинає одну із двох паралельних прямих, то вона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1857364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перетинає і другу паралельну пряму.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235743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 algn="just"/>
            <a:r>
              <a:rPr lang="uk-UA" sz="2400" dirty="0" smtClean="0"/>
              <a:t>Середня лінія трикутника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3643314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паралельна основам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85749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паралельна третій стороні.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328612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 algn="just"/>
            <a:r>
              <a:rPr lang="uk-UA" sz="2400" dirty="0" smtClean="0"/>
              <a:t>Середня лінія трапеції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4000504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 algn="just"/>
            <a:r>
              <a:rPr lang="uk-UA" sz="2400" dirty="0" smtClean="0"/>
              <a:t>Протилежні сторони паралелограма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14678" y="4357694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910" y="4786322"/>
            <a:ext cx="485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 algn="just"/>
            <a:r>
              <a:rPr lang="uk-UA" sz="2400" dirty="0" smtClean="0"/>
              <a:t>Протилежні сторони прямокутника, ромба, квадрата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2910" y="6000768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5250" algn="just"/>
            <a:r>
              <a:rPr lang="uk-UA" sz="2400" dirty="0" smtClean="0"/>
              <a:t>Протилежні сторони трапеції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857224" y="6215082"/>
            <a:ext cx="2857520" cy="714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57224" y="5429264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3504" y="600076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паралельні.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00100" y="5715016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Основи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араллелограмм 18"/>
          <p:cNvSpPr/>
          <p:nvPr/>
        </p:nvSpPr>
        <p:spPr>
          <a:xfrm>
            <a:off x="6072198" y="1142984"/>
            <a:ext cx="2500330" cy="1143008"/>
          </a:xfrm>
          <a:prstGeom prst="parallelogram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6429388" y="1285860"/>
            <a:ext cx="1071570" cy="9286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7143768" y="1285860"/>
            <a:ext cx="1071570" cy="9286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286644" y="1785926"/>
            <a:ext cx="1000132" cy="50006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357950" y="1285860"/>
            <a:ext cx="928694" cy="50006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Равнобедренный треугольник 31"/>
          <p:cNvSpPr/>
          <p:nvPr/>
        </p:nvSpPr>
        <p:spPr>
          <a:xfrm>
            <a:off x="7429520" y="2000240"/>
            <a:ext cx="1571636" cy="1285884"/>
          </a:xfrm>
          <a:prstGeom prst="triangle">
            <a:avLst>
              <a:gd name="adj" fmla="val 82176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>
            <a:stCxn id="32" idx="1"/>
            <a:endCxn id="32" idx="5"/>
          </p:cNvCxnSpPr>
          <p:nvPr/>
        </p:nvCxnSpPr>
        <p:spPr>
          <a:xfrm rot="10800000" flipH="1">
            <a:off x="8075274" y="2643182"/>
            <a:ext cx="785818" cy="158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Трапеция 35"/>
          <p:cNvSpPr/>
          <p:nvPr/>
        </p:nvSpPr>
        <p:spPr>
          <a:xfrm>
            <a:off x="4857752" y="3286124"/>
            <a:ext cx="2071702" cy="785818"/>
          </a:xfrm>
          <a:prstGeom prst="trapezoid">
            <a:avLst>
              <a:gd name="adj" fmla="val 56262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>
            <a:stCxn id="36" idx="1"/>
            <a:endCxn id="36" idx="3"/>
          </p:cNvCxnSpPr>
          <p:nvPr/>
        </p:nvCxnSpPr>
        <p:spPr>
          <a:xfrm rot="10800000" flipH="1">
            <a:off x="5078810" y="3679033"/>
            <a:ext cx="1629586" cy="158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Параллелограмм 39"/>
          <p:cNvSpPr/>
          <p:nvPr/>
        </p:nvSpPr>
        <p:spPr>
          <a:xfrm>
            <a:off x="7286644" y="3786190"/>
            <a:ext cx="1857356" cy="1000132"/>
          </a:xfrm>
          <a:prstGeom prst="parallelogram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572132" y="5143512"/>
            <a:ext cx="857256" cy="4286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Ромб 42"/>
          <p:cNvSpPr/>
          <p:nvPr/>
        </p:nvSpPr>
        <p:spPr>
          <a:xfrm>
            <a:off x="6500826" y="4643446"/>
            <a:ext cx="928694" cy="1357322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7572396" y="4929198"/>
            <a:ext cx="857256" cy="7858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3" grpId="0"/>
      <p:bldP spid="19" grpId="0" animBg="1"/>
      <p:bldP spid="32" grpId="0" animBg="1"/>
      <p:bldP spid="36" grpId="0" animBg="1"/>
      <p:bldP spid="40" grpId="0" animBg="1"/>
      <p:bldP spid="41" grpId="0" animBg="1"/>
      <p:bldP spid="43" grpId="0" animBg="1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Ознака мимобіжності  прямих у просторі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92867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Теорема: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32" y="928670"/>
            <a:ext cx="6858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Якщо одна із двох прямих лежить у деякій площині, а друга пряма перетинає цю площину в точці, яка не лежить на першій прямій,то ці прямі мимобіжні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5500694" y="2786058"/>
            <a:ext cx="3929090" cy="1928826"/>
          </a:xfrm>
          <a:prstGeom prst="parallelogram">
            <a:avLst>
              <a:gd name="adj" fmla="val 5429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242886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000760" y="2857496"/>
            <a:ext cx="2286016" cy="178595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29520" y="271462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а</a:t>
            </a:r>
            <a:endParaRPr lang="ru-RU" sz="3200" b="1" i="1" dirty="0"/>
          </a:p>
        </p:txBody>
      </p:sp>
      <p:sp>
        <p:nvSpPr>
          <p:cNvPr id="13" name="Овал 12"/>
          <p:cNvSpPr/>
          <p:nvPr/>
        </p:nvSpPr>
        <p:spPr>
          <a:xfrm>
            <a:off x="8215338" y="385762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429652" y="3714752"/>
            <a:ext cx="425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А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1472" y="2786058"/>
            <a:ext cx="52864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Нехай дано довільну пряму </a:t>
            </a:r>
            <a:r>
              <a:rPr lang="uk-UA" sz="2800" i="1" dirty="0" smtClean="0"/>
              <a:t>а</a:t>
            </a:r>
            <a:r>
              <a:rPr lang="uk-UA" sz="2800" i="1" dirty="0" smtClean="0">
                <a:latin typeface="Cambria Math"/>
                <a:ea typeface="Cambria Math"/>
              </a:rPr>
              <a:t>⊂𝛼</a:t>
            </a:r>
            <a:r>
              <a:rPr lang="uk-UA" sz="2800" i="1" dirty="0" smtClean="0"/>
              <a:t> </a:t>
            </a:r>
            <a:r>
              <a:rPr lang="uk-UA" sz="2400" dirty="0" smtClean="0"/>
              <a:t>і пряму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857356" y="3214686"/>
          <a:ext cx="1655763" cy="446087"/>
        </p:xfrm>
        <a:graphic>
          <a:graphicData uri="http://schemas.openxmlformats.org/presentationml/2006/ole">
            <p:oleObj spid="_x0000_s24578" name="Equation" r:id="rId3" imgW="660240" imgH="177480" progId="Equation.3">
              <p:embed/>
            </p:oleObj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643570" y="4214818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Cambria Math"/>
                <a:ea typeface="Cambria Math"/>
              </a:rPr>
              <a:t>𝛼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7158" y="3786190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Проведемо на площині </a:t>
            </a:r>
            <a:r>
              <a:rPr lang="uk-UA" sz="2400" dirty="0" smtClean="0">
                <a:latin typeface="Cambria Math"/>
                <a:ea typeface="Cambria Math"/>
              </a:rPr>
              <a:t>𝛼  пряму </a:t>
            </a:r>
            <a:r>
              <a:rPr lang="uk-UA" sz="2400" b="1" i="1" dirty="0" smtClean="0">
                <a:latin typeface="Cambria Math"/>
                <a:ea typeface="Cambria Math"/>
              </a:rPr>
              <a:t>с </a:t>
            </a:r>
            <a:r>
              <a:rPr lang="en-US" sz="2400" b="1" dirty="0" smtClean="0">
                <a:latin typeface="Cambria Math"/>
                <a:ea typeface="Cambria Math"/>
              </a:rPr>
              <a:t>∥</a:t>
            </a:r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uk-UA" sz="2400" dirty="0" smtClean="0">
                <a:latin typeface="Cambria Math"/>
                <a:ea typeface="Cambria Math"/>
              </a:rPr>
              <a:t>і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uk-UA" sz="2400" dirty="0" smtClean="0"/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285984" y="4286256"/>
          <a:ext cx="987425" cy="374650"/>
        </p:xfrm>
        <a:graphic>
          <a:graphicData uri="http://schemas.openxmlformats.org/presentationml/2006/ole">
            <p:oleObj spid="_x0000_s24579" name="Equation" r:id="rId4" imgW="393480" imgH="177480" progId="Equation.3">
              <p:embed/>
            </p:oleObj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7358082" y="3214686"/>
            <a:ext cx="1785918" cy="150019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8501090" y="2285992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Cambria Math"/>
                <a:ea typeface="Cambria Math"/>
              </a:rPr>
              <a:t>b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285720" y="4857760"/>
            <a:ext cx="857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Припустимо, що </a:t>
            </a:r>
            <a:r>
              <a:rPr lang="en-US" sz="2400" b="1" i="1" dirty="0" smtClean="0">
                <a:latin typeface="Cambria Math"/>
                <a:ea typeface="Cambria Math"/>
              </a:rPr>
              <a:t>b</a:t>
            </a:r>
            <a:r>
              <a:rPr lang="uk-UA" sz="2400" i="1" dirty="0" smtClean="0">
                <a:latin typeface="Cambria Math"/>
                <a:ea typeface="Cambria Math"/>
              </a:rPr>
              <a:t> ⊂𝛼</a:t>
            </a:r>
            <a:r>
              <a:rPr lang="uk-UA" sz="2400" dirty="0" smtClean="0">
                <a:latin typeface="Cambria Math"/>
                <a:ea typeface="Cambria Math"/>
              </a:rPr>
              <a:t>, тоді      </a:t>
            </a:r>
            <a:r>
              <a:rPr lang="uk-UA" sz="2400" b="1" i="1" dirty="0" smtClean="0">
                <a:latin typeface="Cambria Math"/>
                <a:ea typeface="Cambria Math"/>
              </a:rPr>
              <a:t>с</a:t>
            </a:r>
            <a:r>
              <a:rPr lang="uk-UA" sz="2400" dirty="0" smtClean="0"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∥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 </a:t>
            </a:r>
            <a:r>
              <a:rPr lang="uk-UA" sz="24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і </a:t>
            </a:r>
            <a:r>
              <a:rPr lang="en-US" sz="2400" b="1" i="1" dirty="0" smtClean="0">
                <a:latin typeface="Cambria Math"/>
                <a:ea typeface="Cambria Math"/>
                <a:cs typeface="Times New Roman" pitchFamily="18" charset="0"/>
              </a:rPr>
              <a:t>b</a:t>
            </a:r>
            <a:r>
              <a:rPr lang="uk-UA" sz="2400" dirty="0" smtClean="0"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∥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uk-UA" sz="28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а. </a:t>
            </a:r>
            <a:r>
              <a:rPr lang="uk-UA" sz="2800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sz="2400" dirty="0" smtClean="0">
                <a:latin typeface="Cambria Math"/>
                <a:ea typeface="Cambria Math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8286776" y="2285992"/>
            <a:ext cx="214314" cy="164307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7940048" y="4275794"/>
            <a:ext cx="642942" cy="92362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43768" y="4000504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с</a:t>
            </a:r>
            <a:endParaRPr lang="ru-RU" sz="32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7158" y="5643578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/>
              <a:t>Це неможливо, бо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83" name="Object 2"/>
          <p:cNvGraphicFramePr>
            <a:graphicFrameLocks noChangeAspect="1"/>
          </p:cNvGraphicFramePr>
          <p:nvPr/>
        </p:nvGraphicFramePr>
        <p:xfrm>
          <a:off x="3317875" y="5572125"/>
          <a:ext cx="1592263" cy="446088"/>
        </p:xfrm>
        <a:graphic>
          <a:graphicData uri="http://schemas.openxmlformats.org/presentationml/2006/ole">
            <p:oleObj spid="_x0000_s24583" name="Equation" r:id="rId5" imgW="6346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12" grpId="0"/>
      <p:bldP spid="13" grpId="0" animBg="1"/>
      <p:bldP spid="14" grpId="0"/>
      <p:bldP spid="15" grpId="0"/>
      <p:bldP spid="18" grpId="0"/>
      <p:bldP spid="19" grpId="0"/>
      <p:bldP spid="24" grpId="0"/>
      <p:bldP spid="25" grpId="0"/>
      <p:bldP spid="30" grpId="0"/>
      <p:bldP spid="3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629</Words>
  <Application>Microsoft Office PowerPoint</Application>
  <PresentationFormat>Экран (4:3)</PresentationFormat>
  <Paragraphs>119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Поток</vt:lpstr>
      <vt:lpstr>Equation</vt:lpstr>
      <vt:lpstr>Взаємне розміщення прямих у просторі</vt:lpstr>
      <vt:lpstr>Взаємне розміщення прямих у просторі</vt:lpstr>
      <vt:lpstr>Означення паралельних прямих у просторі</vt:lpstr>
      <vt:lpstr>Означення мимобіжних  прямих у просторі</vt:lpstr>
      <vt:lpstr>Закінчи речення</vt:lpstr>
      <vt:lpstr>Властивість  паралельних  прямих у просторі</vt:lpstr>
      <vt:lpstr>Ознака паралельності  прямих у просторі</vt:lpstr>
      <vt:lpstr>Пригадаємо із планіметрії</vt:lpstr>
      <vt:lpstr>Ознака мимобіжності  прямих у просторі</vt:lpstr>
      <vt:lpstr>Розв’язування задачі</vt:lpstr>
      <vt:lpstr>Висновки</vt:lpstr>
      <vt:lpstr>Розв’язування задачі</vt:lpstr>
      <vt:lpstr>Домашнє завдання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Взаємне розміщення прямих у просторі</dc:title>
  <dc:creator>Admin</dc:creator>
  <cp:lastModifiedBy>Пользователь Windows</cp:lastModifiedBy>
  <cp:revision>60</cp:revision>
  <dcterms:created xsi:type="dcterms:W3CDTF">2014-10-31T07:22:01Z</dcterms:created>
  <dcterms:modified xsi:type="dcterms:W3CDTF">2018-06-30T02:06:56Z</dcterms:modified>
</cp:coreProperties>
</file>