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70" r:id="rId16"/>
    <p:sldId id="274" r:id="rId17"/>
    <p:sldId id="271" r:id="rId18"/>
    <p:sldId id="275" r:id="rId19"/>
    <p:sldId id="276" r:id="rId20"/>
    <p:sldId id="277"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961" autoAdjust="0"/>
  </p:normalViewPr>
  <p:slideViewPr>
    <p:cSldViewPr>
      <p:cViewPr varScale="1">
        <p:scale>
          <a:sx n="65" d="100"/>
          <a:sy n="65" d="100"/>
        </p:scale>
        <p:origin x="-14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28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021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557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3" y="51576"/>
            <a:ext cx="9095727" cy="697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093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04056"/>
          </a:xfrm>
        </p:spPr>
        <p:txBody>
          <a:bodyPr>
            <a:normAutofit fontScale="90000"/>
          </a:bodyPr>
          <a:lstStyle/>
          <a:p>
            <a:r>
              <a:rPr lang="uk-UA" b="1" dirty="0" smtClean="0">
                <a:solidFill>
                  <a:srgbClr val="FF0000"/>
                </a:solidFill>
                <a:latin typeface="Times New Roman" pitchFamily="18" charset="0"/>
                <a:cs typeface="Times New Roman" pitchFamily="18" charset="0"/>
              </a:rPr>
              <a:t>Реквізити інструкцій</a:t>
            </a:r>
            <a:endParaRPr lang="uk-UA"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79512" y="620688"/>
            <a:ext cx="5112568" cy="6048672"/>
          </a:xfrm>
        </p:spPr>
        <p:txBody>
          <a:bodyPr>
            <a:normAutofit lnSpcReduction="10000"/>
          </a:bodyPr>
          <a:lstStyle/>
          <a:p>
            <a:pPr marL="0" indent="457200" algn="just">
              <a:lnSpc>
                <a:spcPct val="120000"/>
              </a:lnSpc>
              <a:spcBef>
                <a:spcPts val="0"/>
              </a:spcBef>
              <a:buNone/>
            </a:pPr>
            <a:r>
              <a:rPr lang="uk-UA" sz="1500" dirty="0">
                <a:latin typeface="Times New Roman" pitchFamily="18" charset="0"/>
                <a:cs typeface="Times New Roman" pitchFamily="18" charset="0"/>
              </a:rPr>
              <a:t>ІНСТРУКЦІЯ - документ, у якому викладають правила, що регулюють спеціальні сторони діяльності і стосунки установ чи поведінку працівників при виконанні службових обов'язків; це зведення правил, детальні настанови, приписи керівного органу чи особи службовим особам або органам, обов'язкові для виконання. Розрізняють відомчі й міжвідомчі інструкції. До відомчих належать інструкції, обов'язкові для системи одного відомства (міністерства). Міжвідомчими називають інструкції, які видаються спільно двома або кількома організаціями різних систем. Такі інструкції обов'язкові для організацій і підприємств цих систем.</a:t>
            </a:r>
          </a:p>
          <a:p>
            <a:pPr marL="0" indent="457200" algn="just">
              <a:lnSpc>
                <a:spcPct val="120000"/>
              </a:lnSpc>
              <a:spcBef>
                <a:spcPts val="0"/>
              </a:spcBef>
              <a:buNone/>
            </a:pPr>
            <a:r>
              <a:rPr lang="uk-UA" sz="1500" dirty="0">
                <a:latin typeface="Times New Roman" pitchFamily="18" charset="0"/>
                <a:cs typeface="Times New Roman" pitchFamily="18" charset="0"/>
              </a:rPr>
              <a:t>Відомчі інструкції бувають:</a:t>
            </a:r>
          </a:p>
          <a:p>
            <a:pPr indent="457200" algn="just">
              <a:lnSpc>
                <a:spcPct val="120000"/>
              </a:lnSpc>
              <a:spcBef>
                <a:spcPts val="0"/>
              </a:spcBef>
            </a:pPr>
            <a:r>
              <a:rPr lang="uk-UA" sz="1500" dirty="0">
                <a:latin typeface="Times New Roman" pitchFamily="18" charset="0"/>
                <a:cs typeface="Times New Roman" pitchFamily="18" charset="0"/>
              </a:rPr>
              <a:t>    1) посадові;</a:t>
            </a:r>
          </a:p>
          <a:p>
            <a:pPr indent="457200" algn="just">
              <a:lnSpc>
                <a:spcPct val="120000"/>
              </a:lnSpc>
              <a:spcBef>
                <a:spcPts val="0"/>
              </a:spcBef>
            </a:pPr>
            <a:r>
              <a:rPr lang="uk-UA" sz="1500" dirty="0">
                <a:latin typeface="Times New Roman" pitchFamily="18" charset="0"/>
                <a:cs typeface="Times New Roman" pitchFamily="18" charset="0"/>
              </a:rPr>
              <a:t>    2) з техніки безпеки;</a:t>
            </a:r>
          </a:p>
          <a:p>
            <a:pPr indent="457200" algn="just">
              <a:lnSpc>
                <a:spcPct val="120000"/>
              </a:lnSpc>
              <a:spcBef>
                <a:spcPts val="0"/>
              </a:spcBef>
            </a:pPr>
            <a:r>
              <a:rPr lang="uk-UA" sz="1500" dirty="0">
                <a:latin typeface="Times New Roman" pitchFamily="18" charset="0"/>
                <a:cs typeface="Times New Roman" pitchFamily="18" charset="0"/>
              </a:rPr>
              <a:t>    3) з експлуатації обладнання та ін</a:t>
            </a:r>
            <a:r>
              <a:rPr lang="uk-UA" sz="1500" dirty="0" smtClean="0">
                <a:latin typeface="Times New Roman" pitchFamily="18" charset="0"/>
                <a:cs typeface="Times New Roman" pitchFamily="18" charset="0"/>
              </a:rPr>
              <a:t>.</a:t>
            </a:r>
            <a:endParaRPr lang="uk-UA" sz="1500" dirty="0">
              <a:latin typeface="Times New Roman" pitchFamily="18" charset="0"/>
              <a:cs typeface="Times New Roman" pitchFamily="18" charset="0"/>
            </a:endParaRPr>
          </a:p>
          <a:p>
            <a:pPr marL="0" indent="457200" algn="just">
              <a:lnSpc>
                <a:spcPct val="120000"/>
              </a:lnSpc>
              <a:spcBef>
                <a:spcPts val="0"/>
              </a:spcBef>
              <a:buNone/>
            </a:pPr>
            <a:r>
              <a:rPr lang="uk-UA" sz="1500" dirty="0">
                <a:latin typeface="Times New Roman" pitchFamily="18" charset="0"/>
                <a:cs typeface="Times New Roman" pitchFamily="18" charset="0"/>
              </a:rPr>
              <a:t>Текст викладається у вказівно-наказовому стилі із формулюваннями на зразок "повинен, слід, необхідно, не дозволено". Текст документа має бути стислим, точним, зрозумілим, оскільки він призначений для постійного користування. Зміст викладається від 2-ї, 3-ї особи, рідше - у безособовій формі.</a:t>
            </a:r>
          </a:p>
          <a:p>
            <a:endParaRPr lang="ru-RU" sz="1500" dirty="0">
              <a:latin typeface="Times New Roman" pitchFamily="18" charset="0"/>
              <a:cs typeface="Times New Roman" pitchFamily="18" charset="0"/>
            </a:endParaRPr>
          </a:p>
          <a:p>
            <a:pPr marL="0" indent="0">
              <a:buNone/>
            </a:pPr>
            <a:endParaRPr lang="uk-UA"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764704"/>
            <a:ext cx="3620393" cy="589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28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523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 y="-105850"/>
            <a:ext cx="9144000"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904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04056"/>
          </a:xfrm>
        </p:spPr>
        <p:txBody>
          <a:bodyPr>
            <a:normAutofit fontScale="90000"/>
          </a:bodyPr>
          <a:lstStyle/>
          <a:p>
            <a:r>
              <a:rPr lang="uk-UA" b="1" dirty="0" smtClean="0">
                <a:solidFill>
                  <a:srgbClr val="FF0000"/>
                </a:solidFill>
                <a:latin typeface="Times New Roman" pitchFamily="18" charset="0"/>
                <a:cs typeface="Times New Roman" pitchFamily="18" charset="0"/>
              </a:rPr>
              <a:t>Реквізити інструкцій</a:t>
            </a:r>
            <a:endParaRPr lang="uk-UA"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79512" y="620688"/>
            <a:ext cx="5112568" cy="6048672"/>
          </a:xfrm>
        </p:spPr>
        <p:txBody>
          <a:bodyPr>
            <a:normAutofit lnSpcReduction="10000"/>
          </a:bodyPr>
          <a:lstStyle/>
          <a:p>
            <a:pPr marL="0" indent="457200" algn="just">
              <a:lnSpc>
                <a:spcPct val="120000"/>
              </a:lnSpc>
              <a:spcBef>
                <a:spcPts val="0"/>
              </a:spcBef>
              <a:buNone/>
            </a:pPr>
            <a:r>
              <a:rPr lang="uk-UA" sz="1500" dirty="0">
                <a:latin typeface="Times New Roman" pitchFamily="18" charset="0"/>
                <a:cs typeface="Times New Roman" pitchFamily="18" charset="0"/>
              </a:rPr>
              <a:t>ІНСТРУКЦІЯ - документ, у якому викладають правила, що регулюють спеціальні сторони діяльності і стосунки установ чи поведінку працівників при виконанні службових обов'язків; це зведення правил, детальні настанови, приписи керівного органу чи особи службовим особам або органам, обов'язкові для виконання. Розрізняють відомчі й міжвідомчі інструкції. До відомчих належать інструкції, обов'язкові для системи одного відомства (міністерства). Міжвідомчими називають інструкції, які видаються спільно двома або кількома організаціями різних систем. Такі інструкції обов'язкові для організацій і підприємств цих систем.</a:t>
            </a:r>
          </a:p>
          <a:p>
            <a:pPr marL="0" indent="457200" algn="just">
              <a:lnSpc>
                <a:spcPct val="120000"/>
              </a:lnSpc>
              <a:spcBef>
                <a:spcPts val="0"/>
              </a:spcBef>
              <a:buNone/>
            </a:pPr>
            <a:r>
              <a:rPr lang="uk-UA" sz="1500" dirty="0">
                <a:latin typeface="Times New Roman" pitchFamily="18" charset="0"/>
                <a:cs typeface="Times New Roman" pitchFamily="18" charset="0"/>
              </a:rPr>
              <a:t>Відомчі інструкції бувають:</a:t>
            </a:r>
          </a:p>
          <a:p>
            <a:pPr indent="457200" algn="just">
              <a:lnSpc>
                <a:spcPct val="120000"/>
              </a:lnSpc>
              <a:spcBef>
                <a:spcPts val="0"/>
              </a:spcBef>
            </a:pPr>
            <a:r>
              <a:rPr lang="uk-UA" sz="1500" dirty="0">
                <a:latin typeface="Times New Roman" pitchFamily="18" charset="0"/>
                <a:cs typeface="Times New Roman" pitchFamily="18" charset="0"/>
              </a:rPr>
              <a:t>    1) посадові;</a:t>
            </a:r>
          </a:p>
          <a:p>
            <a:pPr indent="457200" algn="just">
              <a:lnSpc>
                <a:spcPct val="120000"/>
              </a:lnSpc>
              <a:spcBef>
                <a:spcPts val="0"/>
              </a:spcBef>
            </a:pPr>
            <a:r>
              <a:rPr lang="uk-UA" sz="1500" dirty="0">
                <a:latin typeface="Times New Roman" pitchFamily="18" charset="0"/>
                <a:cs typeface="Times New Roman" pitchFamily="18" charset="0"/>
              </a:rPr>
              <a:t>    2) з техніки безпеки;</a:t>
            </a:r>
          </a:p>
          <a:p>
            <a:pPr indent="457200" algn="just">
              <a:lnSpc>
                <a:spcPct val="120000"/>
              </a:lnSpc>
              <a:spcBef>
                <a:spcPts val="0"/>
              </a:spcBef>
            </a:pPr>
            <a:r>
              <a:rPr lang="uk-UA" sz="1500" dirty="0">
                <a:latin typeface="Times New Roman" pitchFamily="18" charset="0"/>
                <a:cs typeface="Times New Roman" pitchFamily="18" charset="0"/>
              </a:rPr>
              <a:t>    3) з експлуатації обладнання та ін</a:t>
            </a:r>
            <a:r>
              <a:rPr lang="uk-UA" sz="1500" dirty="0" smtClean="0">
                <a:latin typeface="Times New Roman" pitchFamily="18" charset="0"/>
                <a:cs typeface="Times New Roman" pitchFamily="18" charset="0"/>
              </a:rPr>
              <a:t>.</a:t>
            </a:r>
            <a:endParaRPr lang="uk-UA" sz="1500" dirty="0">
              <a:latin typeface="Times New Roman" pitchFamily="18" charset="0"/>
              <a:cs typeface="Times New Roman" pitchFamily="18" charset="0"/>
            </a:endParaRPr>
          </a:p>
          <a:p>
            <a:pPr marL="0" indent="457200" algn="just">
              <a:lnSpc>
                <a:spcPct val="120000"/>
              </a:lnSpc>
              <a:spcBef>
                <a:spcPts val="0"/>
              </a:spcBef>
              <a:buNone/>
            </a:pPr>
            <a:r>
              <a:rPr lang="uk-UA" sz="1500" dirty="0">
                <a:latin typeface="Times New Roman" pitchFamily="18" charset="0"/>
                <a:cs typeface="Times New Roman" pitchFamily="18" charset="0"/>
              </a:rPr>
              <a:t>Текст викладається у вказівно-наказовому стилі із формулюваннями на зразок "повинен, слід, необхідно, не дозволено". Текст документа має бути стислим, точним, зрозумілим, оскільки він призначений для постійного користування. Зміст викладається від 2-ї, 3-ї особи, рідше - у безособовій формі.</a:t>
            </a:r>
          </a:p>
          <a:p>
            <a:endParaRPr lang="ru-RU" sz="1500" dirty="0">
              <a:latin typeface="Times New Roman" pitchFamily="18" charset="0"/>
              <a:cs typeface="Times New Roman" pitchFamily="18" charset="0"/>
            </a:endParaRPr>
          </a:p>
          <a:p>
            <a:pPr marL="0" indent="0">
              <a:buNone/>
            </a:pPr>
            <a:endParaRPr lang="uk-UA"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764704"/>
            <a:ext cx="3620393" cy="589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16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665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490066"/>
          </a:xfrm>
        </p:spPr>
        <p:txBody>
          <a:bodyPr>
            <a:normAutofit fontScale="90000"/>
          </a:bodyPr>
          <a:lstStyle/>
          <a:p>
            <a:r>
              <a:rPr lang="uk-UA" b="1" dirty="0" smtClean="0">
                <a:solidFill>
                  <a:srgbClr val="FF0000"/>
                </a:solidFill>
                <a:latin typeface="Times New Roman" pitchFamily="18" charset="0"/>
                <a:cs typeface="Times New Roman" pitchFamily="18" charset="0"/>
              </a:rPr>
              <a:t>Реквізити наказів</a:t>
            </a:r>
            <a:endParaRPr lang="uk-UA"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79512" y="764704"/>
            <a:ext cx="4176464" cy="5904656"/>
          </a:xfrm>
        </p:spPr>
        <p:txBody>
          <a:bodyPr/>
          <a:lstStyle/>
          <a:p>
            <a:pPr marL="0" indent="0" algn="just">
              <a:lnSpc>
                <a:spcPct val="110000"/>
              </a:lnSpc>
              <a:spcBef>
                <a:spcPts val="0"/>
              </a:spcBef>
              <a:buNone/>
            </a:pPr>
            <a:r>
              <a:rPr lang="uk-UA" sz="2400" dirty="0">
                <a:latin typeface="Times New Roman" pitchFamily="18" charset="0"/>
                <a:cs typeface="Times New Roman" pitchFamily="18" charset="0"/>
              </a:rPr>
              <a:t>Наказ — це основний документ, що забезпечує </a:t>
            </a:r>
            <a:r>
              <a:rPr lang="uk-UA" sz="2400" dirty="0" err="1">
                <a:latin typeface="Times New Roman" pitchFamily="18" charset="0"/>
                <a:cs typeface="Times New Roman" pitchFamily="18" charset="0"/>
              </a:rPr>
              <a:t>роз-порядчу</a:t>
            </a:r>
            <a:r>
              <a:rPr lang="uk-UA" sz="2400" dirty="0">
                <a:latin typeface="Times New Roman" pitchFamily="18" charset="0"/>
                <a:cs typeface="Times New Roman" pitchFamily="18" charset="0"/>
              </a:rPr>
              <a:t> діяльність </a:t>
            </a:r>
            <a:r>
              <a:rPr lang="uk-UA" sz="2400" dirty="0" err="1">
                <a:latin typeface="Times New Roman" pitchFamily="18" charset="0"/>
                <a:cs typeface="Times New Roman" pitchFamily="18" charset="0"/>
              </a:rPr>
              <a:t>перева-жної</a:t>
            </a:r>
            <a:r>
              <a:rPr lang="uk-UA" sz="2400" dirty="0">
                <a:latin typeface="Times New Roman" pitchFamily="18" charset="0"/>
                <a:cs typeface="Times New Roman" pitchFamily="18" charset="0"/>
              </a:rPr>
              <a:t> більшості підприємств, установ і організацій. За змістом накази поділяють на три основні групи:</a:t>
            </a:r>
          </a:p>
          <a:p>
            <a:pPr marL="0" indent="342900" algn="just">
              <a:lnSpc>
                <a:spcPct val="110000"/>
              </a:lnSpc>
              <a:spcBef>
                <a:spcPts val="0"/>
              </a:spcBef>
              <a:buFont typeface="Wingdings" pitchFamily="2" charset="2"/>
              <a:buChar char="v"/>
            </a:pPr>
            <a:r>
              <a:rPr lang="uk-UA" sz="2400" dirty="0">
                <a:latin typeface="Times New Roman" pitchFamily="18" charset="0"/>
                <a:cs typeface="Times New Roman" pitchFamily="18" charset="0"/>
              </a:rPr>
              <a:t>накази з основної </a:t>
            </a:r>
            <a:r>
              <a:rPr lang="uk-UA" sz="2400" dirty="0" err="1">
                <a:latin typeface="Times New Roman" pitchFamily="18" charset="0"/>
                <a:cs typeface="Times New Roman" pitchFamily="18" charset="0"/>
              </a:rPr>
              <a:t>діяль-ності</a:t>
            </a:r>
            <a:r>
              <a:rPr lang="uk-UA" sz="2400" dirty="0">
                <a:latin typeface="Times New Roman" pitchFamily="18" charset="0"/>
                <a:cs typeface="Times New Roman" pitchFamily="18" charset="0"/>
              </a:rPr>
              <a:t> (з основних питань);</a:t>
            </a:r>
          </a:p>
          <a:p>
            <a:pPr marL="0" indent="342900" algn="just">
              <a:lnSpc>
                <a:spcPct val="110000"/>
              </a:lnSpc>
              <a:spcBef>
                <a:spcPts val="0"/>
              </a:spcBef>
              <a:buFont typeface="Wingdings" pitchFamily="2" charset="2"/>
              <a:buChar char="v"/>
            </a:pPr>
            <a:r>
              <a:rPr lang="uk-UA" sz="2400" dirty="0">
                <a:latin typeface="Times New Roman" pitchFamily="18" charset="0"/>
                <a:cs typeface="Times New Roman" pitchFamily="18" charset="0"/>
              </a:rPr>
              <a:t>накази з адміністративно-господарських питань;</a:t>
            </a:r>
          </a:p>
          <a:p>
            <a:pPr marL="0" indent="342900" algn="just">
              <a:lnSpc>
                <a:spcPct val="110000"/>
              </a:lnSpc>
              <a:spcBef>
                <a:spcPts val="0"/>
              </a:spcBef>
              <a:buFont typeface="Wingdings" pitchFamily="2" charset="2"/>
              <a:buChar char="v"/>
            </a:pPr>
            <a:r>
              <a:rPr lang="uk-UA" sz="2400" dirty="0">
                <a:latin typeface="Times New Roman" pitchFamily="18" charset="0"/>
                <a:cs typeface="Times New Roman" pitchFamily="18" charset="0"/>
              </a:rPr>
              <a:t>накази з кадрових питань (особового складу).</a:t>
            </a:r>
          </a:p>
          <a:p>
            <a:pPr marL="0" indent="0">
              <a:buNone/>
            </a:pP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24744"/>
            <a:ext cx="4572000" cy="561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679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90066"/>
          </a:xfrm>
        </p:spPr>
        <p:txBody>
          <a:bodyPr>
            <a:normAutofit fontScale="90000"/>
          </a:bodyPr>
          <a:lstStyle/>
          <a:p>
            <a:r>
              <a:rPr lang="uk-UA" b="1" dirty="0">
                <a:solidFill>
                  <a:srgbClr val="FF0000"/>
                </a:solidFill>
                <a:latin typeface="Times New Roman" pitchFamily="18" charset="0"/>
                <a:cs typeface="Times New Roman" pitchFamily="18" charset="0"/>
              </a:rPr>
              <a:t>Реквізити витягів з наказів</a:t>
            </a:r>
            <a:endParaRPr lang="uk-UA" b="1" dirty="0"/>
          </a:p>
        </p:txBody>
      </p:sp>
      <p:sp>
        <p:nvSpPr>
          <p:cNvPr id="3" name="Объект 2"/>
          <p:cNvSpPr>
            <a:spLocks noGrp="1"/>
          </p:cNvSpPr>
          <p:nvPr>
            <p:ph idx="1"/>
          </p:nvPr>
        </p:nvSpPr>
        <p:spPr>
          <a:xfrm>
            <a:off x="251520" y="692697"/>
            <a:ext cx="8712968" cy="3096344"/>
          </a:xfrm>
        </p:spPr>
        <p:txBody>
          <a:bodyPr>
            <a:normAutofit lnSpcReduction="10000"/>
          </a:bodyPr>
          <a:lstStyle/>
          <a:p>
            <a:pPr marL="0" indent="457200" algn="just">
              <a:spcBef>
                <a:spcPts val="0"/>
              </a:spcBef>
              <a:buNone/>
            </a:pPr>
            <a:r>
              <a:rPr lang="uk-UA" sz="2000" dirty="0">
                <a:latin typeface="Times New Roman" pitchFamily="18" charset="0"/>
                <a:cs typeface="Times New Roman" pitchFamily="18" charset="0"/>
              </a:rPr>
              <a:t>Витяг із наказу чи розпорядження — це засвідчена копія частини відповідного розпорядчого документа.</a:t>
            </a:r>
          </a:p>
          <a:p>
            <a:pPr marL="0" indent="457200" algn="just">
              <a:spcBef>
                <a:spcPts val="0"/>
              </a:spcBef>
              <a:buNone/>
            </a:pPr>
            <a:r>
              <a:rPr lang="uk-UA" sz="2000" dirty="0">
                <a:latin typeface="Times New Roman" pitchFamily="18" charset="0"/>
                <a:cs typeface="Times New Roman" pitchFamily="18" charset="0"/>
              </a:rPr>
              <a:t>У тексті кадрового наказу може бути зафіксовано кілька не пов’язаних між собою питань. Якщо виникає потреба долучити до певної справи документ, зміст якого стосується лише одного кадрового питання, є доцільним оформлення витягу з наказу. Так, наприклад, зведений наказ із кадрових питань може містити інформацію щодо призначення, переведення, заохочення та звільнення різних працівників одного підприємства, а до особової справи кожного з цих працівників має бути долучено саме відповідний витяг зі зведеного </a:t>
            </a:r>
            <a:r>
              <a:rPr lang="uk-UA" sz="2000" dirty="0" smtClean="0">
                <a:latin typeface="Times New Roman" pitchFamily="18" charset="0"/>
                <a:cs typeface="Times New Roman" pitchFamily="18" charset="0"/>
              </a:rPr>
              <a:t>наказу.</a:t>
            </a:r>
            <a:endParaRPr lang="uk-UA" sz="2000" dirty="0">
              <a:latin typeface="Times New Roman" pitchFamily="18" charset="0"/>
              <a:cs typeface="Times New Roman" pitchFamily="18" charset="0"/>
            </a:endParaRPr>
          </a:p>
          <a:p>
            <a:pPr marL="0" indent="0">
              <a:buNone/>
            </a:pPr>
            <a:endParaRPr lang="uk-UA"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501008"/>
            <a:ext cx="5133975" cy="307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75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687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490066"/>
          </a:xfrm>
        </p:spPr>
        <p:txBody>
          <a:bodyPr>
            <a:normAutofit fontScale="90000"/>
          </a:bodyPr>
          <a:lstStyle/>
          <a:p>
            <a:r>
              <a:rPr lang="uk-UA" b="1" dirty="0">
                <a:solidFill>
                  <a:srgbClr val="FF0000"/>
                </a:solidFill>
                <a:latin typeface="Times New Roman" pitchFamily="18" charset="0"/>
                <a:cs typeface="Times New Roman" pitchFamily="18" charset="0"/>
              </a:rPr>
              <a:t>Склад реквізитів вказівок</a:t>
            </a:r>
            <a:endParaRPr lang="uk-UA" b="1" dirty="0"/>
          </a:p>
        </p:txBody>
      </p:sp>
      <p:sp>
        <p:nvSpPr>
          <p:cNvPr id="3" name="Объект 2"/>
          <p:cNvSpPr>
            <a:spLocks noGrp="1"/>
          </p:cNvSpPr>
          <p:nvPr>
            <p:ph idx="1"/>
          </p:nvPr>
        </p:nvSpPr>
        <p:spPr>
          <a:xfrm>
            <a:off x="179512" y="692696"/>
            <a:ext cx="8712968" cy="5904656"/>
          </a:xfrm>
        </p:spPr>
        <p:txBody>
          <a:bodyPr>
            <a:normAutofit lnSpcReduction="10000"/>
          </a:bodyPr>
          <a:lstStyle/>
          <a:p>
            <a:pPr marL="0" indent="457200" algn="just">
              <a:lnSpc>
                <a:spcPct val="120000"/>
              </a:lnSpc>
              <a:spcBef>
                <a:spcPts val="0"/>
              </a:spcBef>
              <a:buNone/>
            </a:pPr>
            <a:r>
              <a:rPr lang="uk-UA" sz="1400" b="1" dirty="0">
                <a:latin typeface="Times New Roman" pitchFamily="18" charset="0"/>
                <a:cs typeface="Times New Roman" pitchFamily="18" charset="0"/>
              </a:rPr>
              <a:t>Вказівка</a:t>
            </a:r>
            <a:r>
              <a:rPr lang="uk-UA" sz="1400" dirty="0">
                <a:latin typeface="Times New Roman" pitchFamily="18" charset="0"/>
                <a:cs typeface="Times New Roman" pitchFamily="18" charset="0"/>
              </a:rPr>
              <a:t> – це розпорядчий документ, що видається переважно з питань інформаційно-методичного характеру, а також з питань, пов'язаних з організацією виконання наказів, інструкцій чи інших актів будь-якого органу або вищих органів внутрішніх справ.</a:t>
            </a:r>
          </a:p>
          <a:p>
            <a:pPr marL="0" indent="457200" algn="just">
              <a:lnSpc>
                <a:spcPct val="120000"/>
              </a:lnSpc>
              <a:spcBef>
                <a:spcPts val="0"/>
              </a:spcBef>
              <a:buNone/>
            </a:pPr>
            <a:r>
              <a:rPr lang="uk-UA" sz="1400" dirty="0">
                <a:latin typeface="Times New Roman" pitchFamily="18" charset="0"/>
                <a:cs typeface="Times New Roman" pitchFamily="18" charset="0"/>
              </a:rPr>
              <a:t>У вказівці мають бути зазначені дії оперативного, разового характеру, які приписується виконати.</a:t>
            </a:r>
          </a:p>
          <a:p>
            <a:pPr marL="0" indent="457200" algn="just">
              <a:lnSpc>
                <a:spcPct val="120000"/>
              </a:lnSpc>
              <a:spcBef>
                <a:spcPts val="0"/>
              </a:spcBef>
              <a:buNone/>
            </a:pPr>
            <a:r>
              <a:rPr lang="uk-UA" sz="1400" dirty="0">
                <a:latin typeface="Times New Roman" pitchFamily="18" charset="0"/>
                <a:cs typeface="Times New Roman" pitchFamily="18" charset="0"/>
              </a:rPr>
              <a:t>Право підписувати вказівку має перший керівник структури або його заступники. Текст вказівки, як і наказу з основної діяльності, поділяється на дві частини: констатуючу та розпорядчу.</a:t>
            </a:r>
          </a:p>
          <a:p>
            <a:pPr marL="0" indent="457200" algn="just">
              <a:lnSpc>
                <a:spcPct val="120000"/>
              </a:lnSpc>
              <a:spcBef>
                <a:spcPts val="0"/>
              </a:spcBef>
              <a:buNone/>
            </a:pPr>
            <a:r>
              <a:rPr lang="uk-UA" sz="1400" dirty="0">
                <a:latin typeface="Times New Roman" pitchFamily="18" charset="0"/>
                <a:cs typeface="Times New Roman" pitchFamily="18" charset="0"/>
              </a:rPr>
              <a:t>Вказівка повинна мати заголовок до тексту, який розкриває її зміст.</a:t>
            </a:r>
          </a:p>
          <a:p>
            <a:pPr marL="0" indent="457200" algn="just">
              <a:lnSpc>
                <a:spcPct val="120000"/>
              </a:lnSpc>
              <a:spcBef>
                <a:spcPts val="0"/>
              </a:spcBef>
              <a:buNone/>
            </a:pPr>
            <a:r>
              <a:rPr lang="uk-UA" sz="1400" dirty="0">
                <a:latin typeface="Times New Roman" pitchFamily="18" charset="0"/>
                <a:cs typeface="Times New Roman" pitchFamily="18" charset="0"/>
              </a:rPr>
              <a:t>Текст вказівки викладається у наказовій формі і може починатися словом «ЗОБОВ'ЯЗУЮ», «ПРОПОНУЮ», «ВИМАГАЮ», яке друкують окремим рядком великими літерами. Перед текстом вказівки допускається вмістити вступне речення, яке розкриває мету або причини видання документа. Речення має починатися сталими формулюваннями типу – «Відповідно до...», «З метою ...» тощо.</a:t>
            </a:r>
          </a:p>
          <a:p>
            <a:pPr marL="0" indent="457200" algn="just">
              <a:lnSpc>
                <a:spcPct val="120000"/>
              </a:lnSpc>
              <a:spcBef>
                <a:spcPts val="0"/>
              </a:spcBef>
              <a:buNone/>
            </a:pPr>
            <a:r>
              <a:rPr lang="uk-UA" sz="1400" dirty="0">
                <a:latin typeface="Times New Roman" pitchFamily="18" charset="0"/>
                <a:cs typeface="Times New Roman" pitchFamily="18" charset="0"/>
              </a:rPr>
              <a:t>Оформляють вказівки на бланках (спеціальних чи загальних) формату А4. Видають ці документи при оформленні відряджень, рішень поточних організаційних питань, для доведення до виконавців нормативних матеріалів.</a:t>
            </a:r>
          </a:p>
          <a:p>
            <a:pPr marL="0" indent="457200" algn="just">
              <a:lnSpc>
                <a:spcPct val="120000"/>
              </a:lnSpc>
              <a:spcBef>
                <a:spcPts val="0"/>
              </a:spcBef>
              <a:buNone/>
            </a:pPr>
            <a:r>
              <a:rPr lang="uk-UA" sz="1400" dirty="0">
                <a:latin typeface="Times New Roman" pitchFamily="18" charset="0"/>
                <a:cs typeface="Times New Roman" pitchFamily="18" charset="0"/>
              </a:rPr>
              <a:t>Текст указівки поділяється на дві частини: 1) констатаційну (вступну); 2)розпорядчу. Вступну (констатаційну) частину потрібно розпочинати виразами:</a:t>
            </a:r>
          </a:p>
          <a:p>
            <a:pPr marL="0" indent="457200" algn="just">
              <a:lnSpc>
                <a:spcPct val="120000"/>
              </a:lnSpc>
              <a:spcBef>
                <a:spcPts val="0"/>
              </a:spcBef>
              <a:buNone/>
            </a:pPr>
            <a:r>
              <a:rPr lang="uk-UA" sz="1400" dirty="0">
                <a:latin typeface="Times New Roman" pitchFamily="18" charset="0"/>
                <a:cs typeface="Times New Roman" pitchFamily="18" charset="0"/>
              </a:rPr>
              <a:t> Відповідно до…, Згідно з…, а закінчувати словами: Зобов’язую, пропоную. </a:t>
            </a:r>
          </a:p>
          <a:p>
            <a:pPr marL="0" indent="457200" algn="just">
              <a:lnSpc>
                <a:spcPct val="120000"/>
              </a:lnSpc>
              <a:spcBef>
                <a:spcPts val="0"/>
              </a:spcBef>
              <a:buNone/>
            </a:pPr>
            <a:r>
              <a:rPr lang="uk-UA" sz="1400" dirty="0">
                <a:latin typeface="Times New Roman" pitchFamily="18" charset="0"/>
                <a:cs typeface="Times New Roman" pitchFamily="18" charset="0"/>
              </a:rPr>
              <a:t>Після цих слів ставлять двокрапку. Розпорядчу частину оформляють у наказовій формі, наводячи заходи і дії, інколи вказуючи посадових осіб, які відповідатимуть за реалізацію цих дій,а також указують термін виконання завдань. Цю частину часто поділяють на пункти, які нумерують арабськими цифрами. Реквізити вказівки</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 назва відомства, закладу та структурного підрозділу, – назва виду документа, </a:t>
            </a:r>
          </a:p>
          <a:p>
            <a:pPr marL="0" indent="457200" algn="just">
              <a:lnSpc>
                <a:spcPct val="120000"/>
              </a:lnSpc>
              <a:spcBef>
                <a:spcPts val="0"/>
              </a:spcBef>
              <a:buNone/>
            </a:pP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дата (</a:t>
            </a:r>
            <a:r>
              <a:rPr lang="uk-UA" sz="1400" dirty="0" err="1">
                <a:latin typeface="Times New Roman" pitchFamily="18" charset="0"/>
                <a:cs typeface="Times New Roman" pitchFamily="18" charset="0"/>
              </a:rPr>
              <a:t>дата</a:t>
            </a:r>
            <a:r>
              <a:rPr lang="uk-UA" sz="1400" dirty="0">
                <a:latin typeface="Times New Roman" pitchFamily="18" charset="0"/>
                <a:cs typeface="Times New Roman" pitchFamily="18" charset="0"/>
              </a:rPr>
              <a:t> підписання), – місце видання, – індекс, – заголовок до тексту, – текст, – підпис, – гриф погодження</a:t>
            </a:r>
            <a:endParaRPr lang="ru-RU" sz="1400" dirty="0">
              <a:latin typeface="Times New Roman" pitchFamily="18" charset="0"/>
              <a:cs typeface="Times New Roman" pitchFamily="18" charset="0"/>
            </a:endParaRPr>
          </a:p>
          <a:p>
            <a:pPr marL="0" indent="0">
              <a:buNone/>
            </a:pPr>
            <a:endParaRPr lang="uk-UA" sz="1400" dirty="0"/>
          </a:p>
        </p:txBody>
      </p:sp>
    </p:spTree>
    <p:extLst>
      <p:ext uri="{BB962C8B-B14F-4D97-AF65-F5344CB8AC3E}">
        <p14:creationId xmlns:p14="http://schemas.microsoft.com/office/powerpoint/2010/main" val="1893509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rmAutofit fontScale="90000"/>
          </a:bodyPr>
          <a:lstStyle/>
          <a:p>
            <a:r>
              <a:rPr lang="uk-UA" b="1" dirty="0">
                <a:solidFill>
                  <a:srgbClr val="FF0000"/>
                </a:solidFill>
                <a:latin typeface="Times New Roman" pitchFamily="18" charset="0"/>
                <a:cs typeface="Times New Roman" pitchFamily="18" charset="0"/>
              </a:rPr>
              <a:t>Реквізити ухвал</a:t>
            </a:r>
            <a:endParaRPr lang="uk-UA" b="1" dirty="0"/>
          </a:p>
        </p:txBody>
      </p:sp>
      <p:sp>
        <p:nvSpPr>
          <p:cNvPr id="3" name="Объект 2"/>
          <p:cNvSpPr>
            <a:spLocks noGrp="1"/>
          </p:cNvSpPr>
          <p:nvPr>
            <p:ph idx="1"/>
          </p:nvPr>
        </p:nvSpPr>
        <p:spPr>
          <a:xfrm>
            <a:off x="199607" y="683611"/>
            <a:ext cx="5184576" cy="6048672"/>
          </a:xfrm>
        </p:spPr>
        <p:txBody>
          <a:bodyPr/>
          <a:lstStyle/>
          <a:p>
            <a:pPr marL="0" indent="457200" algn="just">
              <a:lnSpc>
                <a:spcPct val="120000"/>
              </a:lnSpc>
              <a:spcBef>
                <a:spcPts val="0"/>
              </a:spcBef>
              <a:buNone/>
            </a:pPr>
            <a:r>
              <a:rPr lang="uk-UA" sz="1300" dirty="0">
                <a:latin typeface="Times New Roman" pitchFamily="18" charset="0"/>
                <a:cs typeface="Times New Roman" pitchFamily="18" charset="0"/>
              </a:rPr>
              <a:t>Ухвала – це розпорядчий документ, що приймається місцевими Радами народних депутатів або їх виконкомами в колегіальному порядку для розв'язання найважливіших питань, що становлять їх компетенцію.</a:t>
            </a:r>
          </a:p>
          <a:p>
            <a:pPr marL="0" indent="457200" algn="just">
              <a:lnSpc>
                <a:spcPct val="120000"/>
              </a:lnSpc>
              <a:spcBef>
                <a:spcPts val="0"/>
              </a:spcBef>
              <a:buNone/>
            </a:pPr>
            <a:r>
              <a:rPr lang="uk-UA" sz="1300" dirty="0">
                <a:latin typeface="Times New Roman" pitchFamily="18" charset="0"/>
                <a:cs typeface="Times New Roman" pitchFamily="18" charset="0"/>
              </a:rPr>
              <a:t>Ухвалами називають також спільні акти, що видаються кількома неоднорідними (колегіальними і тими, що діють на основі принципу єдиноначальності, державними органами, громадськими організаціями тощо).</a:t>
            </a:r>
          </a:p>
          <a:p>
            <a:pPr marL="0" indent="457200" algn="just">
              <a:lnSpc>
                <a:spcPct val="120000"/>
              </a:lnSpc>
              <a:spcBef>
                <a:spcPts val="0"/>
              </a:spcBef>
              <a:buNone/>
            </a:pPr>
            <a:r>
              <a:rPr lang="uk-UA" sz="1300" dirty="0">
                <a:latin typeface="Times New Roman" pitchFamily="18" charset="0"/>
                <a:cs typeface="Times New Roman" pitchFamily="18" charset="0"/>
              </a:rPr>
              <a:t>За своїми юридичними властивостями ухвали можуть бути нормативними чи індивідуальними.</a:t>
            </a:r>
          </a:p>
          <a:p>
            <a:pPr marL="0" indent="457200" algn="just">
              <a:lnSpc>
                <a:spcPct val="120000"/>
              </a:lnSpc>
              <a:spcBef>
                <a:spcPts val="0"/>
              </a:spcBef>
              <a:buNone/>
            </a:pPr>
            <a:r>
              <a:rPr lang="uk-UA" sz="1300" dirty="0">
                <a:latin typeface="Times New Roman" pitchFamily="18" charset="0"/>
                <a:cs typeface="Times New Roman" pitchFamily="18" charset="0"/>
              </a:rPr>
              <a:t>Змістом нормативної ухвали є робота підприємств торгівлі, побутового обслуговування населення тощо. її готують члени держадміністрації, місцевих Рад, постійні комісії.</a:t>
            </a:r>
          </a:p>
          <a:p>
            <a:pPr marL="0" indent="457200" algn="just">
              <a:lnSpc>
                <a:spcPct val="120000"/>
              </a:lnSpc>
              <a:spcBef>
                <a:spcPts val="0"/>
              </a:spcBef>
              <a:buNone/>
            </a:pPr>
            <a:r>
              <a:rPr lang="uk-UA" sz="1300" dirty="0">
                <a:latin typeface="Times New Roman" pitchFamily="18" charset="0"/>
                <a:cs typeface="Times New Roman" pitchFamily="18" charset="0"/>
              </a:rPr>
              <a:t>Індивідуальна ухвала складається для встановлення опіки, про прийняття до експлуатації будівлі тощо. її готують депутати, спеціалісти та зацікавлені організації.</a:t>
            </a:r>
          </a:p>
          <a:p>
            <a:pPr marL="0" indent="457200" algn="just">
              <a:lnSpc>
                <a:spcPct val="120000"/>
              </a:lnSpc>
              <a:spcBef>
                <a:spcPts val="0"/>
              </a:spcBef>
              <a:buNone/>
            </a:pPr>
            <a:r>
              <a:rPr lang="uk-UA" sz="1300" dirty="0">
                <a:latin typeface="Times New Roman" pitchFamily="18" charset="0"/>
                <a:cs typeface="Times New Roman" pitchFamily="18" charset="0"/>
              </a:rPr>
              <a:t>Розпорядчий документ містить такі основні реквізити:</a:t>
            </a:r>
          </a:p>
          <a:p>
            <a:pPr marL="0" indent="457200" algn="just">
              <a:lnSpc>
                <a:spcPct val="120000"/>
              </a:lnSpc>
              <a:spcBef>
                <a:spcPts val="0"/>
              </a:spcBef>
              <a:buNone/>
            </a:pPr>
            <a:r>
              <a:rPr lang="uk-UA" sz="1300" dirty="0">
                <a:latin typeface="Times New Roman" pitchFamily="18" charset="0"/>
                <a:cs typeface="Times New Roman" pitchFamily="18" charset="0"/>
              </a:rPr>
              <a:t>Герб України, назва установи, зазначення місця видання, назва виду документа (УХВАЛА), дата й номер документа, заголовок, текст ухвали, підписи голови і секретаря установи, печатка.</a:t>
            </a:r>
          </a:p>
          <a:p>
            <a:pPr marL="0" indent="457200" algn="just">
              <a:lnSpc>
                <a:spcPct val="120000"/>
              </a:lnSpc>
              <a:spcBef>
                <a:spcPts val="0"/>
              </a:spcBef>
              <a:buNone/>
            </a:pPr>
            <a:r>
              <a:rPr lang="uk-UA" sz="1300" dirty="0">
                <a:latin typeface="Times New Roman" pitchFamily="18" charset="0"/>
                <a:cs typeface="Times New Roman" pitchFamily="18" charset="0"/>
              </a:rPr>
              <a:t>Ухвала складається із вступної частини, в якій констатується стан питання, що розглядається, і </a:t>
            </a:r>
            <a:r>
              <a:rPr lang="uk-UA" sz="1300" dirty="0" err="1">
                <a:latin typeface="Times New Roman" pitchFamily="18" charset="0"/>
                <a:cs typeface="Times New Roman" pitchFamily="18" charset="0"/>
              </a:rPr>
              <a:t>постановчої</a:t>
            </a:r>
            <a:r>
              <a:rPr lang="uk-UA" sz="1300" dirty="0">
                <a:latin typeface="Times New Roman" pitchFamily="18" charset="0"/>
                <a:cs typeface="Times New Roman" pitchFamily="18" charset="0"/>
              </a:rPr>
              <a:t>, що містить перелік заходів із зазначеними термінами виконання та перелік службових осіб, які відповідають за своєчасне втілення їх у життя, а також тих, кому доручено контроль за виконанням ухвали</a:t>
            </a:r>
            <a:r>
              <a:rPr lang="ru-RU" sz="1300" dirty="0">
                <a:latin typeface="Times New Roman" pitchFamily="18" charset="0"/>
                <a:cs typeface="Times New Roman" pitchFamily="18" charset="0"/>
              </a:rPr>
              <a:t>.</a:t>
            </a:r>
          </a:p>
          <a:p>
            <a:pPr marL="0" indent="0">
              <a:buNone/>
            </a:pPr>
            <a:endParaRPr lang="uk-UA" sz="13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836712"/>
            <a:ext cx="3587949" cy="574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11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32048"/>
          </a:xfrm>
        </p:spPr>
        <p:txBody>
          <a:bodyPr>
            <a:normAutofit fontScale="90000"/>
          </a:bodyPr>
          <a:lstStyle/>
          <a:p>
            <a:r>
              <a:rPr lang="uk-UA" b="1" dirty="0">
                <a:solidFill>
                  <a:srgbClr val="FF0000"/>
                </a:solidFill>
                <a:latin typeface="Times New Roman" pitchFamily="18" charset="0"/>
                <a:cs typeface="Times New Roman" pitchFamily="18" charset="0"/>
              </a:rPr>
              <a:t>Реквізити розпорядження</a:t>
            </a:r>
            <a:endParaRPr lang="uk-UA" b="1" dirty="0"/>
          </a:p>
        </p:txBody>
      </p:sp>
      <p:sp>
        <p:nvSpPr>
          <p:cNvPr id="3" name="Объект 2"/>
          <p:cNvSpPr>
            <a:spLocks noGrp="1"/>
          </p:cNvSpPr>
          <p:nvPr>
            <p:ph idx="1"/>
          </p:nvPr>
        </p:nvSpPr>
        <p:spPr>
          <a:xfrm>
            <a:off x="179512" y="692696"/>
            <a:ext cx="3888432" cy="5976664"/>
          </a:xfrm>
        </p:spPr>
        <p:txBody>
          <a:bodyPr/>
          <a:lstStyle/>
          <a:p>
            <a:pPr marL="0" indent="457200" algn="just">
              <a:spcBef>
                <a:spcPts val="0"/>
              </a:spcBef>
              <a:buNone/>
            </a:pPr>
            <a:r>
              <a:rPr lang="uk-UA" sz="2400" b="1" dirty="0">
                <a:latin typeface="Times New Roman" pitchFamily="18" charset="0"/>
                <a:cs typeface="Times New Roman" pitchFamily="18" charset="0"/>
              </a:rPr>
              <a:t>Розпорядження</a:t>
            </a:r>
            <a:r>
              <a:rPr lang="uk-UA" sz="2400" dirty="0">
                <a:latin typeface="Times New Roman" pitchFamily="18" charset="0"/>
                <a:cs typeface="Times New Roman" pitchFamily="18" charset="0"/>
              </a:rPr>
              <a:t> </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це правовий акт, що видається керівниками різних рівнів, переважно з оперативних питань повсякденної виробничо-господарської та адміністративної роботи. </a:t>
            </a:r>
            <a:endParaRPr lang="uk-UA" sz="2400" dirty="0" smtClean="0">
              <a:latin typeface="Times New Roman" pitchFamily="18" charset="0"/>
              <a:cs typeface="Times New Roman" pitchFamily="18" charset="0"/>
            </a:endParaRPr>
          </a:p>
          <a:p>
            <a:pPr marL="0" indent="457200" algn="just">
              <a:spcBef>
                <a:spcPts val="0"/>
              </a:spcBef>
              <a:buNone/>
            </a:pPr>
            <a:r>
              <a:rPr lang="uk-UA" sz="2400" dirty="0" smtClean="0">
                <a:latin typeface="Times New Roman" pitchFamily="18" charset="0"/>
                <a:cs typeface="Times New Roman" pitchFamily="18" charset="0"/>
              </a:rPr>
              <a:t>В </a:t>
            </a:r>
            <a:r>
              <a:rPr lang="uk-UA" sz="2400" dirty="0">
                <a:latin typeface="Times New Roman" pitchFamily="18" charset="0"/>
                <a:cs typeface="Times New Roman" pitchFamily="18" charset="0"/>
              </a:rPr>
              <a:t>окремих випадках розпорядження можуть видавати інші посадові особи (найчастіше </a:t>
            </a:r>
            <a:r>
              <a:rPr lang="uk-UA" sz="2400" dirty="0" err="1" smtClean="0">
                <a:latin typeface="Times New Roman" pitchFamily="18" charset="0"/>
                <a:cs typeface="Times New Roman" pitchFamily="18" charset="0"/>
              </a:rPr>
              <a:t>заступ-ники</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керівника або керівники структурних підрозділів) у межах наданих їм прав. </a:t>
            </a:r>
          </a:p>
          <a:p>
            <a:pPr marL="0" indent="0">
              <a:buNone/>
            </a:pPr>
            <a:endParaRPr lang="uk-U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020" y="749942"/>
            <a:ext cx="4942599" cy="591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39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45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553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448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329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85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585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02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249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992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1056</Words>
  <Application>Microsoft Office PowerPoint</Application>
  <PresentationFormat>Экран (4:3)</PresentationFormat>
  <Paragraphs>45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Реквізити інструкцій</vt:lpstr>
      <vt:lpstr>Презентация PowerPoint</vt:lpstr>
      <vt:lpstr>Презентация PowerPoint</vt:lpstr>
      <vt:lpstr>Реквізити інструкцій</vt:lpstr>
      <vt:lpstr>Презентация PowerPoint</vt:lpstr>
      <vt:lpstr>Реквізити наказів</vt:lpstr>
      <vt:lpstr>Реквізити витягів з наказів</vt:lpstr>
      <vt:lpstr>Склад реквізитів вказівок</vt:lpstr>
      <vt:lpstr>Реквізити ухвал</vt:lpstr>
      <vt:lpstr>Реквізити розпорядження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Computer</dc:creator>
  <cp:lastModifiedBy>RePack by Diakov</cp:lastModifiedBy>
  <cp:revision>4</cp:revision>
  <dcterms:created xsi:type="dcterms:W3CDTF">2023-02-05T14:16:58Z</dcterms:created>
  <dcterms:modified xsi:type="dcterms:W3CDTF">2023-02-19T18:43:39Z</dcterms:modified>
</cp:coreProperties>
</file>