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5" r:id="rId1"/>
  </p:sldMasterIdLst>
  <p:notesMasterIdLst>
    <p:notesMasterId r:id="rId20"/>
  </p:notesMasterIdLst>
  <p:sldIdLst>
    <p:sldId id="268" r:id="rId2"/>
    <p:sldId id="269" r:id="rId3"/>
    <p:sldId id="266" r:id="rId4"/>
    <p:sldId id="262" r:id="rId5"/>
    <p:sldId id="260" r:id="rId6"/>
    <p:sldId id="259" r:id="rId7"/>
    <p:sldId id="257" r:id="rId8"/>
    <p:sldId id="263" r:id="rId9"/>
    <p:sldId id="264" r:id="rId10"/>
    <p:sldId id="261" r:id="rId11"/>
    <p:sldId id="258" r:id="rId12"/>
    <p:sldId id="265" r:id="rId13"/>
    <p:sldId id="270" r:id="rId14"/>
    <p:sldId id="272" r:id="rId15"/>
    <p:sldId id="274" r:id="rId16"/>
    <p:sldId id="276" r:id="rId17"/>
    <p:sldId id="277" r:id="rId18"/>
    <p:sldId id="278" r:id="rId19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936" y="60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A22600-00B0-4FB8-8B0D-6CCBA5991467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3C3F57-BAA6-4B49-88B4-A529A8DD6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076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3C3F57-BAA6-4B49-88B4-A529A8DD695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218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F11C3-3CE2-42D8-B705-E94993B7A9E6}" type="datetimeFigureOut">
              <a:rPr lang="uk-UA" smtClean="0"/>
              <a:t>22.09.2021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DD2FB-929B-4D4C-A4B5-19AE89EF40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17835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F11C3-3CE2-42D8-B705-E94993B7A9E6}" type="datetimeFigureOut">
              <a:rPr lang="uk-UA" smtClean="0"/>
              <a:t>22.09.2021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DD2FB-929B-4D4C-A4B5-19AE89EF40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210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F11C3-3CE2-42D8-B705-E94993B7A9E6}" type="datetimeFigureOut">
              <a:rPr lang="uk-UA" smtClean="0"/>
              <a:t>22.09.2021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DD2FB-929B-4D4C-A4B5-19AE89EF40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0948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F11C3-3CE2-42D8-B705-E94993B7A9E6}" type="datetimeFigureOut">
              <a:rPr lang="uk-UA" smtClean="0"/>
              <a:t>22.09.2021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DD2FB-929B-4D4C-A4B5-19AE89EF40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35450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F11C3-3CE2-42D8-B705-E94993B7A9E6}" type="datetimeFigureOut">
              <a:rPr lang="uk-UA" smtClean="0"/>
              <a:t>22.09.2021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DD2FB-929B-4D4C-A4B5-19AE89EF40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73805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F11C3-3CE2-42D8-B705-E94993B7A9E6}" type="datetimeFigureOut">
              <a:rPr lang="uk-UA" smtClean="0"/>
              <a:t>22.09.2021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DD2FB-929B-4D4C-A4B5-19AE89EF40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14277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F11C3-3CE2-42D8-B705-E94993B7A9E6}" type="datetimeFigureOut">
              <a:rPr lang="uk-UA" smtClean="0"/>
              <a:t>22.09.2021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DD2FB-929B-4D4C-A4B5-19AE89EF40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97382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F11C3-3CE2-42D8-B705-E94993B7A9E6}" type="datetimeFigureOut">
              <a:rPr lang="uk-UA" smtClean="0"/>
              <a:t>22.09.2021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DD2FB-929B-4D4C-A4B5-19AE89EF40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83206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F11C3-3CE2-42D8-B705-E94993B7A9E6}" type="datetimeFigureOut">
              <a:rPr lang="uk-UA" smtClean="0"/>
              <a:t>22.09.2021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DD2FB-929B-4D4C-A4B5-19AE89EF40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75420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F11C3-3CE2-42D8-B705-E94993B7A9E6}" type="datetimeFigureOut">
              <a:rPr lang="uk-UA" smtClean="0"/>
              <a:t>22.09.2021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DD2FB-929B-4D4C-A4B5-19AE89EF40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07624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F11C3-3CE2-42D8-B705-E94993B7A9E6}" type="datetimeFigureOut">
              <a:rPr lang="uk-UA" smtClean="0"/>
              <a:t>22.09.2021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DD2FB-929B-4D4C-A4B5-19AE89EF40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59783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BF11C3-3CE2-42D8-B705-E94993B7A9E6}" type="datetimeFigureOut">
              <a:rPr lang="uk-UA" smtClean="0"/>
              <a:t>22.09.2021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DD2FB-929B-4D4C-A4B5-19AE89EF40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6620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7858" y="215038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Дисципліна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Технологічні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машинобудування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Відхилення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розташування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поверхонь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65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Відхилення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співвісності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перетину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осей і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позиційний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допуск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величина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зміщення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осей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їхнього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номінального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розташування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межах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нормованої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ділянки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091" y="1690687"/>
            <a:ext cx="8329880" cy="5000399"/>
          </a:xfrm>
        </p:spPr>
      </p:pic>
    </p:spTree>
    <p:extLst>
      <p:ext uri="{BB962C8B-B14F-4D97-AF65-F5344CB8AC3E}">
        <p14:creationId xmlns:p14="http://schemas.microsoft.com/office/powerpoint/2010/main" val="2561783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Відхилення від симетричності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найбільша відстань </a:t>
            </a: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між площиною симетрії (віссю) розглядуваного елемента і площиною симетрії базового елемента в межах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нормованої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ділянки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327" y="1579418"/>
            <a:ext cx="8672945" cy="4987637"/>
          </a:xfrm>
        </p:spPr>
      </p:pic>
    </p:spTree>
    <p:extLst>
      <p:ext uri="{BB962C8B-B14F-4D97-AF65-F5344CB8AC3E}">
        <p14:creationId xmlns:p14="http://schemas.microsoft.com/office/powerpoint/2010/main" val="115710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Радіальне биття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різниця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найбільшої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найменшої відстаней від точок реального профілю поверхні обертання до базової осі в перерізі площиною, перпендикулярною базовій осі</a:t>
            </a:r>
            <a:r>
              <a:rPr lang="uk-UA" sz="3200" b="1" dirty="0"/>
              <a:t> </a:t>
            </a:r>
            <a:endParaRPr lang="uk-UA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109" y="1690689"/>
            <a:ext cx="7597501" cy="4737820"/>
          </a:xfrm>
        </p:spPr>
      </p:pic>
    </p:spTree>
    <p:extLst>
      <p:ext uri="{BB962C8B-B14F-4D97-AF65-F5344CB8AC3E}">
        <p14:creationId xmlns:p14="http://schemas.microsoft.com/office/powerpoint/2010/main" val="30615631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1379" y="95534"/>
            <a:ext cx="10358651" cy="477672"/>
          </a:xfrm>
        </p:spPr>
        <p:txBody>
          <a:bodyPr>
            <a:normAutofit/>
          </a:bodyPr>
          <a:lstStyle/>
          <a:p>
            <a:pPr algn="ctr"/>
            <a:r>
              <a:rPr lang="uk-UA" sz="2400" dirty="0" smtClean="0">
                <a:latin typeface="Franklin Gothic Book" panose="020B0503020102020204" pitchFamily="34" charset="0"/>
              </a:rPr>
              <a:t>Умовні позначення допусків форми і розташування поверхонь</a:t>
            </a:r>
            <a:endParaRPr lang="ru-RU" sz="2400" dirty="0">
              <a:latin typeface="Franklin Gothic Book" panose="020B0503020102020204" pitchFamily="34" charset="0"/>
            </a:endParaRPr>
          </a:p>
        </p:txBody>
      </p:sp>
      <p:pic>
        <p:nvPicPr>
          <p:cNvPr id="4" name="Рисунок 3" descr="image2"/>
          <p:cNvPicPr/>
          <p:nvPr/>
        </p:nvPicPr>
        <p:blipFill rotWithShape="1">
          <a:blip r:embed="rId4" cstate="print">
            <a:lum bright="-40000" contrast="60000"/>
          </a:blip>
          <a:srcRect t="9479"/>
          <a:stretch/>
        </p:blipFill>
        <p:spPr bwMode="auto">
          <a:xfrm>
            <a:off x="2900855" y="483476"/>
            <a:ext cx="6096000" cy="63745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159055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4598" y="201404"/>
            <a:ext cx="10014858" cy="40640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400" b="1" dirty="0">
                <a:latin typeface="Franklin Gothic Book" panose="020B0503020102020204" pitchFamily="34" charset="0"/>
              </a:rPr>
              <a:t>Умовне позначення відхилень форми і розташування поверхонь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93970" y="607804"/>
            <a:ext cx="10145486" cy="3410857"/>
          </a:xfrm>
        </p:spPr>
        <p:txBody>
          <a:bodyPr>
            <a:normAutofit/>
          </a:bodyPr>
          <a:lstStyle/>
          <a:p>
            <a:pPr marL="0" indent="457200" algn="just">
              <a:spcBef>
                <a:spcPts val="0"/>
              </a:spcBef>
              <a:buNone/>
            </a:pPr>
            <a:r>
              <a:rPr lang="uk-UA" sz="2400" dirty="0" smtClean="0">
                <a:latin typeface="Franklin Gothic Book" panose="020B0503020102020204" pitchFamily="34" charset="0"/>
              </a:rPr>
              <a:t>Умовне позначення граничного відхилення форми чи розташування поверхонь вписують у </a:t>
            </a:r>
            <a:r>
              <a:rPr lang="uk-UA" sz="2400" b="1" dirty="0" smtClean="0">
                <a:latin typeface="Franklin Gothic Book" panose="020B0503020102020204" pitchFamily="34" charset="0"/>
              </a:rPr>
              <a:t>прямокутну рамку</a:t>
            </a:r>
            <a:r>
              <a:rPr lang="uk-UA" sz="2400" dirty="0" smtClean="0">
                <a:latin typeface="Franklin Gothic Book" panose="020B0503020102020204" pitchFamily="34" charset="0"/>
              </a:rPr>
              <a:t>.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uk-UA" sz="2400" i="1" dirty="0" smtClean="0">
                <a:latin typeface="Franklin Gothic Book" panose="020B0503020102020204" pitchFamily="34" charset="0"/>
              </a:rPr>
              <a:t>Рамка</a:t>
            </a:r>
            <a:r>
              <a:rPr lang="uk-UA" sz="2400" dirty="0" smtClean="0">
                <a:latin typeface="Franklin Gothic Book" panose="020B0503020102020204" pitchFamily="34" charset="0"/>
              </a:rPr>
              <a:t> для позначення </a:t>
            </a:r>
            <a:r>
              <a:rPr lang="uk-UA" sz="2400" b="1" dirty="0" smtClean="0">
                <a:latin typeface="Franklin Gothic Book" panose="020B0503020102020204" pitchFamily="34" charset="0"/>
              </a:rPr>
              <a:t>відхилення форми </a:t>
            </a:r>
            <a:r>
              <a:rPr lang="uk-UA" sz="2400" dirty="0" smtClean="0">
                <a:latin typeface="Franklin Gothic Book" panose="020B0503020102020204" pitchFamily="34" charset="0"/>
              </a:rPr>
              <a:t>складається з </a:t>
            </a:r>
            <a:r>
              <a:rPr lang="uk-UA" sz="2400" b="1" i="1" dirty="0" smtClean="0">
                <a:latin typeface="Franklin Gothic Book" panose="020B0503020102020204" pitchFamily="34" charset="0"/>
              </a:rPr>
              <a:t>двох частин (рис а)</a:t>
            </a:r>
            <a:r>
              <a:rPr lang="uk-UA" sz="2400" dirty="0" smtClean="0">
                <a:latin typeface="Franklin Gothic Book" panose="020B0503020102020204" pitchFamily="34" charset="0"/>
              </a:rPr>
              <a:t>, а для </a:t>
            </a:r>
            <a:r>
              <a:rPr lang="uk-UA" sz="2400" b="1" dirty="0" smtClean="0">
                <a:latin typeface="Franklin Gothic Book" panose="020B0503020102020204" pitchFamily="34" charset="0"/>
              </a:rPr>
              <a:t>відхилення розташування поверхонь</a:t>
            </a:r>
            <a:r>
              <a:rPr lang="uk-UA" sz="2400" dirty="0" smtClean="0">
                <a:latin typeface="Franklin Gothic Book" panose="020B0503020102020204" pitchFamily="34" charset="0"/>
              </a:rPr>
              <a:t> – з </a:t>
            </a:r>
            <a:r>
              <a:rPr lang="uk-UA" sz="2400" b="1" i="1" dirty="0" smtClean="0">
                <a:latin typeface="Franklin Gothic Book" panose="020B0503020102020204" pitchFamily="34" charset="0"/>
              </a:rPr>
              <a:t>трьох частин (рис б).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uk-UA" sz="2400" dirty="0" smtClean="0">
                <a:latin typeface="Franklin Gothic Book" panose="020B0503020102020204" pitchFamily="34" charset="0"/>
              </a:rPr>
              <a:t>До </a:t>
            </a:r>
            <a:r>
              <a:rPr lang="uk-UA" sz="2400" b="1" i="1" dirty="0" smtClean="0">
                <a:latin typeface="Franklin Gothic Book" panose="020B0503020102020204" pitchFamily="34" charset="0"/>
              </a:rPr>
              <a:t>першої частини </a:t>
            </a:r>
            <a:r>
              <a:rPr lang="uk-UA" sz="2400" dirty="0" smtClean="0">
                <a:latin typeface="Franklin Gothic Book" panose="020B0503020102020204" pitchFamily="34" charset="0"/>
              </a:rPr>
              <a:t>рамки в обох випадках заносять </a:t>
            </a:r>
            <a:r>
              <a:rPr lang="uk-UA" sz="2400" b="1" dirty="0" smtClean="0">
                <a:latin typeface="Franklin Gothic Book" panose="020B0503020102020204" pitchFamily="34" charset="0"/>
              </a:rPr>
              <a:t>знак відхилення</a:t>
            </a:r>
            <a:r>
              <a:rPr lang="uk-UA" sz="2400" dirty="0" smtClean="0">
                <a:latin typeface="Franklin Gothic Book" panose="020B0503020102020204" pitchFamily="34" charset="0"/>
              </a:rPr>
              <a:t>, до </a:t>
            </a:r>
            <a:r>
              <a:rPr lang="uk-UA" sz="2400" b="1" i="1" dirty="0" smtClean="0">
                <a:latin typeface="Franklin Gothic Book" panose="020B0503020102020204" pitchFamily="34" charset="0"/>
              </a:rPr>
              <a:t>другої</a:t>
            </a:r>
            <a:r>
              <a:rPr lang="uk-UA" sz="2400" dirty="0" smtClean="0">
                <a:latin typeface="Franklin Gothic Book" panose="020B0503020102020204" pitchFamily="34" charset="0"/>
              </a:rPr>
              <a:t>  - </a:t>
            </a:r>
            <a:r>
              <a:rPr lang="uk-UA" sz="2400" b="1" dirty="0" smtClean="0">
                <a:latin typeface="Franklin Gothic Book" panose="020B0503020102020204" pitchFamily="34" charset="0"/>
              </a:rPr>
              <a:t>числове значення відхилення </a:t>
            </a:r>
            <a:r>
              <a:rPr lang="uk-UA" sz="2400" dirty="0" smtClean="0">
                <a:latin typeface="Franklin Gothic Book" panose="020B0503020102020204" pitchFamily="34" charset="0"/>
              </a:rPr>
              <a:t>в міліметрах. </a:t>
            </a:r>
            <a:r>
              <a:rPr lang="uk-UA" sz="2400" b="1" i="1" dirty="0" smtClean="0">
                <a:latin typeface="Franklin Gothic Book" panose="020B0503020102020204" pitchFamily="34" charset="0"/>
              </a:rPr>
              <a:t>Третя</a:t>
            </a:r>
            <a:r>
              <a:rPr lang="uk-UA" sz="2400" dirty="0" smtClean="0">
                <a:latin typeface="Franklin Gothic Book" panose="020B0503020102020204" pitchFamily="34" charset="0"/>
              </a:rPr>
              <a:t> частина рамки призначення для </a:t>
            </a:r>
            <a:r>
              <a:rPr lang="uk-UA" sz="2400" b="1" dirty="0" smtClean="0">
                <a:latin typeface="Franklin Gothic Book" panose="020B0503020102020204" pitchFamily="34" charset="0"/>
              </a:rPr>
              <a:t>буквеного позначення бази чи поверхні</a:t>
            </a:r>
            <a:r>
              <a:rPr lang="uk-UA" sz="2400" dirty="0" smtClean="0">
                <a:latin typeface="Franklin Gothic Book" panose="020B0503020102020204" pitchFamily="34" charset="0"/>
              </a:rPr>
              <a:t>, з якою пов’язаний допуск відхилення.</a:t>
            </a:r>
          </a:p>
          <a:p>
            <a:pPr marL="0" indent="457200" algn="just">
              <a:spcBef>
                <a:spcPts val="0"/>
              </a:spcBef>
              <a:buNone/>
            </a:pPr>
            <a:endParaRPr lang="uk-UA" sz="2400" dirty="0" smtClean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 rotWithShape="1">
          <a:blip r:embed="rId4"/>
          <a:srcRect l="36648" t="36362" r="36520" b="50119"/>
          <a:stretch/>
        </p:blipFill>
        <p:spPr>
          <a:xfrm>
            <a:off x="1407385" y="4018661"/>
            <a:ext cx="9623986" cy="2726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7667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1371" y="116114"/>
            <a:ext cx="10014858" cy="40640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400" b="1" dirty="0" smtClean="0">
                <a:latin typeface="Franklin Gothic Book" panose="020B0503020102020204" pitchFamily="34" charset="0"/>
              </a:rPr>
              <a:t>З'єднання рамок з контурами зображень поверхонь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4726" y="816804"/>
            <a:ext cx="11941659" cy="3497943"/>
          </a:xfrm>
        </p:spPr>
        <p:txBody>
          <a:bodyPr>
            <a:normAutofit/>
          </a:bodyPr>
          <a:lstStyle/>
          <a:p>
            <a:pPr marL="0" indent="457200" algn="just">
              <a:spcBef>
                <a:spcPts val="0"/>
              </a:spcBef>
              <a:buNone/>
            </a:pPr>
            <a:r>
              <a:rPr lang="uk-UA" sz="2400" dirty="0" smtClean="0"/>
              <a:t>Рамка виконується </a:t>
            </a:r>
            <a:r>
              <a:rPr lang="uk-UA" sz="2400" b="1" dirty="0" smtClean="0"/>
              <a:t>суцільною тонкою лінією</a:t>
            </a:r>
            <a:r>
              <a:rPr lang="uk-UA" sz="2400" dirty="0" smtClean="0"/>
              <a:t>. </a:t>
            </a:r>
            <a:r>
              <a:rPr lang="uk-UA" sz="2400" b="1" dirty="0" smtClean="0"/>
              <a:t>Висота цифр, букв і знаків</a:t>
            </a:r>
            <a:r>
              <a:rPr lang="uk-UA" sz="2400" dirty="0" smtClean="0"/>
              <a:t>, які заносяться у рамку, повинна </a:t>
            </a:r>
            <a:r>
              <a:rPr lang="uk-UA" sz="2400" b="1" i="1" dirty="0" smtClean="0"/>
              <a:t>відповідати розміру </a:t>
            </a:r>
            <a:r>
              <a:rPr lang="uk-UA" sz="2400" b="1" i="1" dirty="0" err="1" smtClean="0"/>
              <a:t>шрифта</a:t>
            </a:r>
            <a:r>
              <a:rPr lang="uk-UA" sz="2400" b="1" i="1" dirty="0" smtClean="0"/>
              <a:t> розмірних чисел </a:t>
            </a:r>
            <a:r>
              <a:rPr lang="uk-UA" sz="2400" dirty="0" smtClean="0"/>
              <a:t>на креслені.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uk-UA" sz="2400" dirty="0" smtClean="0"/>
              <a:t>Перевагу слід віддавати </a:t>
            </a:r>
            <a:r>
              <a:rPr lang="uk-UA" sz="2400" b="1" dirty="0" smtClean="0"/>
              <a:t>горизонтальному розміщенню рамки</a:t>
            </a:r>
            <a:r>
              <a:rPr lang="uk-UA" sz="2400" dirty="0" smtClean="0"/>
              <a:t>. </a:t>
            </a:r>
            <a:endParaRPr lang="uk-UA" sz="2400" dirty="0" smtClean="0"/>
          </a:p>
          <a:p>
            <a:pPr marL="0" indent="457200" algn="just">
              <a:spcBef>
                <a:spcPts val="0"/>
              </a:spcBef>
              <a:buNone/>
            </a:pPr>
            <a:r>
              <a:rPr lang="uk-UA" sz="2400" b="1" dirty="0" smtClean="0"/>
              <a:t>Не допускається </a:t>
            </a:r>
            <a:r>
              <a:rPr lang="uk-UA" sz="2400" b="1" i="1" dirty="0" smtClean="0"/>
              <a:t>перетинати рамку </a:t>
            </a:r>
            <a:r>
              <a:rPr lang="uk-UA" sz="2400" dirty="0" smtClean="0"/>
              <a:t>будь-якими лініями.</a:t>
            </a:r>
            <a:endParaRPr lang="uk-UA" sz="2400" dirty="0" smtClean="0"/>
          </a:p>
          <a:p>
            <a:pPr marL="0" indent="457200" algn="just">
              <a:spcBef>
                <a:spcPts val="0"/>
              </a:spcBef>
              <a:buNone/>
            </a:pPr>
            <a:r>
              <a:rPr lang="uk-UA" sz="2400" b="1" i="1" dirty="0" smtClean="0"/>
              <a:t>Рамку з'єднують </a:t>
            </a:r>
            <a:r>
              <a:rPr lang="uk-UA" sz="2400" dirty="0" smtClean="0"/>
              <a:t>з елементом, до якого належить відхилення, суцільною тонкою </a:t>
            </a:r>
            <a:r>
              <a:rPr lang="uk-UA" sz="2400" b="1" dirty="0" smtClean="0"/>
              <a:t>лінією зі стрілкою на кінці</a:t>
            </a:r>
            <a:r>
              <a:rPr lang="uk-UA" sz="2400" dirty="0" smtClean="0"/>
              <a:t>. </a:t>
            </a:r>
            <a:endParaRPr lang="uk-UA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1371" y="2863704"/>
            <a:ext cx="7704082" cy="399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0847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1371" y="116114"/>
            <a:ext cx="10014858" cy="40640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400" b="1" dirty="0" smtClean="0">
                <a:latin typeface="Franklin Gothic Book" panose="020B0503020102020204" pitchFamily="34" charset="0"/>
              </a:rPr>
              <a:t>Позначення бази вимірювання відхилення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67543" y="522514"/>
            <a:ext cx="10464800" cy="2641599"/>
          </a:xfrm>
        </p:spPr>
        <p:txBody>
          <a:bodyPr>
            <a:noAutofit/>
          </a:bodyPr>
          <a:lstStyle/>
          <a:p>
            <a:pPr marL="0" indent="457200" algn="just">
              <a:spcBef>
                <a:spcPts val="0"/>
              </a:spcBef>
              <a:buNone/>
            </a:pPr>
            <a:r>
              <a:rPr lang="uk-UA" sz="2000" b="1" dirty="0" smtClean="0">
                <a:latin typeface="Franklin Gothic Book" panose="020B0503020102020204" pitchFamily="34" charset="0"/>
              </a:rPr>
              <a:t>Бази </a:t>
            </a:r>
            <a:r>
              <a:rPr lang="uk-UA" sz="2000" dirty="0" smtClean="0">
                <a:latin typeface="Franklin Gothic Book" panose="020B0503020102020204" pitchFamily="34" charset="0"/>
              </a:rPr>
              <a:t>позначають </a:t>
            </a:r>
            <a:r>
              <a:rPr lang="uk-UA" sz="2000" b="1" dirty="0" smtClean="0">
                <a:latin typeface="Franklin Gothic Book" panose="020B0503020102020204" pitchFamily="34" charset="0"/>
              </a:rPr>
              <a:t>зачорненим трикутником</a:t>
            </a:r>
            <a:r>
              <a:rPr lang="uk-UA" sz="2000" dirty="0" smtClean="0">
                <a:latin typeface="Franklin Gothic Book" panose="020B0503020102020204" pitchFamily="34" charset="0"/>
              </a:rPr>
              <a:t>, основа якого має бути </a:t>
            </a:r>
            <a:r>
              <a:rPr lang="uk-UA" sz="2000" b="1" dirty="0" smtClean="0">
                <a:latin typeface="Franklin Gothic Book" panose="020B0503020102020204" pitchFamily="34" charset="0"/>
              </a:rPr>
              <a:t>розташована на контурі </a:t>
            </a:r>
            <a:r>
              <a:rPr lang="uk-UA" sz="2000" b="1" i="1" dirty="0" smtClean="0">
                <a:latin typeface="Franklin Gothic Book" panose="020B0503020102020204" pitchFamily="34" charset="0"/>
              </a:rPr>
              <a:t>(рис а) </a:t>
            </a:r>
            <a:r>
              <a:rPr lang="uk-UA" sz="2000" dirty="0" smtClean="0">
                <a:latin typeface="Franklin Gothic Book" panose="020B0503020102020204" pitchFamily="34" charset="0"/>
              </a:rPr>
              <a:t>або </a:t>
            </a:r>
            <a:r>
              <a:rPr lang="uk-UA" sz="2000" b="1" dirty="0" smtClean="0">
                <a:latin typeface="Franklin Gothic Book" panose="020B0503020102020204" pitchFamily="34" charset="0"/>
              </a:rPr>
              <a:t>на виносній лінії від контуру </a:t>
            </a:r>
            <a:r>
              <a:rPr lang="uk-UA" sz="2000" dirty="0" smtClean="0">
                <a:latin typeface="Franklin Gothic Book" panose="020B0503020102020204" pitchFamily="34" charset="0"/>
              </a:rPr>
              <a:t>базового елемента </a:t>
            </a:r>
            <a:r>
              <a:rPr lang="uk-UA" sz="2000" b="1" i="1" dirty="0" smtClean="0">
                <a:latin typeface="Franklin Gothic Book" panose="020B0503020102020204" pitchFamily="34" charset="0"/>
              </a:rPr>
              <a:t>(рис б). 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uk-UA" sz="2000" b="1" dirty="0" smtClean="0">
                <a:latin typeface="Franklin Gothic Book" panose="020B0503020102020204" pitchFamily="34" charset="0"/>
              </a:rPr>
              <a:t>Трикутник</a:t>
            </a:r>
            <a:r>
              <a:rPr lang="uk-UA" sz="2000" dirty="0" smtClean="0">
                <a:latin typeface="Franklin Gothic Book" panose="020B0503020102020204" pitchFamily="34" charset="0"/>
              </a:rPr>
              <a:t>, яким позначають базу, повинен бути </a:t>
            </a:r>
            <a:r>
              <a:rPr lang="uk-UA" sz="2000" b="1" dirty="0" smtClean="0">
                <a:latin typeface="Franklin Gothic Book" panose="020B0503020102020204" pitchFamily="34" charset="0"/>
              </a:rPr>
              <a:t>рівностороннім, </a:t>
            </a:r>
            <a:r>
              <a:rPr lang="uk-UA" sz="2000" b="1" i="1" dirty="0" smtClean="0">
                <a:latin typeface="Franklin Gothic Book" panose="020B0503020102020204" pitchFamily="34" charset="0"/>
              </a:rPr>
              <a:t>висотою,</a:t>
            </a:r>
            <a:r>
              <a:rPr lang="uk-UA" sz="2000" dirty="0" smtClean="0">
                <a:latin typeface="Franklin Gothic Book" panose="020B0503020102020204" pitchFamily="34" charset="0"/>
              </a:rPr>
              <a:t> що приблизно дорівнює висоті </a:t>
            </a:r>
            <a:r>
              <a:rPr lang="uk-UA" sz="2000" b="1" i="1" dirty="0" err="1" smtClean="0">
                <a:latin typeface="Franklin Gothic Book" panose="020B0503020102020204" pitchFamily="34" charset="0"/>
              </a:rPr>
              <a:t>шрифта</a:t>
            </a:r>
            <a:r>
              <a:rPr lang="uk-UA" sz="2000" b="1" i="1" dirty="0" smtClean="0">
                <a:latin typeface="Franklin Gothic Book" panose="020B0503020102020204" pitchFamily="34" charset="0"/>
              </a:rPr>
              <a:t> розмірних чисел </a:t>
            </a:r>
            <a:r>
              <a:rPr lang="uk-UA" sz="2000" dirty="0" smtClean="0">
                <a:latin typeface="Franklin Gothic Book" panose="020B0503020102020204" pitchFamily="34" charset="0"/>
              </a:rPr>
              <a:t>на креслені.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uk-UA" sz="2000" dirty="0" smtClean="0">
                <a:latin typeface="Franklin Gothic Book" panose="020B0503020102020204" pitchFamily="34" charset="0"/>
              </a:rPr>
              <a:t>Якщо базовий елемент </a:t>
            </a:r>
            <a:r>
              <a:rPr lang="uk-UA" sz="2000" b="1" dirty="0" smtClean="0">
                <a:latin typeface="Franklin Gothic Book" panose="020B0503020102020204" pitchFamily="34" charset="0"/>
              </a:rPr>
              <a:t>з'єднати</a:t>
            </a:r>
            <a:r>
              <a:rPr lang="uk-UA" sz="2000" dirty="0" smtClean="0">
                <a:latin typeface="Franklin Gothic Book" panose="020B0503020102020204" pitchFamily="34" charset="0"/>
              </a:rPr>
              <a:t> з рамкою </a:t>
            </a:r>
            <a:r>
              <a:rPr lang="uk-UA" sz="2000" b="1" dirty="0" smtClean="0">
                <a:latin typeface="Franklin Gothic Book" panose="020B0503020102020204" pitchFamily="34" charset="0"/>
              </a:rPr>
              <a:t>не зручно</a:t>
            </a:r>
            <a:r>
              <a:rPr lang="uk-UA" sz="2000" dirty="0" smtClean="0">
                <a:latin typeface="Franklin Gothic Book" panose="020B0503020102020204" pitchFamily="34" charset="0"/>
              </a:rPr>
              <a:t>, то </a:t>
            </a:r>
            <a:r>
              <a:rPr lang="uk-UA" sz="2000" b="1" dirty="0" smtClean="0">
                <a:latin typeface="Franklin Gothic Book" panose="020B0503020102020204" pitchFamily="34" charset="0"/>
              </a:rPr>
              <a:t>базу позначають великою літерою українського алфавіту (А, Б, В..). </a:t>
            </a:r>
            <a:r>
              <a:rPr lang="uk-UA" sz="2000" dirty="0" smtClean="0">
                <a:latin typeface="Franklin Gothic Book" panose="020B0503020102020204" pitchFamily="34" charset="0"/>
              </a:rPr>
              <a:t>Цю літеру вміщають у квадратну рамку, яку з'єднують  виносною лінією із зачорненим трикутником і вказують у </a:t>
            </a:r>
            <a:r>
              <a:rPr lang="uk-UA" sz="2000" b="1" dirty="0" smtClean="0">
                <a:latin typeface="Franklin Gothic Book" panose="020B0503020102020204" pitchFamily="34" charset="0"/>
              </a:rPr>
              <a:t>третій частині рамки </a:t>
            </a:r>
            <a:r>
              <a:rPr lang="uk-UA" sz="2000" b="1" i="1" dirty="0" smtClean="0">
                <a:latin typeface="Franklin Gothic Book" panose="020B0503020102020204" pitchFamily="34" charset="0"/>
              </a:rPr>
              <a:t>(рис в)</a:t>
            </a:r>
            <a:endParaRPr lang="ru-RU" sz="2000" b="1" i="1" dirty="0">
              <a:latin typeface="Franklin Gothic Book" panose="020B05030201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27466" t="46777" r="26909" b="29811"/>
          <a:stretch/>
        </p:blipFill>
        <p:spPr>
          <a:xfrm>
            <a:off x="783435" y="3489434"/>
            <a:ext cx="11183980" cy="3226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2735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59" y="102367"/>
            <a:ext cx="11929241" cy="812034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Приклади позначення на кресленнях допусків форми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01159" y="758520"/>
            <a:ext cx="5810165" cy="6099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04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6055" y="1396808"/>
            <a:ext cx="7077533" cy="5266751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73269" y="165430"/>
            <a:ext cx="12034345" cy="948668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Приклади позначення на кресленнях допусків розташування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769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38200" y="123825"/>
            <a:ext cx="10515600" cy="548837"/>
          </a:xfrm>
        </p:spPr>
        <p:txBody>
          <a:bodyPr>
            <a:normAutofit/>
          </a:bodyPr>
          <a:lstStyle/>
          <a:p>
            <a:pPr algn="ctr"/>
            <a:r>
              <a:rPr lang="uk-UA" sz="2400" b="1" dirty="0" smtClean="0">
                <a:latin typeface="Franklin Gothic Book" panose="020B0503020102020204" pitchFamily="34" charset="0"/>
              </a:rPr>
              <a:t>Загальні відомості</a:t>
            </a:r>
            <a:endParaRPr lang="ru-RU" sz="2400" b="1" dirty="0">
              <a:latin typeface="Franklin Gothic Book" panose="020B0503020102020204" pitchFamily="34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610227" y="607326"/>
            <a:ext cx="10658901" cy="625067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57200" algn="just">
              <a:spcBef>
                <a:spcPts val="0"/>
              </a:spcBef>
              <a:buFont typeface="Wingdings 3" charset="2"/>
              <a:buNone/>
            </a:pPr>
            <a:r>
              <a:rPr lang="uk-UA" sz="2400" dirty="0" smtClean="0">
                <a:latin typeface="Franklin Gothic Book" panose="020B0503020102020204" pitchFamily="34" charset="0"/>
              </a:rPr>
              <a:t>Для того, щоб виконати деталь по кресленню необхідно забезпечити не тільки точність розміру, але й точність геометричної форми деталі, або точність взаємного розташування поверхонь.</a:t>
            </a:r>
          </a:p>
          <a:p>
            <a:pPr marL="0" indent="457200" algn="just">
              <a:spcBef>
                <a:spcPts val="0"/>
              </a:spcBef>
              <a:buFont typeface="Wingdings 3" charset="2"/>
              <a:buNone/>
            </a:pPr>
            <a:r>
              <a:rPr lang="uk-UA" sz="2400" dirty="0" smtClean="0">
                <a:latin typeface="Franklin Gothic Book" panose="020B0503020102020204" pitchFamily="34" charset="0"/>
              </a:rPr>
              <a:t>Точність геометричних параметрів деталей характеризується не тільки точністю розмірів їх елементів, але й точністю форми і взаємного розташування поверхонь.</a:t>
            </a:r>
          </a:p>
          <a:p>
            <a:pPr marL="0" indent="457200" algn="just">
              <a:spcBef>
                <a:spcPts val="0"/>
              </a:spcBef>
              <a:buFont typeface="Wingdings 3" charset="2"/>
              <a:buNone/>
            </a:pPr>
            <a:r>
              <a:rPr lang="uk-UA" sz="2400" dirty="0" smtClean="0">
                <a:latin typeface="Franklin Gothic Book" panose="020B0503020102020204" pitchFamily="34" charset="0"/>
              </a:rPr>
              <a:t>Відхилення форми і розташування поверхонь виникають у процесі обробки деталей через неточність та деформацію верстата, деформацію оброблюваного виробу, нерівно­мірності припуску на обробку, неоднорідності матеріалу і т. п.</a:t>
            </a:r>
          </a:p>
          <a:p>
            <a:pPr marL="0" indent="457200" algn="just">
              <a:spcBef>
                <a:spcPts val="0"/>
              </a:spcBef>
              <a:buFont typeface="Wingdings 3" charset="2"/>
              <a:buNone/>
            </a:pPr>
            <a:r>
              <a:rPr lang="uk-UA" sz="2400" dirty="0" smtClean="0">
                <a:latin typeface="Franklin Gothic Book" panose="020B0503020102020204" pitchFamily="34" charset="0"/>
              </a:rPr>
              <a:t>Відхилення форми і розташування поверхонь знижує не тільки експлуатаційні, але й технологічні показники виробу. Для забезпечення необхідної точності параметрів, його працездатності і довговічності в робочих кресленнях деталей необхідна вказівка не тільки граничних відхилень розмірів, але в необхідних випадках - також допусків форми і розташування поверхонь.</a:t>
            </a:r>
          </a:p>
        </p:txBody>
      </p:sp>
    </p:spTree>
    <p:extLst>
      <p:ext uri="{BB962C8B-B14F-4D97-AF65-F5344CB8AC3E}">
        <p14:creationId xmlns:p14="http://schemas.microsoft.com/office/powerpoint/2010/main" val="251831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8120" y="543362"/>
            <a:ext cx="11841480" cy="6451798"/>
          </a:xfrm>
        </p:spPr>
        <p:txBody>
          <a:bodyPr>
            <a:normAutofit fontScale="25000" lnSpcReduction="20000"/>
          </a:bodyPr>
          <a:lstStyle/>
          <a:p>
            <a:pPr marL="0" lvl="0" indent="457200" algn="just" defTabSz="457200">
              <a:lnSpc>
                <a:spcPct val="170000"/>
              </a:lnSpc>
              <a:spcBef>
                <a:spcPts val="0"/>
              </a:spcBef>
              <a:buClr>
                <a:schemeClr val="accent1"/>
              </a:buClr>
              <a:buNone/>
            </a:pPr>
            <a:r>
              <a:rPr lang="uk-UA" sz="8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Відхилення форми  </a:t>
            </a:r>
            <a:r>
              <a:rPr lang="uk-UA" sz="80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– відхилення форми реального елемента від номінальної форми, оцінюване найбільшою відстанню від точок реального елемента по нормалі до прилеглого елемента. </a:t>
            </a:r>
          </a:p>
          <a:p>
            <a:pPr marL="0" lvl="0" indent="457200" algn="just" defTabSz="457200">
              <a:lnSpc>
                <a:spcPct val="170000"/>
              </a:lnSpc>
              <a:spcBef>
                <a:spcPts val="0"/>
              </a:spcBef>
              <a:buClr>
                <a:schemeClr val="accent1"/>
              </a:buClr>
              <a:buNone/>
            </a:pPr>
            <a:r>
              <a:rPr lang="uk-UA" sz="80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Відхилення форми нормуються допусками форми. </a:t>
            </a:r>
          </a:p>
          <a:p>
            <a:pPr marL="0" lvl="0" indent="457200" algn="just" defTabSz="457200">
              <a:lnSpc>
                <a:spcPct val="170000"/>
              </a:lnSpc>
              <a:spcBef>
                <a:spcPts val="0"/>
              </a:spcBef>
              <a:buClr>
                <a:schemeClr val="accent1"/>
              </a:buClr>
              <a:buNone/>
            </a:pPr>
            <a:r>
              <a:rPr lang="uk-UA" sz="8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Допуск форми </a:t>
            </a:r>
            <a:r>
              <a:rPr lang="uk-UA" sz="80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– найбільше допустиме значення відхилення форми</a:t>
            </a:r>
          </a:p>
          <a:p>
            <a:pPr marL="0" lvl="0" indent="457200" algn="just" defTabSz="457200">
              <a:lnSpc>
                <a:spcPct val="170000"/>
              </a:lnSpc>
              <a:spcBef>
                <a:spcPts val="0"/>
              </a:spcBef>
              <a:buClr>
                <a:schemeClr val="accent1"/>
              </a:buClr>
              <a:buNone/>
            </a:pPr>
            <a:r>
              <a:rPr lang="uk-UA" sz="80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Призначення допусків форми і розташування поверхонь має проводитися на основі державних стандартів </a:t>
            </a:r>
            <a:r>
              <a:rPr lang="ru-RU" sz="80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ГОСТ 2.308-79</a:t>
            </a:r>
            <a:r>
              <a:rPr lang="uk-UA" sz="8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.</a:t>
            </a:r>
          </a:p>
          <a:p>
            <a:pPr marL="0" indent="457200" algn="just" defTabSz="457200">
              <a:lnSpc>
                <a:spcPct val="170000"/>
              </a:lnSpc>
              <a:spcBef>
                <a:spcPts val="0"/>
              </a:spcBef>
              <a:buClr>
                <a:schemeClr val="accent1"/>
              </a:buClr>
              <a:buNone/>
            </a:pPr>
            <a:r>
              <a:rPr lang="ru-RU" sz="8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Номінальна</a:t>
            </a:r>
            <a:r>
              <a:rPr lang="ru-RU" sz="8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 форма </a:t>
            </a:r>
            <a:r>
              <a:rPr lang="ru-RU" sz="8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поверхні</a:t>
            </a:r>
            <a:r>
              <a:rPr lang="ru-RU" sz="8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 </a:t>
            </a:r>
            <a:r>
              <a:rPr lang="ru-RU" sz="80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— </a:t>
            </a:r>
            <a:r>
              <a:rPr lang="ru-RU" sz="8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це</a:t>
            </a:r>
            <a:r>
              <a:rPr lang="ru-RU" sz="80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 </a:t>
            </a:r>
            <a:r>
              <a:rPr lang="ru-RU" sz="8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поверхня</a:t>
            </a:r>
            <a:r>
              <a:rPr lang="ru-RU" sz="80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, форму </a:t>
            </a:r>
            <a:r>
              <a:rPr lang="ru-RU" sz="8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якої</a:t>
            </a:r>
            <a:r>
              <a:rPr lang="ru-RU" sz="80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 задано у </a:t>
            </a:r>
            <a:r>
              <a:rPr lang="ru-RU" sz="8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кресленні</a:t>
            </a:r>
            <a:r>
              <a:rPr lang="ru-RU" sz="80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 </a:t>
            </a:r>
            <a:r>
              <a:rPr lang="ru-RU" sz="8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або</a:t>
            </a:r>
            <a:r>
              <a:rPr lang="ru-RU" sz="80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 в </a:t>
            </a:r>
            <a:r>
              <a:rPr lang="ru-RU" sz="8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іншому</a:t>
            </a:r>
            <a:r>
              <a:rPr lang="ru-RU" sz="80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 </a:t>
            </a:r>
            <a:r>
              <a:rPr lang="ru-RU" sz="8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технічному</a:t>
            </a:r>
            <a:r>
              <a:rPr lang="ru-RU" sz="80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 </a:t>
            </a:r>
            <a:r>
              <a:rPr lang="ru-RU" sz="8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документі</a:t>
            </a:r>
            <a:r>
              <a:rPr lang="ru-RU" sz="80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.</a:t>
            </a:r>
          </a:p>
          <a:p>
            <a:pPr marL="0" indent="457200" algn="just" defTabSz="457200">
              <a:lnSpc>
                <a:spcPct val="170000"/>
              </a:lnSpc>
              <a:spcBef>
                <a:spcPts val="0"/>
              </a:spcBef>
              <a:buClr>
                <a:schemeClr val="accent1"/>
              </a:buClr>
              <a:buNone/>
            </a:pPr>
            <a:r>
              <a:rPr lang="ru-RU" sz="8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 </a:t>
            </a:r>
            <a:r>
              <a:rPr lang="ru-RU" sz="8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Реальна </a:t>
            </a:r>
            <a:r>
              <a:rPr lang="ru-RU" sz="8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поверхня</a:t>
            </a:r>
            <a:r>
              <a:rPr lang="ru-RU" sz="8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 </a:t>
            </a:r>
            <a:r>
              <a:rPr lang="ru-RU" sz="80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— </a:t>
            </a:r>
            <a:r>
              <a:rPr lang="ru-RU" sz="8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поверхня</a:t>
            </a:r>
            <a:r>
              <a:rPr lang="ru-RU" sz="80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, </a:t>
            </a:r>
            <a:r>
              <a:rPr lang="ru-RU" sz="8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отримана</a:t>
            </a:r>
            <a:r>
              <a:rPr lang="ru-RU" sz="80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 </a:t>
            </a:r>
            <a:r>
              <a:rPr lang="ru-RU" sz="8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під</a:t>
            </a:r>
            <a:r>
              <a:rPr lang="ru-RU" sz="80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 час </a:t>
            </a:r>
            <a:r>
              <a:rPr lang="ru-RU" sz="8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обробки</a:t>
            </a:r>
            <a:r>
              <a:rPr lang="ru-RU" sz="80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 </a:t>
            </a:r>
            <a:r>
              <a:rPr lang="ru-RU" sz="8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деталі</a:t>
            </a:r>
            <a:r>
              <a:rPr lang="ru-RU" sz="80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.</a:t>
            </a:r>
            <a:r>
              <a:rPr lang="ru-RU" sz="80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 </a:t>
            </a:r>
            <a:endParaRPr lang="ru-RU" sz="8000" dirty="0">
              <a:solidFill>
                <a:schemeClr val="tx1">
                  <a:lumMod val="75000"/>
                  <a:lumOff val="25000"/>
                </a:schemeClr>
              </a:solidFill>
              <a:latin typeface="Franklin Gothic Book" panose="020B0503020102020204" pitchFamily="34" charset="0"/>
            </a:endParaRPr>
          </a:p>
          <a:p>
            <a:pPr marL="0" indent="457200" algn="just" defTabSz="457200">
              <a:lnSpc>
                <a:spcPct val="170000"/>
              </a:lnSpc>
              <a:spcBef>
                <a:spcPts val="0"/>
              </a:spcBef>
              <a:buClr>
                <a:schemeClr val="accent1"/>
              </a:buClr>
              <a:buNone/>
            </a:pPr>
            <a:r>
              <a:rPr lang="ru-RU" sz="8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Профіль</a:t>
            </a:r>
            <a:r>
              <a:rPr lang="ru-RU" sz="8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 </a:t>
            </a:r>
            <a:r>
              <a:rPr lang="ru-RU" sz="8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поверхні</a:t>
            </a:r>
            <a:r>
              <a:rPr lang="ru-RU" sz="8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 </a:t>
            </a:r>
            <a:r>
              <a:rPr lang="ru-RU" sz="80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— </a:t>
            </a:r>
            <a:r>
              <a:rPr lang="ru-RU" sz="8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це</a:t>
            </a:r>
            <a:r>
              <a:rPr lang="ru-RU" sz="80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 </a:t>
            </a:r>
            <a:r>
              <a:rPr lang="ru-RU" sz="8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лінія</a:t>
            </a:r>
            <a:r>
              <a:rPr lang="ru-RU" sz="80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 </a:t>
            </a:r>
            <a:r>
              <a:rPr lang="ru-RU" sz="8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перетину</a:t>
            </a:r>
            <a:r>
              <a:rPr lang="ru-RU" sz="80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 </a:t>
            </a:r>
            <a:r>
              <a:rPr lang="ru-RU" sz="8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поверхні</a:t>
            </a:r>
            <a:r>
              <a:rPr lang="ru-RU" sz="80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 з </a:t>
            </a:r>
            <a:r>
              <a:rPr lang="ru-RU" sz="8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площиною</a:t>
            </a:r>
            <a:r>
              <a:rPr lang="ru-RU" sz="80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, перпендикулярною </a:t>
            </a:r>
            <a:r>
              <a:rPr lang="ru-RU" sz="8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їй</a:t>
            </a:r>
            <a:r>
              <a:rPr lang="ru-RU" sz="80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 </a:t>
            </a:r>
            <a:r>
              <a:rPr lang="ru-RU" sz="8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або</a:t>
            </a:r>
            <a:r>
              <a:rPr lang="ru-RU" sz="80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 </a:t>
            </a:r>
            <a:r>
              <a:rPr lang="ru-RU" sz="8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паралельною</a:t>
            </a:r>
            <a:r>
              <a:rPr lang="ru-RU" sz="80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 </a:t>
            </a:r>
            <a:r>
              <a:rPr lang="ru-RU" sz="8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її</a:t>
            </a:r>
            <a:r>
              <a:rPr lang="ru-RU" sz="80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 </a:t>
            </a:r>
            <a:r>
              <a:rPr lang="ru-RU" sz="8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осі</a:t>
            </a:r>
            <a:r>
              <a:rPr lang="ru-RU" sz="80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.</a:t>
            </a:r>
            <a:endParaRPr lang="en-US" sz="8000" dirty="0">
              <a:solidFill>
                <a:schemeClr val="tx1">
                  <a:lumMod val="75000"/>
                  <a:lumOff val="25000"/>
                </a:schemeClr>
              </a:solidFill>
              <a:latin typeface="Franklin Gothic Book" panose="020B0503020102020204" pitchFamily="34" charset="0"/>
            </a:endParaRPr>
          </a:p>
          <a:p>
            <a:pPr marL="0" indent="457200" algn="just" defTabSz="457200">
              <a:lnSpc>
                <a:spcPct val="170000"/>
              </a:lnSpc>
              <a:spcBef>
                <a:spcPts val="0"/>
              </a:spcBef>
              <a:buClr>
                <a:schemeClr val="accent1"/>
              </a:buClr>
              <a:buNone/>
            </a:pPr>
            <a:r>
              <a:rPr lang="ru-RU" sz="8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Нормов</a:t>
            </a:r>
            <a:r>
              <a:rPr lang="uk-UA" sz="8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а</a:t>
            </a:r>
            <a:r>
              <a:rPr lang="ru-RU" sz="8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на </a:t>
            </a:r>
            <a:r>
              <a:rPr lang="ru-RU" sz="8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ділянка</a:t>
            </a:r>
            <a:r>
              <a:rPr lang="ru-RU" sz="8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 </a:t>
            </a:r>
            <a:r>
              <a:rPr lang="ru-RU" sz="80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— </a:t>
            </a:r>
            <a:r>
              <a:rPr lang="ru-RU" sz="8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це</a:t>
            </a:r>
            <a:r>
              <a:rPr lang="ru-RU" sz="80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 </a:t>
            </a:r>
            <a:r>
              <a:rPr lang="ru-RU" sz="8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ділянка</a:t>
            </a:r>
            <a:r>
              <a:rPr lang="ru-RU" sz="80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 </a:t>
            </a:r>
            <a:r>
              <a:rPr lang="ru-RU" sz="8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поверхні</a:t>
            </a:r>
            <a:r>
              <a:rPr lang="ru-RU" sz="80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, до </a:t>
            </a:r>
            <a:r>
              <a:rPr lang="ru-RU" sz="8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якої</a:t>
            </a:r>
            <a:r>
              <a:rPr lang="ru-RU" sz="80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 </a:t>
            </a:r>
            <a:r>
              <a:rPr lang="ru-RU" sz="8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належить</a:t>
            </a:r>
            <a:r>
              <a:rPr lang="ru-RU" sz="80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 допуск </a:t>
            </a:r>
            <a:r>
              <a:rPr lang="ru-RU" sz="8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відхилення</a:t>
            </a:r>
            <a:r>
              <a:rPr lang="ru-RU" sz="80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 </a:t>
            </a:r>
            <a:r>
              <a:rPr lang="ru-RU" sz="8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форми</a:t>
            </a:r>
            <a:r>
              <a:rPr lang="ru-RU" sz="80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.</a:t>
            </a:r>
            <a:endParaRPr lang="uk-UA" sz="8000" dirty="0">
              <a:solidFill>
                <a:schemeClr val="tx1">
                  <a:lumMod val="75000"/>
                  <a:lumOff val="25000"/>
                </a:schemeClr>
              </a:solidFill>
              <a:latin typeface="Franklin Gothic Book" panose="020B0503020102020204" pitchFamily="34" charset="0"/>
            </a:endParaRPr>
          </a:p>
          <a:p>
            <a:pPr marL="0" indent="457200" algn="just" defTabSz="457200">
              <a:lnSpc>
                <a:spcPct val="170000"/>
              </a:lnSpc>
              <a:spcBef>
                <a:spcPts val="0"/>
              </a:spcBef>
              <a:buClr>
                <a:schemeClr val="accent1"/>
              </a:buClr>
              <a:buNone/>
            </a:pPr>
            <a:endParaRPr lang="ru-RU" sz="8000" dirty="0">
              <a:solidFill>
                <a:schemeClr val="tx1">
                  <a:lumMod val="75000"/>
                  <a:lumOff val="25000"/>
                </a:schemeClr>
              </a:solidFill>
              <a:latin typeface="Franklin Gothic Book" panose="020B0503020102020204" pitchFamily="34" charset="0"/>
            </a:endParaRPr>
          </a:p>
          <a:p>
            <a:pPr marL="0" indent="457200" algn="just" defTabSz="457200">
              <a:lnSpc>
                <a:spcPct val="170000"/>
              </a:lnSpc>
              <a:spcBef>
                <a:spcPts val="0"/>
              </a:spcBef>
              <a:buClr>
                <a:schemeClr val="accent1"/>
              </a:buClr>
              <a:buNone/>
            </a:pPr>
            <a:endParaRPr lang="en-US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 defTabSz="457200">
              <a:lnSpc>
                <a:spcPct val="170000"/>
              </a:lnSpc>
              <a:spcBef>
                <a:spcPts val="0"/>
              </a:spcBef>
              <a:buClr>
                <a:schemeClr val="accent1"/>
              </a:buClr>
              <a:buNone/>
            </a:pPr>
            <a:endParaRPr lang="en-US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457200" algn="just" defTabSz="457200">
              <a:lnSpc>
                <a:spcPct val="170000"/>
              </a:lnSpc>
              <a:spcBef>
                <a:spcPts val="0"/>
              </a:spcBef>
              <a:buClr>
                <a:schemeClr val="accent1"/>
              </a:buClr>
              <a:buNone/>
            </a:pPr>
            <a:endParaRPr lang="uk-UA" sz="8000" dirty="0">
              <a:solidFill>
                <a:schemeClr val="tx1">
                  <a:lumMod val="75000"/>
                  <a:lumOff val="25000"/>
                </a:schemeClr>
              </a:solidFill>
              <a:latin typeface="Franklin Gothic Book" panose="020B0503020102020204" pitchFamily="34" charset="0"/>
            </a:endParaRPr>
          </a:p>
          <a:p>
            <a:pPr marL="0" lvl="0" indent="457200" algn="just" defTabSz="457200">
              <a:lnSpc>
                <a:spcPct val="170000"/>
              </a:lnSpc>
              <a:spcBef>
                <a:spcPts val="0"/>
              </a:spcBef>
              <a:buClr>
                <a:schemeClr val="accent1"/>
              </a:buClr>
              <a:buNone/>
            </a:pPr>
            <a:endParaRPr lang="uk-UA" sz="8000" dirty="0">
              <a:solidFill>
                <a:schemeClr val="tx1">
                  <a:lumMod val="75000"/>
                  <a:lumOff val="25000"/>
                </a:schemeClr>
              </a:solidFill>
              <a:latin typeface="Franklin Gothic Book" panose="020B0503020102020204" pitchFamily="34" charset="0"/>
            </a:endParaRPr>
          </a:p>
          <a:p>
            <a:pPr marL="0" indent="457200" algn="just" defTabSz="457200">
              <a:lnSpc>
                <a:spcPct val="170000"/>
              </a:lnSpc>
              <a:spcBef>
                <a:spcPts val="0"/>
              </a:spcBef>
              <a:buClr>
                <a:schemeClr val="accent1"/>
              </a:buClr>
              <a:buNone/>
            </a:pPr>
            <a:endParaRPr lang="ru-RU" sz="8000" dirty="0">
              <a:solidFill>
                <a:schemeClr val="tx1">
                  <a:lumMod val="75000"/>
                  <a:lumOff val="25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838200" y="123825"/>
            <a:ext cx="10515600" cy="548837"/>
          </a:xfrm>
        </p:spPr>
        <p:txBody>
          <a:bodyPr>
            <a:normAutofit/>
          </a:bodyPr>
          <a:lstStyle/>
          <a:p>
            <a:pPr algn="ctr"/>
            <a:r>
              <a:rPr lang="uk-UA" sz="2400" b="1" dirty="0" smtClean="0">
                <a:latin typeface="Franklin Gothic Book" panose="020B0503020102020204" pitchFamily="34" charset="0"/>
              </a:rPr>
              <a:t>Основні терміни</a:t>
            </a:r>
            <a:endParaRPr lang="ru-RU" sz="2400" b="1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69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2273" y="475962"/>
            <a:ext cx="10515600" cy="1325563"/>
          </a:xfrm>
        </p:spPr>
        <p:txBody>
          <a:bodyPr>
            <a:noAutofit/>
          </a:bodyPr>
          <a:lstStyle/>
          <a:p>
            <a:r>
              <a:rPr lang="uk-UA" sz="3200" b="1" dirty="0" smtClean="0"/>
              <a:t> 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Відхилення від прямолінійності (</a:t>
            </a:r>
            <a:r>
              <a:rPr lang="uk-UA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непрямолінійність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uk-UA" sz="2800" b="1" dirty="0" smtClean="0"/>
              <a:t>–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відхилення від прямої лінії профілю перетину поверхні площиною, нормально розташованої до неї в заданому напрямку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713" y="1801526"/>
            <a:ext cx="8592457" cy="4700874"/>
          </a:xfrm>
        </p:spPr>
      </p:pic>
    </p:spTree>
    <p:extLst>
      <p:ext uri="{BB962C8B-B14F-4D97-AF65-F5344CB8AC3E}">
        <p14:creationId xmlns:p14="http://schemas.microsoft.com/office/powerpoint/2010/main" val="799681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Відхилення від площинності.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Відхиленням від площинності в комплексі вважають найбільшу відстань </a:t>
            </a:r>
            <a:r>
              <a:rPr lang="el-G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 точок реальної поверхні від прилеглої площини в межах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нормованої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ділянки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5625"/>
            <a:ext cx="9334893" cy="4807404"/>
          </a:xfrm>
        </p:spPr>
      </p:pic>
    </p:spTree>
    <p:extLst>
      <p:ext uri="{BB962C8B-B14F-4D97-AF65-F5344CB8AC3E}">
        <p14:creationId xmlns:p14="http://schemas.microsoft.com/office/powerpoint/2010/main" val="141548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Відхилення від циліндричної поверхні.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Відхиленням від циліндричності вважають найбільше відхилення </a:t>
            </a: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 точок реальної поверхні до поверхні прилеглого циліндра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64" y="1690688"/>
            <a:ext cx="9712036" cy="4791076"/>
          </a:xfrm>
        </p:spPr>
      </p:pic>
    </p:spTree>
    <p:extLst>
      <p:ext uri="{BB962C8B-B14F-4D97-AF65-F5344CB8AC3E}">
        <p14:creationId xmlns:p14="http://schemas.microsoft.com/office/powerpoint/2010/main" val="2429636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Відхилення від круглості.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Відхиленням від круглості вважають найбільшу відстань </a:t>
            </a:r>
            <a:r>
              <a:rPr lang="el-G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 точок реального профілю поперечного перерізу до прилеглого кола 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825624"/>
            <a:ext cx="8853714" cy="4879975"/>
          </a:xfrm>
        </p:spPr>
      </p:pic>
    </p:spTree>
    <p:extLst>
      <p:ext uri="{BB962C8B-B14F-4D97-AF65-F5344CB8AC3E}">
        <p14:creationId xmlns:p14="http://schemas.microsoft.com/office/powerpoint/2010/main" val="3077343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Відхилення від паралельності </a:t>
            </a:r>
            <a:r>
              <a:rPr lang="uk-UA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площин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різниця найбільшої і найменшої відстаней між 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площинами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межах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нормованої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ділянки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44" y="1690688"/>
            <a:ext cx="9231086" cy="4855255"/>
          </a:xfrm>
        </p:spPr>
      </p:pic>
    </p:spTree>
    <p:extLst>
      <p:ext uri="{BB962C8B-B14F-4D97-AF65-F5344CB8AC3E}">
        <p14:creationId xmlns:p14="http://schemas.microsoft.com/office/powerpoint/2010/main" val="838081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Відхилення від перпендикулярності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відхилення кута між 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площинами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від 90°, виражене в лінійних одиницях на довжині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нормованої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ділянки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690688"/>
            <a:ext cx="8650514" cy="4898799"/>
          </a:xfrm>
        </p:spPr>
      </p:pic>
    </p:spTree>
    <p:extLst>
      <p:ext uri="{BB962C8B-B14F-4D97-AF65-F5344CB8AC3E}">
        <p14:creationId xmlns:p14="http://schemas.microsoft.com/office/powerpoint/2010/main" val="420497794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1023</TotalTime>
  <Words>687</Words>
  <Application>Microsoft Office PowerPoint</Application>
  <PresentationFormat>Широкоэкранный</PresentationFormat>
  <Paragraphs>46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Franklin Gothic Book</vt:lpstr>
      <vt:lpstr>Times New Roman</vt:lpstr>
      <vt:lpstr>Wingdings 3</vt:lpstr>
      <vt:lpstr>Тема Office</vt:lpstr>
      <vt:lpstr>Дисципліна «Технологічні основи машинобудування»     Відхилення форми й розташування поверхонь</vt:lpstr>
      <vt:lpstr>Загальні відомості</vt:lpstr>
      <vt:lpstr>Основні терміни</vt:lpstr>
      <vt:lpstr> Відхилення від прямолінійності (непрямолінійність) – відхилення від прямої лінії профілю перетину поверхні площиною, нормально розташованої до неї в заданому напрямку</vt:lpstr>
      <vt:lpstr>Відхилення від площинності. Відхиленням від площинності в комплексі вважають найбільшу відстань Δ від точок реальної поверхні від прилеглої площини в межах нормованої ділянки</vt:lpstr>
      <vt:lpstr>Відхилення від циліндричної поверхні. Відхиленням від циліндричності вважають найбільше відхилення Δ від точок реальної поверхні до поверхні прилеглого циліндра</vt:lpstr>
      <vt:lpstr>Відхилення від круглості. Відхиленням від круглості вважають найбільшу відстань Δ від точок реального профілю поперечного перерізу до прилеглого кола </vt:lpstr>
      <vt:lpstr>Відхилення від паралельності площин — різниця найбільшої і найменшої відстаней між площинами в межах нормованої ділянки</vt:lpstr>
      <vt:lpstr>Відхилення від перпендикулярності — відхилення кута між площинами від 90°, виражене в лінійних одиницях на довжині нормованої ділянки l</vt:lpstr>
      <vt:lpstr>Відхилення від співвісності, від перетину осей і позиційний допуск – це величина зміщення осей від їхнього номінального розташування в межах нормованої ділянки.</vt:lpstr>
      <vt:lpstr>Відхилення від симетричності — найбільша відстань Δ між площиною симетрії (віссю) розглядуваного елемента і площиною симетрії базового елемента в межах нормованої ділянки</vt:lpstr>
      <vt:lpstr>Радіальне биття — різниця найбільшої і найменшої відстаней від точок реального профілю поверхні обертання до базової осі в перерізі площиною, перпендикулярною базовій осі </vt:lpstr>
      <vt:lpstr>Умовні позначення допусків форми і розташування поверхонь</vt:lpstr>
      <vt:lpstr>Умовне позначення відхилень форми і розташування поверхонь</vt:lpstr>
      <vt:lpstr>З'єднання рамок з контурами зображень поверхонь</vt:lpstr>
      <vt:lpstr>Позначення бази вимірювання відхилення</vt:lpstr>
      <vt:lpstr>Приклади позначення на кресленнях допусків форми</vt:lpstr>
      <vt:lpstr>Приклади позначення на кресленнях допусків розташування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Оксана</cp:lastModifiedBy>
  <cp:revision>25</cp:revision>
  <dcterms:created xsi:type="dcterms:W3CDTF">2021-09-05T13:54:21Z</dcterms:created>
  <dcterms:modified xsi:type="dcterms:W3CDTF">2021-09-22T20:53:03Z</dcterms:modified>
</cp:coreProperties>
</file>