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5" r:id="rId2"/>
    <p:sldId id="306" r:id="rId3"/>
    <p:sldId id="267" r:id="rId4"/>
    <p:sldId id="261" r:id="rId5"/>
    <p:sldId id="262" r:id="rId6"/>
    <p:sldId id="263" r:id="rId7"/>
    <p:sldId id="264" r:id="rId8"/>
    <p:sldId id="268" r:id="rId9"/>
    <p:sldId id="279" r:id="rId10"/>
    <p:sldId id="280" r:id="rId11"/>
    <p:sldId id="296" r:id="rId12"/>
    <p:sldId id="281" r:id="rId13"/>
    <p:sldId id="303"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5" r:id="rId27"/>
    <p:sldId id="297" r:id="rId28"/>
    <p:sldId id="298" r:id="rId29"/>
    <p:sldId id="270" r:id="rId30"/>
    <p:sldId id="271" r:id="rId31"/>
    <p:sldId id="272" r:id="rId32"/>
    <p:sldId id="273" r:id="rId33"/>
    <p:sldId id="274" r:id="rId34"/>
    <p:sldId id="275" r:id="rId35"/>
    <p:sldId id="276" r:id="rId36"/>
    <p:sldId id="277" r:id="rId37"/>
    <p:sldId id="307" r:id="rId38"/>
    <p:sldId id="309" r:id="rId39"/>
    <p:sldId id="310" r:id="rId40"/>
    <p:sldId id="300" r:id="rId41"/>
    <p:sldId id="311" r:id="rId42"/>
    <p:sldId id="312"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0236E-9066-4F67-941B-97C11A60C273}" type="datetimeFigureOut">
              <a:rPr lang="uk-UA" smtClean="0"/>
              <a:t>17.11.2021</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C49AB-8524-4F9D-A5A4-AF4E7424557C}" type="slidenum">
              <a:rPr lang="uk-UA" smtClean="0"/>
              <a:t>‹#›</a:t>
            </a:fld>
            <a:endParaRPr lang="uk-UA"/>
          </a:p>
        </p:txBody>
      </p:sp>
    </p:spTree>
    <p:extLst>
      <p:ext uri="{BB962C8B-B14F-4D97-AF65-F5344CB8AC3E}">
        <p14:creationId xmlns:p14="http://schemas.microsoft.com/office/powerpoint/2010/main" val="260144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75A2CCF-A63E-4EE0-A050-6710C91D7633}" type="slidenum">
              <a:rPr lang="ru-RU" altLang="en-US"/>
              <a:pPr/>
              <a:t>1</a:t>
            </a:fld>
            <a:endParaRPr lang="ru-RU" altLang="en-US" dirty="0"/>
          </a:p>
        </p:txBody>
      </p:sp>
      <p:sp>
        <p:nvSpPr>
          <p:cNvPr id="5324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A3CDAC5D-1744-409E-8D60-3D365D3E6868}" type="slidenum">
              <a:rPr lang="ru-RU" altLang="en-US" sz="1200"/>
              <a:pPr algn="r">
                <a:buClrTx/>
                <a:buFontTx/>
                <a:buNone/>
              </a:pPr>
              <a:t>1</a:t>
            </a:fld>
            <a:endParaRPr lang="ru-RU" altLang="en-US" sz="1200" dirty="0"/>
          </a:p>
        </p:txBody>
      </p:sp>
      <p:sp>
        <p:nvSpPr>
          <p:cNvPr id="5325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12368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266A512-40EC-4825-A497-14F9E6E16D9E}" type="slidenum">
              <a:rPr lang="ru-RU" altLang="ru-RU"/>
              <a:pPr/>
              <a:t>31</a:t>
            </a:fld>
            <a:endParaRPr lang="ru-RU" altLang="ru-RU"/>
          </a:p>
        </p:txBody>
      </p:sp>
      <p:sp>
        <p:nvSpPr>
          <p:cNvPr id="6963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A0C0A06A-8651-49DB-BD4C-33D468093045}" type="slidenum">
              <a:rPr lang="ru-RU" altLang="ru-RU" sz="1200"/>
              <a:pPr algn="r">
                <a:buClrTx/>
                <a:buFontTx/>
                <a:buNone/>
              </a:pPr>
              <a:t>31</a:t>
            </a:fld>
            <a:endParaRPr lang="ru-RU" altLang="ru-RU" sz="1200"/>
          </a:p>
        </p:txBody>
      </p:sp>
      <p:sp>
        <p:nvSpPr>
          <p:cNvPr id="6963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spTree>
    <p:extLst>
      <p:ext uri="{BB962C8B-B14F-4D97-AF65-F5344CB8AC3E}">
        <p14:creationId xmlns:p14="http://schemas.microsoft.com/office/powerpoint/2010/main" val="185075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A732CBF-1925-4108-AC74-0B23B098B77C}" type="slidenum">
              <a:rPr lang="ru-RU" altLang="ru-RU"/>
              <a:pPr/>
              <a:t>32</a:t>
            </a:fld>
            <a:endParaRPr lang="ru-RU" altLang="ru-RU"/>
          </a:p>
        </p:txBody>
      </p:sp>
      <p:sp>
        <p:nvSpPr>
          <p:cNvPr id="7065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B17D071B-3C61-4227-94B0-4B9DF48D22B3}" type="slidenum">
              <a:rPr lang="ru-RU" altLang="ru-RU" sz="1200"/>
              <a:pPr algn="r">
                <a:buClrTx/>
                <a:buFontTx/>
                <a:buNone/>
              </a:pPr>
              <a:t>32</a:t>
            </a:fld>
            <a:endParaRPr lang="ru-RU" altLang="ru-RU" sz="1200"/>
          </a:p>
        </p:txBody>
      </p:sp>
      <p:sp>
        <p:nvSpPr>
          <p:cNvPr id="7065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spTree>
    <p:extLst>
      <p:ext uri="{BB962C8B-B14F-4D97-AF65-F5344CB8AC3E}">
        <p14:creationId xmlns:p14="http://schemas.microsoft.com/office/powerpoint/2010/main" val="342092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39B7D00-34F2-4689-9339-CB07C5F530E2}" type="slidenum">
              <a:rPr lang="ru-RU" altLang="ru-RU"/>
              <a:pPr/>
              <a:t>33</a:t>
            </a:fld>
            <a:endParaRPr lang="ru-RU" altLang="ru-RU"/>
          </a:p>
        </p:txBody>
      </p:sp>
      <p:sp>
        <p:nvSpPr>
          <p:cNvPr id="7270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CFFAE88A-80ED-405F-88E9-FC57F06B0460}" type="slidenum">
              <a:rPr lang="ru-RU" altLang="ru-RU" sz="1200"/>
              <a:pPr algn="r">
                <a:buClrTx/>
                <a:buFontTx/>
                <a:buNone/>
              </a:pPr>
              <a:t>33</a:t>
            </a:fld>
            <a:endParaRPr lang="ru-RU" altLang="ru-RU" sz="1200"/>
          </a:p>
        </p:txBody>
      </p:sp>
      <p:sp>
        <p:nvSpPr>
          <p:cNvPr id="7270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spTree>
    <p:extLst>
      <p:ext uri="{BB962C8B-B14F-4D97-AF65-F5344CB8AC3E}">
        <p14:creationId xmlns:p14="http://schemas.microsoft.com/office/powerpoint/2010/main" val="32721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869C41B-798C-4ADF-B883-61EEABBAB09B}" type="slidenum">
              <a:rPr lang="ru-RU" altLang="ru-RU"/>
              <a:pPr/>
              <a:t>34</a:t>
            </a:fld>
            <a:endParaRPr lang="ru-RU" altLang="ru-RU"/>
          </a:p>
        </p:txBody>
      </p:sp>
      <p:sp>
        <p:nvSpPr>
          <p:cNvPr id="7372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35953DD5-3CE2-4994-AA8F-AEA4B8E963FA}" type="slidenum">
              <a:rPr lang="ru-RU" altLang="ru-RU" sz="1200"/>
              <a:pPr algn="r">
                <a:buClrTx/>
                <a:buFontTx/>
                <a:buNone/>
              </a:pPr>
              <a:t>34</a:t>
            </a:fld>
            <a:endParaRPr lang="ru-RU" altLang="ru-RU" sz="1200"/>
          </a:p>
        </p:txBody>
      </p:sp>
      <p:sp>
        <p:nvSpPr>
          <p:cNvPr id="7373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1"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spcBef>
                <a:spcPts val="450"/>
              </a:spcBef>
              <a:buClrTx/>
              <a:buFontTx/>
              <a:buNone/>
            </a:pPr>
            <a:r>
              <a:rPr lang="ru-RU" altLang="ru-RU" sz="1200" b="1"/>
              <a:t>Вопрос какое самое шумное место в системе? Насос. Кроме того что шумин,он вибрирует расшатывая систему. Для предотвращения этого есть гибкие вставки. Состоящие из 2-х металлич частей и резиновой части в середине.</a:t>
            </a:r>
          </a:p>
        </p:txBody>
      </p:sp>
    </p:spTree>
    <p:extLst>
      <p:ext uri="{BB962C8B-B14F-4D97-AF65-F5344CB8AC3E}">
        <p14:creationId xmlns:p14="http://schemas.microsoft.com/office/powerpoint/2010/main" val="3696525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EAA8676-28E9-4626-97E4-6C878BCE65A4}" type="slidenum">
              <a:rPr lang="ru-RU" altLang="ru-RU"/>
              <a:pPr/>
              <a:t>36</a:t>
            </a:fld>
            <a:endParaRPr lang="ru-RU" altLang="ru-RU" dirty="0"/>
          </a:p>
        </p:txBody>
      </p:sp>
      <p:sp>
        <p:nvSpPr>
          <p:cNvPr id="8704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67FA8835-48F6-4B82-867E-60C44A2152B1}" type="slidenum">
              <a:rPr lang="ru-RU" altLang="ru-RU" sz="1200"/>
              <a:pPr algn="r">
                <a:buClrTx/>
                <a:buFontTx/>
                <a:buNone/>
              </a:pPr>
              <a:t>36</a:t>
            </a:fld>
            <a:endParaRPr lang="ru-RU" altLang="ru-RU" sz="1200" dirty="0"/>
          </a:p>
        </p:txBody>
      </p:sp>
      <p:sp>
        <p:nvSpPr>
          <p:cNvPr id="8704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3"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dirty="0"/>
          </a:p>
        </p:txBody>
      </p:sp>
    </p:spTree>
    <p:extLst>
      <p:ext uri="{BB962C8B-B14F-4D97-AF65-F5344CB8AC3E}">
        <p14:creationId xmlns:p14="http://schemas.microsoft.com/office/powerpoint/2010/main" val="126365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40FA328-D07C-4C70-9D98-FA3F9572FA93}" type="slidenum">
              <a:rPr lang="ru-RU" altLang="ru-RU"/>
              <a:pPr/>
              <a:t>3</a:t>
            </a:fld>
            <a:endParaRPr lang="ru-RU" altLang="ru-RU" dirty="0"/>
          </a:p>
        </p:txBody>
      </p:sp>
      <p:sp>
        <p:nvSpPr>
          <p:cNvPr id="5529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B736CA1B-587E-4867-9132-512816E3E87E}" type="slidenum">
              <a:rPr lang="ru-RU" altLang="ru-RU" sz="1200"/>
              <a:pPr algn="r">
                <a:buClrTx/>
                <a:buFontTx/>
                <a:buNone/>
              </a:pPr>
              <a:t>3</a:t>
            </a:fld>
            <a:endParaRPr lang="ru-RU" altLang="ru-RU" sz="1200" dirty="0"/>
          </a:p>
        </p:txBody>
      </p:sp>
      <p:sp>
        <p:nvSpPr>
          <p:cNvPr id="5529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dirty="0"/>
          </a:p>
        </p:txBody>
      </p:sp>
    </p:spTree>
    <p:extLst>
      <p:ext uri="{BB962C8B-B14F-4D97-AF65-F5344CB8AC3E}">
        <p14:creationId xmlns:p14="http://schemas.microsoft.com/office/powerpoint/2010/main" val="235242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a:ln/>
        </p:spPr>
      </p:sp>
      <p:sp>
        <p:nvSpPr>
          <p:cNvPr id="215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
        <p:nvSpPr>
          <p:cNvPr id="215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fld id="{D7EB24D9-16BB-4F6C-8F55-FAD83A47EF7B}" type="slidenum">
              <a:rPr lang="ru-RU" altLang="ru-RU" b="0" i="0"/>
              <a:pPr/>
              <a:t>4</a:t>
            </a:fld>
            <a:endParaRPr lang="ru-RU" altLang="ru-RU" b="0" i="0"/>
          </a:p>
        </p:txBody>
      </p:sp>
    </p:spTree>
    <p:extLst>
      <p:ext uri="{BB962C8B-B14F-4D97-AF65-F5344CB8AC3E}">
        <p14:creationId xmlns:p14="http://schemas.microsoft.com/office/powerpoint/2010/main" val="394745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4CC310E-BC9D-469E-BC82-DE87BD1CD567}" type="slidenum">
              <a:rPr lang="ru-RU" altLang="ru-RU"/>
              <a:pPr/>
              <a:t>8</a:t>
            </a:fld>
            <a:endParaRPr lang="ru-RU" altLang="ru-RU"/>
          </a:p>
        </p:txBody>
      </p:sp>
      <p:sp>
        <p:nvSpPr>
          <p:cNvPr id="6144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E43DE806-1648-45E3-92F9-CF897B1F4E4F}" type="slidenum">
              <a:rPr lang="ru-RU" altLang="ru-RU" sz="1200"/>
              <a:pPr algn="r">
                <a:buClrTx/>
                <a:buFontTx/>
                <a:buNone/>
              </a:pPr>
              <a:t>8</a:t>
            </a:fld>
            <a:endParaRPr lang="ru-RU" altLang="ru-RU" sz="1200"/>
          </a:p>
        </p:txBody>
      </p:sp>
      <p:sp>
        <p:nvSpPr>
          <p:cNvPr id="6144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spTree>
    <p:extLst>
      <p:ext uri="{BB962C8B-B14F-4D97-AF65-F5344CB8AC3E}">
        <p14:creationId xmlns:p14="http://schemas.microsoft.com/office/powerpoint/2010/main" val="426910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a:ln/>
        </p:spPr>
      </p:sp>
      <p:sp>
        <p:nvSpPr>
          <p:cNvPr id="266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
        <p:nvSpPr>
          <p:cNvPr id="2662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fld id="{1E1D2BF4-6789-4502-98B2-81C884FD5818}" type="slidenum">
              <a:rPr lang="ru-RU" altLang="ru-RU" b="0" i="0"/>
              <a:pPr/>
              <a:t>10</a:t>
            </a:fld>
            <a:endParaRPr lang="ru-RU" altLang="ru-RU" b="0" i="0"/>
          </a:p>
        </p:txBody>
      </p:sp>
    </p:spTree>
    <p:extLst>
      <p:ext uri="{BB962C8B-B14F-4D97-AF65-F5344CB8AC3E}">
        <p14:creationId xmlns:p14="http://schemas.microsoft.com/office/powerpoint/2010/main" val="3359033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75500FF-DCF4-41A3-B0F5-CF03BC8DAC27}" type="slidenum">
              <a:rPr lang="ru-RU" altLang="ru-RU"/>
              <a:pPr/>
              <a:t>21</a:t>
            </a:fld>
            <a:endParaRPr lang="ru-RU" altLang="ru-RU"/>
          </a:p>
        </p:txBody>
      </p:sp>
      <p:sp>
        <p:nvSpPr>
          <p:cNvPr id="10035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FFA00899-68DB-405C-B9C9-3640198AB6B4}" type="slidenum">
              <a:rPr lang="ru-RU" altLang="ru-RU" sz="1200"/>
              <a:pPr algn="r">
                <a:buClrTx/>
                <a:buFontTx/>
                <a:buNone/>
              </a:pPr>
              <a:t>21</a:t>
            </a:fld>
            <a:endParaRPr lang="ru-RU" altLang="ru-RU" sz="1200"/>
          </a:p>
        </p:txBody>
      </p:sp>
      <p:sp>
        <p:nvSpPr>
          <p:cNvPr id="100354" name="Rectangle 2"/>
          <p:cNvSpPr txBox="1">
            <a:spLocks noGrp="1" noRot="1" noChangeAspect="1" noChangeArrowheads="1"/>
          </p:cNvSpPr>
          <p:nvPr>
            <p:ph type="sldImg"/>
          </p:nvPr>
        </p:nvSpPr>
        <p:spPr bwMode="auto">
          <a:xfrm>
            <a:off x="1106488" y="666750"/>
            <a:ext cx="4645025" cy="34845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5" name="Text Box 3"/>
          <p:cNvSpPr txBox="1">
            <a:spLocks noChangeArrowheads="1"/>
          </p:cNvSpPr>
          <p:nvPr/>
        </p:nvSpPr>
        <p:spPr bwMode="auto">
          <a:xfrm>
            <a:off x="904875" y="4373563"/>
            <a:ext cx="5048250" cy="407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spcBef>
                <a:spcPts val="450"/>
              </a:spcBef>
              <a:buClrTx/>
              <a:buFontTx/>
              <a:buNone/>
            </a:pPr>
            <a:r>
              <a:rPr lang="ru-RU" altLang="ru-RU" sz="1200" b="1"/>
              <a:t>Начать с меди. Суперсан Австрия. Держат наибольшике давления и температуру (уточнить значения)</a:t>
            </a:r>
          </a:p>
        </p:txBody>
      </p:sp>
    </p:spTree>
    <p:extLst>
      <p:ext uri="{BB962C8B-B14F-4D97-AF65-F5344CB8AC3E}">
        <p14:creationId xmlns:p14="http://schemas.microsoft.com/office/powerpoint/2010/main" val="385258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33B6F40-2CD3-4784-B754-B17048994E63}" type="slidenum">
              <a:rPr lang="ru-RU" altLang="ru-RU"/>
              <a:pPr/>
              <a:t>22</a:t>
            </a:fld>
            <a:endParaRPr lang="ru-RU" altLang="ru-RU"/>
          </a:p>
        </p:txBody>
      </p:sp>
      <p:sp>
        <p:nvSpPr>
          <p:cNvPr id="10137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41796A67-7025-4EC9-BD22-10930D79C152}" type="slidenum">
              <a:rPr lang="ru-RU" altLang="ru-RU" sz="1200"/>
              <a:pPr algn="r">
                <a:buClrTx/>
                <a:buFontTx/>
                <a:buNone/>
              </a:pPr>
              <a:t>22</a:t>
            </a:fld>
            <a:endParaRPr lang="ru-RU" altLang="ru-RU" sz="1200"/>
          </a:p>
        </p:txBody>
      </p:sp>
      <p:sp>
        <p:nvSpPr>
          <p:cNvPr id="10137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9"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spTree>
    <p:extLst>
      <p:ext uri="{BB962C8B-B14F-4D97-AF65-F5344CB8AC3E}">
        <p14:creationId xmlns:p14="http://schemas.microsoft.com/office/powerpoint/2010/main" val="331942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42697BA-EB05-4D2B-B94C-0C69CB73130C}" type="slidenum">
              <a:rPr lang="ru-RU" altLang="ru-RU"/>
              <a:pPr/>
              <a:t>29</a:t>
            </a:fld>
            <a:endParaRPr lang="ru-RU" altLang="ru-RU"/>
          </a:p>
        </p:txBody>
      </p:sp>
      <p:sp>
        <p:nvSpPr>
          <p:cNvPr id="6451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9D631FFA-D37B-42FB-AE3F-D677807A3B37}" type="slidenum">
              <a:rPr lang="ru-RU" altLang="ru-RU" sz="1200"/>
              <a:pPr algn="r">
                <a:buClrTx/>
                <a:buFontTx/>
                <a:buNone/>
              </a:pPr>
              <a:t>29</a:t>
            </a:fld>
            <a:endParaRPr lang="ru-RU" altLang="ru-RU" sz="1200"/>
          </a:p>
        </p:txBody>
      </p:sp>
      <p:sp>
        <p:nvSpPr>
          <p:cNvPr id="6451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spcBef>
                <a:spcPts val="450"/>
              </a:spcBef>
              <a:buClrTx/>
              <a:buFontTx/>
              <a:buNone/>
            </a:pPr>
            <a:r>
              <a:rPr lang="ru-RU" altLang="ru-RU" sz="1200" b="1"/>
              <a:t>Объяснить почему шаровый</a:t>
            </a:r>
          </a:p>
          <a:p>
            <a:pPr>
              <a:spcBef>
                <a:spcPts val="450"/>
              </a:spcBef>
              <a:buClrTx/>
              <a:buFontTx/>
              <a:buNone/>
            </a:pPr>
            <a:r>
              <a:rPr lang="ru-RU" altLang="ru-RU" sz="1200" b="1"/>
              <a:t>Начать таблицу</a:t>
            </a:r>
          </a:p>
        </p:txBody>
      </p:sp>
    </p:spTree>
    <p:extLst>
      <p:ext uri="{BB962C8B-B14F-4D97-AF65-F5344CB8AC3E}">
        <p14:creationId xmlns:p14="http://schemas.microsoft.com/office/powerpoint/2010/main" val="425091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3FE882B-89D1-4C66-8C16-9C019AFDA4EA}" type="slidenum">
              <a:rPr lang="ru-RU" altLang="ru-RU"/>
              <a:pPr/>
              <a:t>30</a:t>
            </a:fld>
            <a:endParaRPr lang="ru-RU" altLang="ru-RU"/>
          </a:p>
        </p:txBody>
      </p:sp>
      <p:sp>
        <p:nvSpPr>
          <p:cNvPr id="6860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1C52E49A-E73C-49FB-8A22-D9F82ED3FF4E}" type="slidenum">
              <a:rPr lang="ru-RU" altLang="ru-RU" sz="1200"/>
              <a:pPr algn="r">
                <a:buClrTx/>
                <a:buFontTx/>
                <a:buNone/>
              </a:pPr>
              <a:t>30</a:t>
            </a:fld>
            <a:endParaRPr lang="ru-RU" altLang="ru-RU" sz="1200"/>
          </a:p>
        </p:txBody>
      </p:sp>
      <p:sp>
        <p:nvSpPr>
          <p:cNvPr id="6861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spTree>
    <p:extLst>
      <p:ext uri="{BB962C8B-B14F-4D97-AF65-F5344CB8AC3E}">
        <p14:creationId xmlns:p14="http://schemas.microsoft.com/office/powerpoint/2010/main" val="16392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uk-UA"/>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FF467CC-50B6-488F-ABBE-8C7E1EAB4FDA}" type="datetimeFigureOut">
              <a:rPr lang="uk-UA" smtClean="0"/>
              <a:t>17.11.2021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B219049-476E-4414-BAC4-4F569B8FFF84}" type="slidenum">
              <a:rPr lang="uk-UA" smtClean="0"/>
              <a:t>‹#›</a:t>
            </a:fld>
            <a:endParaRPr lang="uk-UA"/>
          </a:p>
        </p:txBody>
      </p:sp>
    </p:spTree>
    <p:extLst>
      <p:ext uri="{BB962C8B-B14F-4D97-AF65-F5344CB8AC3E}">
        <p14:creationId xmlns:p14="http://schemas.microsoft.com/office/powerpoint/2010/main" val="34424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FF467CC-50B6-488F-ABBE-8C7E1EAB4FDA}" type="datetimeFigureOut">
              <a:rPr lang="uk-UA" smtClean="0"/>
              <a:t>17.11.2021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B219049-476E-4414-BAC4-4F569B8FFF84}" type="slidenum">
              <a:rPr lang="uk-UA" smtClean="0"/>
              <a:t>‹#›</a:t>
            </a:fld>
            <a:endParaRPr lang="uk-UA"/>
          </a:p>
        </p:txBody>
      </p:sp>
    </p:spTree>
    <p:extLst>
      <p:ext uri="{BB962C8B-B14F-4D97-AF65-F5344CB8AC3E}">
        <p14:creationId xmlns:p14="http://schemas.microsoft.com/office/powerpoint/2010/main" val="112930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FF467CC-50B6-488F-ABBE-8C7E1EAB4FDA}" type="datetimeFigureOut">
              <a:rPr lang="uk-UA" smtClean="0"/>
              <a:t>17.11.2021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B219049-476E-4414-BAC4-4F569B8FFF84}" type="slidenum">
              <a:rPr lang="uk-UA" smtClean="0"/>
              <a:t>‹#›</a:t>
            </a:fld>
            <a:endParaRPr lang="uk-UA"/>
          </a:p>
        </p:txBody>
      </p:sp>
    </p:spTree>
    <p:extLst>
      <p:ext uri="{BB962C8B-B14F-4D97-AF65-F5344CB8AC3E}">
        <p14:creationId xmlns:p14="http://schemas.microsoft.com/office/powerpoint/2010/main" val="265942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FF467CC-50B6-488F-ABBE-8C7E1EAB4FDA}" type="datetimeFigureOut">
              <a:rPr lang="uk-UA" smtClean="0"/>
              <a:t>17.11.2021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B219049-476E-4414-BAC4-4F569B8FFF84}" type="slidenum">
              <a:rPr lang="uk-UA" smtClean="0"/>
              <a:t>‹#›</a:t>
            </a:fld>
            <a:endParaRPr lang="uk-UA"/>
          </a:p>
        </p:txBody>
      </p:sp>
    </p:spTree>
    <p:extLst>
      <p:ext uri="{BB962C8B-B14F-4D97-AF65-F5344CB8AC3E}">
        <p14:creationId xmlns:p14="http://schemas.microsoft.com/office/powerpoint/2010/main" val="407922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uk-UA"/>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F467CC-50B6-488F-ABBE-8C7E1EAB4FDA}" type="datetimeFigureOut">
              <a:rPr lang="uk-UA" smtClean="0"/>
              <a:t>17.11.2021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B219049-476E-4414-BAC4-4F569B8FFF84}" type="slidenum">
              <a:rPr lang="uk-UA" smtClean="0"/>
              <a:t>‹#›</a:t>
            </a:fld>
            <a:endParaRPr lang="uk-UA"/>
          </a:p>
        </p:txBody>
      </p:sp>
    </p:spTree>
    <p:extLst>
      <p:ext uri="{BB962C8B-B14F-4D97-AF65-F5344CB8AC3E}">
        <p14:creationId xmlns:p14="http://schemas.microsoft.com/office/powerpoint/2010/main" val="60973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FF467CC-50B6-488F-ABBE-8C7E1EAB4FDA}" type="datetimeFigureOut">
              <a:rPr lang="uk-UA" smtClean="0"/>
              <a:t>17.11.2021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B219049-476E-4414-BAC4-4F569B8FFF84}" type="slidenum">
              <a:rPr lang="uk-UA" smtClean="0"/>
              <a:t>‹#›</a:t>
            </a:fld>
            <a:endParaRPr lang="uk-UA"/>
          </a:p>
        </p:txBody>
      </p:sp>
    </p:spTree>
    <p:extLst>
      <p:ext uri="{BB962C8B-B14F-4D97-AF65-F5344CB8AC3E}">
        <p14:creationId xmlns:p14="http://schemas.microsoft.com/office/powerpoint/2010/main" val="238191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FF467CC-50B6-488F-ABBE-8C7E1EAB4FDA}" type="datetimeFigureOut">
              <a:rPr lang="uk-UA" smtClean="0"/>
              <a:t>17.11.2021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9B219049-476E-4414-BAC4-4F569B8FFF84}" type="slidenum">
              <a:rPr lang="uk-UA" smtClean="0"/>
              <a:t>‹#›</a:t>
            </a:fld>
            <a:endParaRPr lang="uk-UA"/>
          </a:p>
        </p:txBody>
      </p:sp>
    </p:spTree>
    <p:extLst>
      <p:ext uri="{BB962C8B-B14F-4D97-AF65-F5344CB8AC3E}">
        <p14:creationId xmlns:p14="http://schemas.microsoft.com/office/powerpoint/2010/main" val="169879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FF467CC-50B6-488F-ABBE-8C7E1EAB4FDA}" type="datetimeFigureOut">
              <a:rPr lang="uk-UA" smtClean="0"/>
              <a:t>17.11.2021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9B219049-476E-4414-BAC4-4F569B8FFF84}" type="slidenum">
              <a:rPr lang="uk-UA" smtClean="0"/>
              <a:t>‹#›</a:t>
            </a:fld>
            <a:endParaRPr lang="uk-UA"/>
          </a:p>
        </p:txBody>
      </p:sp>
    </p:spTree>
    <p:extLst>
      <p:ext uri="{BB962C8B-B14F-4D97-AF65-F5344CB8AC3E}">
        <p14:creationId xmlns:p14="http://schemas.microsoft.com/office/powerpoint/2010/main" val="203993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F467CC-50B6-488F-ABBE-8C7E1EAB4FDA}" type="datetimeFigureOut">
              <a:rPr lang="uk-UA" smtClean="0"/>
              <a:t>17.11.2021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9B219049-476E-4414-BAC4-4F569B8FFF84}" type="slidenum">
              <a:rPr lang="uk-UA" smtClean="0"/>
              <a:t>‹#›</a:t>
            </a:fld>
            <a:endParaRPr lang="uk-UA"/>
          </a:p>
        </p:txBody>
      </p:sp>
    </p:spTree>
    <p:extLst>
      <p:ext uri="{BB962C8B-B14F-4D97-AF65-F5344CB8AC3E}">
        <p14:creationId xmlns:p14="http://schemas.microsoft.com/office/powerpoint/2010/main" val="180781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uk-UA"/>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CFF467CC-50B6-488F-ABBE-8C7E1EAB4FDA}" type="datetimeFigureOut">
              <a:rPr lang="uk-UA" smtClean="0"/>
              <a:t>17.11.2021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B219049-476E-4414-BAC4-4F569B8FFF84}" type="slidenum">
              <a:rPr lang="uk-UA" smtClean="0"/>
              <a:t>‹#›</a:t>
            </a:fld>
            <a:endParaRPr lang="uk-UA"/>
          </a:p>
        </p:txBody>
      </p:sp>
    </p:spTree>
    <p:extLst>
      <p:ext uri="{BB962C8B-B14F-4D97-AF65-F5344CB8AC3E}">
        <p14:creationId xmlns:p14="http://schemas.microsoft.com/office/powerpoint/2010/main" val="49153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uk-UA"/>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uk-UA"/>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CFF467CC-50B6-488F-ABBE-8C7E1EAB4FDA}" type="datetimeFigureOut">
              <a:rPr lang="uk-UA" smtClean="0"/>
              <a:t>17.11.2021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B219049-476E-4414-BAC4-4F569B8FFF84}" type="slidenum">
              <a:rPr lang="uk-UA" smtClean="0"/>
              <a:t>‹#›</a:t>
            </a:fld>
            <a:endParaRPr lang="uk-UA"/>
          </a:p>
        </p:txBody>
      </p:sp>
    </p:spTree>
    <p:extLst>
      <p:ext uri="{BB962C8B-B14F-4D97-AF65-F5344CB8AC3E}">
        <p14:creationId xmlns:p14="http://schemas.microsoft.com/office/powerpoint/2010/main" val="121453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F467CC-50B6-488F-ABBE-8C7E1EAB4FDA}" type="datetimeFigureOut">
              <a:rPr lang="uk-UA" smtClean="0"/>
              <a:t>17.11.2021</a:t>
            </a:fld>
            <a:endParaRPr lang="uk-UA"/>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219049-476E-4414-BAC4-4F569B8FFF84}" type="slidenum">
              <a:rPr lang="uk-UA" smtClean="0"/>
              <a:t>‹#›</a:t>
            </a:fld>
            <a:endParaRPr lang="uk-UA"/>
          </a:p>
        </p:txBody>
      </p:sp>
    </p:spTree>
    <p:extLst>
      <p:ext uri="{BB962C8B-B14F-4D97-AF65-F5344CB8AC3E}">
        <p14:creationId xmlns:p14="http://schemas.microsoft.com/office/powerpoint/2010/main" val="3865868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50825" y="1057275"/>
            <a:ext cx="8610600" cy="580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uk-UA" altLang="en-US" sz="2400" dirty="0" smtClean="0">
                <a:latin typeface="Times New Roman" panose="02020603050405020304" pitchFamily="18" charset="0"/>
                <a:cs typeface="Times New Roman" panose="02020603050405020304" pitchFamily="18" charset="0"/>
              </a:rPr>
              <a:t>Теплопостачання – це постачання теплом (у вигляді нагрітої води або пари) житлових, громадських та промислових будівель (споруд) для забезпечення опалення, вентиляції, гарячого водопостачання та технологічних потреб споживачів.</a:t>
            </a:r>
          </a:p>
          <a:p>
            <a:pPr>
              <a:buClrTx/>
              <a:buFontTx/>
              <a:buNone/>
            </a:pPr>
            <a:r>
              <a:rPr lang="uk-UA" altLang="en-US" sz="2400" dirty="0" smtClean="0">
                <a:latin typeface="Times New Roman" panose="02020603050405020304" pitchFamily="18" charset="0"/>
                <a:cs typeface="Times New Roman" panose="02020603050405020304" pitchFamily="18" charset="0"/>
              </a:rPr>
              <a:t>Основні елементи системи теплопостачання: </a:t>
            </a:r>
          </a:p>
          <a:p>
            <a:pPr marL="342900" indent="-342900">
              <a:buClrTx/>
              <a:buFontTx/>
              <a:buChar char="-"/>
            </a:pPr>
            <a:r>
              <a:rPr lang="uk-UA" altLang="en-US" sz="2400" dirty="0" smtClean="0">
                <a:latin typeface="Times New Roman" panose="02020603050405020304" pitchFamily="18" charset="0"/>
                <a:cs typeface="Times New Roman" panose="02020603050405020304" pitchFamily="18" charset="0"/>
              </a:rPr>
              <a:t>виробництво (генерація) тепла, як джерело тепла може виступати котельня або теплоелектроцентраль (ТЕЦ) </a:t>
            </a:r>
          </a:p>
          <a:p>
            <a:pPr marL="342900" indent="-342900">
              <a:buClrTx/>
              <a:buFontTx/>
              <a:buChar char="-"/>
            </a:pPr>
            <a:r>
              <a:rPr lang="uk-UA" altLang="en-US" sz="2400" dirty="0" smtClean="0">
                <a:latin typeface="Times New Roman" panose="02020603050405020304" pitchFamily="18" charset="0"/>
                <a:cs typeface="Times New Roman" panose="02020603050405020304" pitchFamily="18" charset="0"/>
              </a:rPr>
              <a:t>транспортування та розподіл тепла по теплових мережах </a:t>
            </a:r>
          </a:p>
          <a:p>
            <a:pPr>
              <a:buClrTx/>
            </a:pPr>
            <a:r>
              <a:rPr lang="uk-UA" altLang="en-US" sz="2400" dirty="0" smtClean="0">
                <a:latin typeface="Times New Roman" panose="02020603050405020304" pitchFamily="18" charset="0"/>
                <a:cs typeface="Times New Roman" panose="02020603050405020304" pitchFamily="18" charset="0"/>
              </a:rPr>
              <a:t>- приєднання та споживання тепла опалювальними приладами.</a:t>
            </a:r>
            <a:endParaRPr lang="uk-UA" altLang="en-US" sz="2000" dirty="0">
              <a:latin typeface="Times New Roman" panose="02020603050405020304" pitchFamily="18" charset="0"/>
              <a:cs typeface="Times New Roman" panose="02020603050405020304" pitchFamily="18" charset="0"/>
            </a:endParaRPr>
          </a:p>
        </p:txBody>
      </p:sp>
      <p:sp>
        <p:nvSpPr>
          <p:cNvPr id="3074" name="Text Box 2"/>
          <p:cNvSpPr txBox="1">
            <a:spLocks noChangeArrowheads="1"/>
          </p:cNvSpPr>
          <p:nvPr/>
        </p:nvSpPr>
        <p:spPr bwMode="auto">
          <a:xfrm>
            <a:off x="468313" y="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en-US" sz="3200" b="1" dirty="0" err="1" smtClean="0"/>
              <a:t>Опалення</a:t>
            </a:r>
            <a:endParaRPr lang="ru-RU" altLang="en-US" sz="3200" b="1" dirty="0"/>
          </a:p>
        </p:txBody>
      </p:sp>
    </p:spTree>
    <p:extLst>
      <p:ext uri="{BB962C8B-B14F-4D97-AF65-F5344CB8AC3E}">
        <p14:creationId xmlns:p14="http://schemas.microsoft.com/office/powerpoint/2010/main" val="18790076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fld id="{DC751113-470A-4A69-A2E2-CA6DB079AF06}" type="slidenum">
              <a:rPr lang="ru-RU" altLang="ru-RU" b="0" i="0">
                <a:latin typeface="Arial Black" panose="020B0A04020102020204" pitchFamily="34" charset="0"/>
              </a:rPr>
              <a:pPr/>
              <a:t>10</a:t>
            </a:fld>
            <a:endParaRPr lang="ru-RU" altLang="ru-RU" b="0" i="0">
              <a:latin typeface="Arial Black" panose="020B0A04020102020204" pitchFamily="34" charset="0"/>
            </a:endParaRPr>
          </a:p>
        </p:txBody>
      </p:sp>
      <p:sp>
        <p:nvSpPr>
          <p:cNvPr id="5" name="Скругленный прямоугольник 4"/>
          <p:cNvSpPr/>
          <p:nvPr/>
        </p:nvSpPr>
        <p:spPr>
          <a:xfrm>
            <a:off x="2384425" y="155575"/>
            <a:ext cx="3744913" cy="35877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i="0" dirty="0" smtClean="0">
                <a:latin typeface="Times New Roman" pitchFamily="18" charset="0"/>
                <a:cs typeface="Times New Roman" pitchFamily="18" charset="0"/>
              </a:rPr>
              <a:t>Система </a:t>
            </a:r>
            <a:r>
              <a:rPr lang="ru-RU" i="0" dirty="0" err="1" smtClean="0">
                <a:latin typeface="Times New Roman" pitchFamily="18" charset="0"/>
                <a:cs typeface="Times New Roman" pitchFamily="18" charset="0"/>
              </a:rPr>
              <a:t>опалювання</a:t>
            </a:r>
            <a:r>
              <a:rPr lang="ru-RU" i="0" dirty="0" smtClean="0">
                <a:latin typeface="Times New Roman" pitchFamily="18" charset="0"/>
                <a:cs typeface="Times New Roman" pitchFamily="18" charset="0"/>
              </a:rPr>
              <a:t> </a:t>
            </a:r>
            <a:r>
              <a:rPr lang="ru-RU" i="0" dirty="0" err="1" smtClean="0">
                <a:latin typeface="Times New Roman" pitchFamily="18" charset="0"/>
                <a:cs typeface="Times New Roman" pitchFamily="18" charset="0"/>
              </a:rPr>
              <a:t>будівель</a:t>
            </a:r>
            <a:endParaRPr lang="ru-RU" i="0" dirty="0">
              <a:latin typeface="Times New Roman" pitchFamily="18" charset="0"/>
              <a:cs typeface="Times New Roman" pitchFamily="18" charset="0"/>
            </a:endParaRPr>
          </a:p>
        </p:txBody>
      </p:sp>
      <p:sp>
        <p:nvSpPr>
          <p:cNvPr id="6" name="Скругленный прямоугольник 5"/>
          <p:cNvSpPr/>
          <p:nvPr/>
        </p:nvSpPr>
        <p:spPr bwMode="auto">
          <a:xfrm>
            <a:off x="1003300" y="1036638"/>
            <a:ext cx="1765300" cy="338137"/>
          </a:xfrm>
          <a:prstGeom prst="roundRect">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ru-RU" sz="1600" i="0" dirty="0" smtClean="0">
                <a:solidFill>
                  <a:schemeClr val="bg1"/>
                </a:solidFill>
                <a:latin typeface="Times New Roman" pitchFamily="18" charset="0"/>
                <a:cs typeface="Times New Roman" pitchFamily="18" charset="0"/>
              </a:rPr>
              <a:t>Однотрубна</a:t>
            </a:r>
            <a:endParaRPr lang="ru-RU" sz="1600" i="0" dirty="0">
              <a:solidFill>
                <a:schemeClr val="bg1"/>
              </a:solidFill>
              <a:latin typeface="Times New Roman" pitchFamily="18" charset="0"/>
              <a:cs typeface="Times New Roman" pitchFamily="18" charset="0"/>
            </a:endParaRPr>
          </a:p>
        </p:txBody>
      </p:sp>
      <p:sp>
        <p:nvSpPr>
          <p:cNvPr id="7" name="Скругленный прямоугольник 6"/>
          <p:cNvSpPr/>
          <p:nvPr/>
        </p:nvSpPr>
        <p:spPr bwMode="auto">
          <a:xfrm>
            <a:off x="5651500" y="1082675"/>
            <a:ext cx="1766888" cy="338138"/>
          </a:xfrm>
          <a:prstGeom prst="roundRect">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ru-RU" sz="1600" i="0" dirty="0" smtClean="0">
                <a:solidFill>
                  <a:schemeClr val="bg1"/>
                </a:solidFill>
                <a:latin typeface="Times New Roman" pitchFamily="18" charset="0"/>
                <a:cs typeface="Times New Roman" pitchFamily="18" charset="0"/>
              </a:rPr>
              <a:t>Двухтрубна</a:t>
            </a:r>
            <a:endParaRPr lang="ru-RU" sz="1600" i="0" dirty="0">
              <a:solidFill>
                <a:schemeClr val="bg1"/>
              </a:solidFill>
              <a:latin typeface="Times New Roman" pitchFamily="18" charset="0"/>
              <a:cs typeface="Times New Roman" pitchFamily="18" charset="0"/>
            </a:endParaRPr>
          </a:p>
        </p:txBody>
      </p:sp>
      <p:pic>
        <p:nvPicPr>
          <p:cNvPr id="11270" name="Picture 6" descr="http://santeh-sv.ru/images/dtr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Стрелка вниз 8"/>
          <p:cNvSpPr/>
          <p:nvPr/>
        </p:nvSpPr>
        <p:spPr>
          <a:xfrm rot="2793399">
            <a:off x="2525713" y="481013"/>
            <a:ext cx="250825" cy="5746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трелка вниз 9"/>
          <p:cNvSpPr/>
          <p:nvPr/>
        </p:nvSpPr>
        <p:spPr>
          <a:xfrm rot="19298831">
            <a:off x="5803900" y="530225"/>
            <a:ext cx="250825" cy="57626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3288057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xn--80aafdeecpid5absgpbas9cwd6g.xn--p1ai/img/vidy-topliva-dlya-otopleniya-chastnogo-doma_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1384"/>
            <a:ext cx="9144000" cy="566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3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топительная систе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34854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48549" y="1045029"/>
            <a:ext cx="2913017" cy="2677656"/>
          </a:xfrm>
          <a:prstGeom prst="rect">
            <a:avLst/>
          </a:prstGeom>
          <a:noFill/>
        </p:spPr>
        <p:txBody>
          <a:bodyPr wrap="square" rtlCol="0">
            <a:spAutoFit/>
          </a:bodyPr>
          <a:lstStyle/>
          <a:p>
            <a:pPr fontAlgn="base"/>
            <a:r>
              <a:rPr lang="ru-RU" sz="2800" dirty="0" smtClean="0">
                <a:latin typeface="Times New Roman" panose="02020603050405020304" pitchFamily="18" charset="0"/>
                <a:cs typeface="Times New Roman" panose="02020603050405020304" pitchFamily="18" charset="0"/>
              </a:rPr>
              <a:t>Схема </a:t>
            </a:r>
            <a:r>
              <a:rPr lang="ru-RU" sz="2800" dirty="0" err="1" smtClean="0">
                <a:latin typeface="Times New Roman" panose="02020603050405020304" pitchFamily="18" charset="0"/>
                <a:cs typeface="Times New Roman" panose="02020603050405020304" pitchFamily="18" charset="0"/>
              </a:rPr>
              <a:t>двухтрубної</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опалювальної</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системи</a:t>
            </a:r>
            <a:r>
              <a:rPr lang="ru-RU" sz="2800" dirty="0" smtClean="0">
                <a:latin typeface="Times New Roman" panose="02020603050405020304" pitchFamily="18" charset="0"/>
                <a:cs typeface="Times New Roman" panose="02020603050405020304" pitchFamily="18" charset="0"/>
              </a:rPr>
              <a:t> з </a:t>
            </a:r>
            <a:r>
              <a:rPr lang="ru-RU" sz="2800" dirty="0" err="1" smtClean="0">
                <a:latin typeface="Times New Roman" panose="02020603050405020304" pitchFamily="18" charset="0"/>
                <a:cs typeface="Times New Roman" panose="02020603050405020304" pitchFamily="18" charset="0"/>
              </a:rPr>
              <a:t>примусовую</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циркуляцією</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29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815736" y="326571"/>
            <a:ext cx="5290459" cy="5062130"/>
          </a:xfrm>
          <a:prstGeom prst="rect">
            <a:avLst/>
          </a:prstGeom>
        </p:spPr>
      </p:pic>
      <p:pic>
        <p:nvPicPr>
          <p:cNvPr id="5" name="Рисунок 4"/>
          <p:cNvPicPr>
            <a:picLocks noChangeAspect="1"/>
          </p:cNvPicPr>
          <p:nvPr/>
        </p:nvPicPr>
        <p:blipFill>
          <a:blip r:embed="rId3"/>
          <a:stretch>
            <a:fillRect/>
          </a:stretch>
        </p:blipFill>
        <p:spPr>
          <a:xfrm>
            <a:off x="1214845" y="5388701"/>
            <a:ext cx="7485017" cy="1469299"/>
          </a:xfrm>
          <a:prstGeom prst="rect">
            <a:avLst/>
          </a:prstGeom>
        </p:spPr>
      </p:pic>
    </p:spTree>
    <p:extLst>
      <p:ext uri="{BB962C8B-B14F-4D97-AF65-F5344CB8AC3E}">
        <p14:creationId xmlns:p14="http://schemas.microsoft.com/office/powerpoint/2010/main" val="420447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buildrussia.ru/images/skhema-otopleniya-2-h-ehtazhnogo-chastnogo-do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902"/>
            <a:ext cx="8096250" cy="541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51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36588" y="514757"/>
            <a:ext cx="8229600" cy="1143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600" b="1" dirty="0" err="1" smtClean="0">
                <a:latin typeface="Times New Roman" panose="02020603050405020304" pitchFamily="18" charset="0"/>
              </a:rPr>
              <a:t>Вимоги</a:t>
            </a:r>
            <a:r>
              <a:rPr lang="ru-RU" altLang="ru-RU" sz="3600" b="1" dirty="0" smtClean="0">
                <a:latin typeface="Times New Roman" panose="02020603050405020304" pitchFamily="18" charset="0"/>
              </a:rPr>
              <a:t> до </a:t>
            </a:r>
            <a:r>
              <a:rPr lang="ru-RU" altLang="ru-RU" sz="3600" b="1" dirty="0" err="1" smtClean="0">
                <a:latin typeface="Times New Roman" panose="02020603050405020304" pitchFamily="18" charset="0"/>
              </a:rPr>
              <a:t>опалювальних</a:t>
            </a:r>
            <a:r>
              <a:rPr lang="ru-RU" altLang="ru-RU" sz="3600" b="1" dirty="0" smtClean="0">
                <a:latin typeface="Times New Roman" panose="02020603050405020304" pitchFamily="18" charset="0"/>
              </a:rPr>
              <a:t> </a:t>
            </a:r>
            <a:r>
              <a:rPr lang="ru-RU" altLang="ru-RU" sz="3600" b="1" dirty="0" err="1" smtClean="0">
                <a:latin typeface="Times New Roman" panose="02020603050405020304" pitchFamily="18" charset="0"/>
              </a:rPr>
              <a:t>приладів</a:t>
            </a:r>
            <a:endParaRPr lang="ru-RU" altLang="ru-RU" sz="3600" b="1" dirty="0" smtClean="0">
              <a:latin typeface="Times New Roman" panose="02020603050405020304" pitchFamily="18" charset="0"/>
            </a:endParaRPr>
          </a:p>
        </p:txBody>
      </p:sp>
      <p:sp>
        <p:nvSpPr>
          <p:cNvPr id="3" name="Прямоугольник 2"/>
          <p:cNvSpPr/>
          <p:nvPr/>
        </p:nvSpPr>
        <p:spPr>
          <a:xfrm>
            <a:off x="327555" y="3030853"/>
            <a:ext cx="4250651" cy="646331"/>
          </a:xfrm>
          <a:prstGeom prst="rect">
            <a:avLst/>
          </a:prstGeom>
        </p:spPr>
        <p:txBody>
          <a:bodyPr wrap="none">
            <a:spAutoFit/>
          </a:bodyPr>
          <a:lstStyle/>
          <a:p>
            <a:r>
              <a:rPr lang="ru-RU" sz="3600" i="1" dirty="0" err="1" smtClean="0">
                <a:solidFill>
                  <a:srgbClr val="313131"/>
                </a:solidFill>
                <a:latin typeface="Times New Roman" panose="02020603050405020304" pitchFamily="18" charset="0"/>
                <a:cs typeface="Times New Roman" panose="02020603050405020304" pitchFamily="18" charset="0"/>
              </a:rPr>
              <a:t>Санітарно-гігієнічні</a:t>
            </a:r>
            <a:endParaRPr lang="uk-UA" sz="3600" i="1" dirty="0">
              <a:solidFill>
                <a:srgbClr val="31313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5114" y="1994440"/>
            <a:ext cx="2971198" cy="646331"/>
          </a:xfrm>
          <a:prstGeom prst="rect">
            <a:avLst/>
          </a:prstGeom>
        </p:spPr>
        <p:txBody>
          <a:bodyPr wrap="none">
            <a:spAutoFit/>
          </a:bodyPr>
          <a:lstStyle/>
          <a:p>
            <a:r>
              <a:rPr lang="ru-RU" sz="3600" i="1" dirty="0" err="1" smtClean="0">
                <a:solidFill>
                  <a:srgbClr val="313131"/>
                </a:solidFill>
                <a:effectLst/>
                <a:latin typeface="Times New Roman" panose="02020603050405020304" pitchFamily="18" charset="0"/>
                <a:cs typeface="Times New Roman" panose="02020603050405020304" pitchFamily="18" charset="0"/>
              </a:rPr>
              <a:t>Теплотехнічні</a:t>
            </a:r>
            <a:endParaRPr lang="uk-UA" sz="3600" i="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654588" y="4727113"/>
            <a:ext cx="3847400" cy="646331"/>
          </a:xfrm>
          <a:prstGeom prst="rect">
            <a:avLst/>
          </a:prstGeom>
        </p:spPr>
        <p:txBody>
          <a:bodyPr wrap="none">
            <a:spAutoFit/>
          </a:bodyPr>
          <a:lstStyle/>
          <a:p>
            <a:r>
              <a:rPr lang="ru-RU" sz="3600" i="1" dirty="0" err="1" smtClean="0">
                <a:solidFill>
                  <a:srgbClr val="313131"/>
                </a:solidFill>
                <a:latin typeface="Times New Roman" panose="02020603050405020304" pitchFamily="18" charset="0"/>
                <a:cs typeface="Times New Roman" panose="02020603050405020304" pitchFamily="18" charset="0"/>
              </a:rPr>
              <a:t>Техніко-економічні</a:t>
            </a:r>
            <a:endParaRPr lang="uk-UA" sz="3600" i="1" dirty="0">
              <a:solidFill>
                <a:srgbClr val="31313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084748" y="2216025"/>
            <a:ext cx="2345835" cy="646331"/>
          </a:xfrm>
          <a:prstGeom prst="rect">
            <a:avLst/>
          </a:prstGeom>
        </p:spPr>
        <p:txBody>
          <a:bodyPr wrap="none">
            <a:spAutoFit/>
          </a:bodyPr>
          <a:lstStyle/>
          <a:p>
            <a:r>
              <a:rPr lang="ru-RU" sz="3600" i="1" dirty="0" err="1" smtClean="0">
                <a:solidFill>
                  <a:srgbClr val="313131"/>
                </a:solidFill>
                <a:latin typeface="Times New Roman" panose="02020603050405020304" pitchFamily="18" charset="0"/>
                <a:cs typeface="Times New Roman" panose="02020603050405020304" pitchFamily="18" charset="0"/>
              </a:rPr>
              <a:t>Е</a:t>
            </a:r>
            <a:r>
              <a:rPr lang="ru-RU" sz="3600" i="1" dirty="0" err="1" smtClean="0">
                <a:solidFill>
                  <a:srgbClr val="313131"/>
                </a:solidFill>
                <a:latin typeface="Times New Roman" panose="02020603050405020304" pitchFamily="18" charset="0"/>
                <a:cs typeface="Times New Roman" panose="02020603050405020304" pitchFamily="18" charset="0"/>
              </a:rPr>
              <a:t>стетичні</a:t>
            </a:r>
            <a:endParaRPr lang="uk-UA" sz="3600" i="1" dirty="0">
              <a:solidFill>
                <a:srgbClr val="313131"/>
              </a:solidFill>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a:off x="1859606" y="1390052"/>
            <a:ext cx="1476103" cy="678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3335709" y="2318056"/>
            <a:ext cx="1332411" cy="789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5408023" y="1994440"/>
            <a:ext cx="1126508" cy="2732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6204857" y="1645739"/>
            <a:ext cx="1368666" cy="423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419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gid-str.ru/images/gidstr/2014/06/341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038944"/>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http://teplowood.ru/wp-content/uploads/2015/03/chugunnie-batarei-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038944"/>
            <a:ext cx="4885509" cy="28190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95406" y="4872446"/>
            <a:ext cx="2926080" cy="1569660"/>
          </a:xfrm>
          <a:prstGeom prst="rect">
            <a:avLst/>
          </a:prstGeom>
          <a:noFill/>
        </p:spPr>
        <p:txBody>
          <a:bodyPr wrap="square" rtlCol="0">
            <a:spAutoFit/>
          </a:bodyPr>
          <a:lstStyle/>
          <a:p>
            <a:r>
              <a:rPr lang="ru-RU" sz="4800" dirty="0" err="1" smtClean="0">
                <a:solidFill>
                  <a:schemeClr val="accent5"/>
                </a:solidFill>
                <a:latin typeface="Times New Roman" panose="02020603050405020304" pitchFamily="18" charset="0"/>
                <a:cs typeface="Times New Roman" panose="02020603050405020304" pitchFamily="18" charset="0"/>
              </a:rPr>
              <a:t>Чавунні</a:t>
            </a:r>
            <a:r>
              <a:rPr lang="ru-RU" sz="4800" dirty="0" smtClean="0">
                <a:solidFill>
                  <a:schemeClr val="accent5"/>
                </a:solidFill>
                <a:latin typeface="Times New Roman" panose="02020603050405020304" pitchFamily="18" charset="0"/>
                <a:cs typeface="Times New Roman" panose="02020603050405020304" pitchFamily="18" charset="0"/>
              </a:rPr>
              <a:t> </a:t>
            </a:r>
            <a:r>
              <a:rPr lang="ru-RU" sz="4800" dirty="0" err="1" smtClean="0">
                <a:solidFill>
                  <a:schemeClr val="accent5"/>
                </a:solidFill>
                <a:latin typeface="Times New Roman" panose="02020603050405020304" pitchFamily="18" charset="0"/>
                <a:cs typeface="Times New Roman" panose="02020603050405020304" pitchFamily="18" charset="0"/>
              </a:rPr>
              <a:t>радіатори</a:t>
            </a:r>
            <a:endParaRPr lang="uk-UA" sz="48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39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cs51.babysfera.ru/3/c/9/8/0057add81281d2bd6bd5f44c8be1387668e.840x56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3609976"/>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http://plusteplo.ru/wp-content/uploads/2014/08/image00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9976"/>
            <a:ext cx="6099572" cy="3248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9572" y="3944983"/>
            <a:ext cx="2926080" cy="1477328"/>
          </a:xfrm>
          <a:prstGeom prst="rect">
            <a:avLst/>
          </a:prstGeom>
          <a:noFill/>
        </p:spPr>
        <p:txBody>
          <a:bodyPr wrap="square" rtlCol="0">
            <a:spAutoFit/>
          </a:bodyPr>
          <a:lstStyle/>
          <a:p>
            <a:r>
              <a:rPr lang="ru-RU" sz="4500" dirty="0" err="1" smtClean="0">
                <a:solidFill>
                  <a:schemeClr val="accent5"/>
                </a:solidFill>
                <a:latin typeface="Times New Roman" panose="02020603050405020304" pitchFamily="18" charset="0"/>
                <a:cs typeface="Times New Roman" panose="02020603050405020304" pitchFamily="18" charset="0"/>
              </a:rPr>
              <a:t>Ребристі</a:t>
            </a:r>
            <a:r>
              <a:rPr lang="ru-RU" sz="4500" dirty="0" smtClean="0">
                <a:solidFill>
                  <a:schemeClr val="accent5"/>
                </a:solidFill>
                <a:latin typeface="Times New Roman" panose="02020603050405020304" pitchFamily="18" charset="0"/>
                <a:cs typeface="Times New Roman" panose="02020603050405020304" pitchFamily="18" charset="0"/>
              </a:rPr>
              <a:t> труби</a:t>
            </a:r>
            <a:endParaRPr lang="uk-UA" sz="45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18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www.initial.com.ua/decor-interjera/Dizajnerskie_idei_dlya_batarej_otopleniya-_kotorie_vas_ocharuyut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5048250"/>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http://ogodom.ru/wp-content/uploads/2015/01/Izobrazhenie----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4258490"/>
            <a:ext cx="3429000" cy="2508069"/>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https://sc02.alicdn.com/kf/HTB1EmUSLXXXXXXcapXXq6xXFXXX6/Keops-Stainless-Steel-Design-Radi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
            <a:ext cx="3429001" cy="42584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727" y="5625940"/>
            <a:ext cx="4729536" cy="784830"/>
          </a:xfrm>
          <a:prstGeom prst="rect">
            <a:avLst/>
          </a:prstGeom>
          <a:noFill/>
        </p:spPr>
        <p:txBody>
          <a:bodyPr wrap="square" rtlCol="0">
            <a:spAutoFit/>
          </a:bodyPr>
          <a:lstStyle/>
          <a:p>
            <a:r>
              <a:rPr lang="ru-RU" sz="4500" dirty="0" err="1" smtClean="0">
                <a:solidFill>
                  <a:schemeClr val="accent5"/>
                </a:solidFill>
                <a:latin typeface="Times New Roman" panose="02020603050405020304" pitchFamily="18" charset="0"/>
                <a:cs typeface="Times New Roman" panose="02020603050405020304" pitchFamily="18" charset="0"/>
              </a:rPr>
              <a:t>Гладкі</a:t>
            </a:r>
            <a:r>
              <a:rPr lang="ru-RU" sz="4500" dirty="0" smtClean="0">
                <a:solidFill>
                  <a:schemeClr val="accent5"/>
                </a:solidFill>
                <a:latin typeface="Times New Roman" panose="02020603050405020304" pitchFamily="18" charset="0"/>
                <a:cs typeface="Times New Roman" panose="02020603050405020304" pitchFamily="18" charset="0"/>
              </a:rPr>
              <a:t> труби</a:t>
            </a:r>
            <a:endParaRPr lang="uk-UA" sz="45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83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regionvrn.ru/uploads/images/radiatornoe-oborudovanie/pur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4" y="4127862"/>
            <a:ext cx="4088674" cy="2730137"/>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http://www.teplocel.ru/imgs.php?src=/upload/iblock/zuu/4g61j94jywilyb8iobwbss31dgf27u87.png&amp;w=750&amp;h=550&amp;zc=2&amp;q=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697" y="250808"/>
            <a:ext cx="4075611" cy="2988781"/>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http://teplowood.ru/wp-content/uploads/2015/04/stalnie-radiator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24697" cy="4305299"/>
          </a:xfrm>
          <a:prstGeom prst="rect">
            <a:avLst/>
          </a:prstGeom>
          <a:noFill/>
          <a:extLst>
            <a:ext uri="{909E8E84-426E-40DD-AFC4-6F175D3DCCD1}">
              <a14:hiddenFill xmlns:a14="http://schemas.microsoft.com/office/drawing/2010/main">
                <a:solidFill>
                  <a:srgbClr val="FFFFFF"/>
                </a:solidFill>
              </a14:hiddenFill>
            </a:ext>
          </a:extLst>
        </p:spPr>
      </p:pic>
      <p:pic>
        <p:nvPicPr>
          <p:cNvPr id="47112" name="Picture 8" descr="http://arma-lux.com.ua/images/stories/virtuemart/product/stal_tip_3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502" y="4305298"/>
            <a:ext cx="3810000" cy="25527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24697" y="3037660"/>
            <a:ext cx="6076406" cy="1200329"/>
          </a:xfrm>
          <a:prstGeom prst="rect">
            <a:avLst/>
          </a:prstGeom>
          <a:noFill/>
        </p:spPr>
        <p:txBody>
          <a:bodyPr wrap="square" rtlCol="0">
            <a:spAutoFit/>
          </a:bodyPr>
          <a:lstStyle/>
          <a:p>
            <a:r>
              <a:rPr lang="ru-RU" sz="3600" dirty="0" err="1" smtClean="0">
                <a:solidFill>
                  <a:schemeClr val="accent5"/>
                </a:solidFill>
                <a:latin typeface="Times New Roman" panose="02020603050405020304" pitchFamily="18" charset="0"/>
                <a:cs typeface="Times New Roman" panose="02020603050405020304" pitchFamily="18" charset="0"/>
              </a:rPr>
              <a:t>Стальні</a:t>
            </a:r>
            <a:r>
              <a:rPr lang="ru-RU" sz="3600" dirty="0" smtClean="0">
                <a:solidFill>
                  <a:schemeClr val="accent5"/>
                </a:solidFill>
                <a:latin typeface="Times New Roman" panose="02020603050405020304" pitchFamily="18" charset="0"/>
                <a:cs typeface="Times New Roman" panose="02020603050405020304" pitchFamily="18" charset="0"/>
              </a:rPr>
              <a:t> </a:t>
            </a:r>
            <a:r>
              <a:rPr lang="ru-RU" sz="3600" dirty="0" err="1" smtClean="0">
                <a:solidFill>
                  <a:schemeClr val="accent5"/>
                </a:solidFill>
                <a:latin typeface="Times New Roman" panose="02020603050405020304" pitchFamily="18" charset="0"/>
                <a:cs typeface="Times New Roman" panose="02020603050405020304" pitchFamily="18" charset="0"/>
              </a:rPr>
              <a:t>панельні</a:t>
            </a:r>
            <a:r>
              <a:rPr lang="ru-RU" sz="3600" dirty="0" smtClean="0">
                <a:solidFill>
                  <a:schemeClr val="accent5"/>
                </a:solidFill>
                <a:latin typeface="Times New Roman" panose="02020603050405020304" pitchFamily="18" charset="0"/>
                <a:cs typeface="Times New Roman" panose="02020603050405020304" pitchFamily="18" charset="0"/>
              </a:rPr>
              <a:t> </a:t>
            </a:r>
          </a:p>
          <a:p>
            <a:r>
              <a:rPr lang="ru-RU" sz="3600" dirty="0" err="1" smtClean="0">
                <a:solidFill>
                  <a:schemeClr val="accent5"/>
                </a:solidFill>
                <a:latin typeface="Times New Roman" panose="02020603050405020304" pitchFamily="18" charset="0"/>
                <a:cs typeface="Times New Roman" panose="02020603050405020304" pitchFamily="18" charset="0"/>
              </a:rPr>
              <a:t>радіатори</a:t>
            </a:r>
            <a:endParaRPr lang="uk-UA" sz="36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03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ÐÐÐ Ð.2.6-31:2016 Ð¢ÐµÐ¿Ð»Ð¾Ð²Ð° ÑÐ·Ð¾Ð»ÑÑÑÑ Ð±ÑÐ´ÑÐ²Ðµ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836712"/>
            <a:ext cx="3144071" cy="4896544"/>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a:stretch>
            <a:fillRect/>
          </a:stretch>
        </p:blipFill>
        <p:spPr>
          <a:xfrm>
            <a:off x="4427984" y="620688"/>
            <a:ext cx="4316342" cy="5974598"/>
          </a:xfrm>
          <a:prstGeom prst="rect">
            <a:avLst/>
          </a:prstGeom>
        </p:spPr>
      </p:pic>
    </p:spTree>
    <p:extLst>
      <p:ext uri="{BB962C8B-B14F-4D97-AF65-F5344CB8AC3E}">
        <p14:creationId xmlns:p14="http://schemas.microsoft.com/office/powerpoint/2010/main" val="2954918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deltatop.ru/upload/iblock/354/base_vent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6755"/>
            <a:ext cx="4180114" cy="3906838"/>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http://remboo.ru/wp-content/uploads/2014/01/Bimetallicheskie-radiatoryi-otzyivy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151" y="0"/>
            <a:ext cx="5115850" cy="40635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6071" y="4469506"/>
            <a:ext cx="6076406" cy="1200329"/>
          </a:xfrm>
          <a:prstGeom prst="rect">
            <a:avLst/>
          </a:prstGeom>
          <a:noFill/>
        </p:spPr>
        <p:txBody>
          <a:bodyPr wrap="square" rtlCol="0">
            <a:spAutoFit/>
          </a:bodyPr>
          <a:lstStyle/>
          <a:p>
            <a:r>
              <a:rPr lang="ru-RU" sz="3600" dirty="0" err="1" smtClean="0">
                <a:solidFill>
                  <a:schemeClr val="accent5"/>
                </a:solidFill>
                <a:latin typeface="Times New Roman" panose="02020603050405020304" pitchFamily="18" charset="0"/>
                <a:cs typeface="Times New Roman" panose="02020603050405020304" pitchFamily="18" charset="0"/>
              </a:rPr>
              <a:t>Биметалічні</a:t>
            </a:r>
            <a:r>
              <a:rPr lang="ru-RU" sz="3600" dirty="0" smtClean="0">
                <a:solidFill>
                  <a:schemeClr val="accent5"/>
                </a:solidFill>
                <a:latin typeface="Times New Roman" panose="02020603050405020304" pitchFamily="18" charset="0"/>
                <a:cs typeface="Times New Roman" panose="02020603050405020304" pitchFamily="18" charset="0"/>
              </a:rPr>
              <a:t> </a:t>
            </a:r>
            <a:endParaRPr lang="ru-RU" sz="3600" dirty="0" smtClean="0">
              <a:solidFill>
                <a:schemeClr val="accent5"/>
              </a:solidFill>
              <a:latin typeface="Times New Roman" panose="02020603050405020304" pitchFamily="18" charset="0"/>
              <a:cs typeface="Times New Roman" panose="02020603050405020304" pitchFamily="18" charset="0"/>
            </a:endParaRPr>
          </a:p>
          <a:p>
            <a:r>
              <a:rPr lang="ru-RU" sz="3600" dirty="0" err="1" smtClean="0">
                <a:solidFill>
                  <a:schemeClr val="accent5"/>
                </a:solidFill>
                <a:latin typeface="Times New Roman" panose="02020603050405020304" pitchFamily="18" charset="0"/>
                <a:cs typeface="Times New Roman" panose="02020603050405020304" pitchFamily="18" charset="0"/>
              </a:rPr>
              <a:t>радіатори</a:t>
            </a:r>
            <a:endParaRPr lang="uk-UA" sz="3600" dirty="0">
              <a:solidFill>
                <a:schemeClr val="accent5"/>
              </a:solidFill>
              <a:latin typeface="Times New Roman" panose="02020603050405020304" pitchFamily="18" charset="0"/>
              <a:cs typeface="Times New Roman" panose="02020603050405020304" pitchFamily="18" charset="0"/>
            </a:endParaRPr>
          </a:p>
        </p:txBody>
      </p:sp>
      <p:pic>
        <p:nvPicPr>
          <p:cNvPr id="48138" name="Picture 10" descr="http://prokommunikacii.ru/wp-content/uploads/2015/12/vibiraem-metallicheskiy-radiato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780" y="4063593"/>
            <a:ext cx="2931523" cy="275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3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684213" y="274638"/>
            <a:ext cx="8002587"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600" b="1" dirty="0" smtClean="0">
                <a:latin typeface="Times New Roman" panose="02020603050405020304" pitchFamily="18" charset="0"/>
                <a:cs typeface="Times New Roman" panose="02020603050405020304" pitchFamily="18" charset="0"/>
              </a:rPr>
              <a:t>Труби </a:t>
            </a:r>
            <a:r>
              <a:rPr lang="ru-RU" altLang="ru-RU" sz="3600" b="1" dirty="0" smtClean="0">
                <a:latin typeface="Times New Roman" panose="02020603050405020304" pitchFamily="18" charset="0"/>
                <a:cs typeface="Times New Roman" panose="02020603050405020304" pitchFamily="18" charset="0"/>
              </a:rPr>
              <a:t>для </a:t>
            </a:r>
            <a:r>
              <a:rPr lang="ru-RU" altLang="ru-RU" sz="3600" b="1" dirty="0" smtClean="0">
                <a:latin typeface="Times New Roman" panose="02020603050405020304" pitchFamily="18" charset="0"/>
                <a:cs typeface="Times New Roman" panose="02020603050405020304" pitchFamily="18" charset="0"/>
              </a:rPr>
              <a:t>внутрішніх систем </a:t>
            </a:r>
            <a:r>
              <a:rPr lang="ru-RU" altLang="ru-RU" sz="3600" b="1" dirty="0" err="1" smtClean="0">
                <a:latin typeface="Times New Roman" panose="02020603050405020304" pitchFamily="18" charset="0"/>
                <a:cs typeface="Times New Roman" panose="02020603050405020304" pitchFamily="18" charset="0"/>
              </a:rPr>
              <a:t>опалення</a:t>
            </a:r>
            <a:endParaRPr lang="ru-RU" altLang="ru-RU" sz="3600" b="1" dirty="0">
              <a:latin typeface="Times New Roman" panose="02020603050405020304" pitchFamily="18" charset="0"/>
              <a:cs typeface="Times New Roman" panose="02020603050405020304" pitchFamily="18" charset="0"/>
            </a:endParaRPr>
          </a:p>
        </p:txBody>
      </p:sp>
      <p:sp>
        <p:nvSpPr>
          <p:cNvPr id="50180" name="Rectangle 4"/>
          <p:cNvSpPr>
            <a:spLocks noChangeArrowheads="1"/>
          </p:cNvSpPr>
          <p:nvPr/>
        </p:nvSpPr>
        <p:spPr bwMode="auto">
          <a:xfrm>
            <a:off x="0" y="304800"/>
            <a:ext cx="152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sp>
        <p:nvSpPr>
          <p:cNvPr id="50181" name="Rectangle 5"/>
          <p:cNvSpPr>
            <a:spLocks noChangeArrowheads="1"/>
          </p:cNvSpPr>
          <p:nvPr/>
        </p:nvSpPr>
        <p:spPr bwMode="auto">
          <a:xfrm>
            <a:off x="684213" y="1380046"/>
            <a:ext cx="54437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Font typeface="Verdana" panose="020B0604030504040204" pitchFamily="34" charset="0"/>
              <a:buChar char="•"/>
            </a:pPr>
            <a:r>
              <a:rPr lang="ru-RU" altLang="ru-RU" sz="24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u-RU" altLang="ru-RU" sz="24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МЕТАЛОПЛАСТИК</a:t>
            </a:r>
            <a:r>
              <a:rPr lang="ru-RU" altLang="ru-RU" sz="20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u-RU" altLang="ru-RU"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(труба, фитинги)</a:t>
            </a:r>
          </a:p>
        </p:txBody>
      </p:sp>
      <p:sp>
        <p:nvSpPr>
          <p:cNvPr id="50182" name="Text Box 6"/>
          <p:cNvSpPr txBox="1">
            <a:spLocks noChangeArrowheads="1"/>
          </p:cNvSpPr>
          <p:nvPr/>
        </p:nvSpPr>
        <p:spPr bwMode="auto">
          <a:xfrm>
            <a:off x="684213" y="2276575"/>
            <a:ext cx="460354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indent="-342900">
              <a:buFont typeface="Verdana" panose="020B0604030504040204" pitchFamily="34" charset="0"/>
              <a:buChar char="•"/>
            </a:pPr>
            <a:r>
              <a:rPr lang="ru-RU" altLang="ru-RU" sz="24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ЗШИТЫЙ ПОЛІЭТИЛЕН </a:t>
            </a:r>
            <a:r>
              <a:rPr lang="en-US" altLang="ru-RU"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PEX</a:t>
            </a:r>
          </a:p>
        </p:txBody>
      </p:sp>
      <p:sp>
        <p:nvSpPr>
          <p:cNvPr id="50183" name="Text Box 7"/>
          <p:cNvSpPr txBox="1">
            <a:spLocks noChangeArrowheads="1"/>
          </p:cNvSpPr>
          <p:nvPr/>
        </p:nvSpPr>
        <p:spPr bwMode="auto">
          <a:xfrm>
            <a:off x="684213" y="1834617"/>
            <a:ext cx="298989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Font typeface="Verdana" panose="020B0604030504040204" pitchFamily="34" charset="0"/>
              <a:buChar char="•"/>
            </a:pPr>
            <a:r>
              <a:rPr lang="ru-RU" altLang="ru-RU" sz="24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u-RU" altLang="ru-RU" sz="24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ПОЛІПРОПИЛЕН</a:t>
            </a:r>
            <a:endParaRPr lang="ru-RU" altLang="ru-RU" sz="24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0185" name="Text Box 9"/>
          <p:cNvSpPr txBox="1">
            <a:spLocks noChangeArrowheads="1"/>
          </p:cNvSpPr>
          <p:nvPr/>
        </p:nvSpPr>
        <p:spPr bwMode="auto">
          <a:xfrm>
            <a:off x="684213" y="2753034"/>
            <a:ext cx="259459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indent="-342900">
              <a:buFont typeface="Verdana" panose="020B0604030504040204" pitchFamily="34" charset="0"/>
              <a:buChar char="•"/>
            </a:pPr>
            <a:r>
              <a:rPr lang="ru-RU" altLang="ru-RU" sz="2400" dirty="0">
                <a:latin typeface="Verdana" panose="020B0604030504040204" pitchFamily="34" charset="0"/>
              </a:rPr>
              <a:t> </a:t>
            </a:r>
            <a:r>
              <a:rPr lang="ru-RU" altLang="ru-RU" sz="24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МІДНІ ТРУБИ</a:t>
            </a:r>
            <a:endParaRPr lang="ru-RU" altLang="ru-RU" sz="24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11" name="Picture 2" descr="http://vse-o-trubah.ru/wp-content/uploads/2013/11/prokladka-trub-otopleni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4081246"/>
            <a:ext cx="4485813" cy="27767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
          <p:cNvSpPr txBox="1">
            <a:spLocks noChangeArrowheads="1"/>
          </p:cNvSpPr>
          <p:nvPr/>
        </p:nvSpPr>
        <p:spPr bwMode="auto">
          <a:xfrm>
            <a:off x="-1104645" y="3124221"/>
            <a:ext cx="11868439"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uk-UA" altLang="ru-RU" sz="2800" b="1" dirty="0" smtClean="0">
                <a:latin typeface="Times New Roman" panose="02020603050405020304" pitchFamily="18" charset="0"/>
                <a:cs typeface="Times New Roman" panose="02020603050405020304" pitchFamily="18" charset="0"/>
              </a:rPr>
              <a:t>Відкритий та закритий способи прокладки труб</a:t>
            </a:r>
            <a:endParaRPr lang="uk-UA" altLang="ru-RU" sz="2800" b="1" dirty="0">
              <a:latin typeface="Times New Roman" panose="02020603050405020304" pitchFamily="18" charset="0"/>
              <a:cs typeface="Times New Roman" panose="02020603050405020304" pitchFamily="18" charset="0"/>
            </a:endParaRPr>
          </a:p>
        </p:txBody>
      </p:sp>
      <p:pic>
        <p:nvPicPr>
          <p:cNvPr id="1026" name="Picture 2" descr="http://www.mosdomklimat.ru/files/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755" y="4081246"/>
            <a:ext cx="4415246" cy="277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03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457200" y="273050"/>
            <a:ext cx="8229600"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8424862" cy="6318250"/>
          </a:xfrm>
          <a:prstGeom prst="rect">
            <a:avLst/>
          </a:prstGeom>
          <a:solidFill>
            <a:srgbClr val="BBE0E3"/>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3" name="Text Box 3"/>
          <p:cNvSpPr txBox="1">
            <a:spLocks noChangeArrowheads="1"/>
          </p:cNvSpPr>
          <p:nvPr/>
        </p:nvSpPr>
        <p:spPr bwMode="auto">
          <a:xfrm>
            <a:off x="1908175" y="5157788"/>
            <a:ext cx="3671888" cy="642937"/>
          </a:xfrm>
          <a:prstGeom prst="rect">
            <a:avLst/>
          </a:prstGeom>
          <a:solidFill>
            <a:srgbClr val="BBE0E3"/>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spcBef>
                <a:spcPts val="1125"/>
              </a:spcBef>
              <a:buClrTx/>
              <a:buFontTx/>
              <a:buNone/>
            </a:pPr>
            <a:r>
              <a:rPr lang="ru-RU" altLang="ru-RU"/>
              <a:t>Металлопластиковая труба с фиттингами</a:t>
            </a:r>
          </a:p>
        </p:txBody>
      </p:sp>
    </p:spTree>
    <p:extLst>
      <p:ext uri="{BB962C8B-B14F-4D97-AF65-F5344CB8AC3E}">
        <p14:creationId xmlns:p14="http://schemas.microsoft.com/office/powerpoint/2010/main" val="4142100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Елка из конфет. Мастер-класс Фото для вдохновения. Обсуждение н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012" y="483323"/>
            <a:ext cx="8451668" cy="626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079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trubaspec.com/upload/medialibrary/211/211fb9ae56db55dbadf371953cc088f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828" y="788760"/>
            <a:ext cx="7282245" cy="471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895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http://gidroguru.com/wp-content/uploads/mednye-truby-v-obustroystve-kotelnoy-zagorodnogo-d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11" y="404949"/>
            <a:ext cx="8373291" cy="608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14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dostochka.com/img/newitems/teplolyuks/se-200/se-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424" y="195942"/>
            <a:ext cx="2666569" cy="2673532"/>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http://indeal.ru/system/images/pictures/10290/original_prof_img_10290.JPG?13821884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920" y="3654968"/>
            <a:ext cx="5958643" cy="3203031"/>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descr="http://otoplenie-gid.ru/wp-content/uploads/zaporno-reguliruyuschie-prisposobleniya-dlya-otopitelnyh-sist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4969"/>
            <a:ext cx="3104920" cy="32030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 y="1737360"/>
            <a:ext cx="2830600" cy="1569660"/>
          </a:xfrm>
          <a:prstGeom prst="rect">
            <a:avLst/>
          </a:prstGeom>
          <a:noFill/>
        </p:spPr>
        <p:txBody>
          <a:bodyPr wrap="square" rtlCol="0">
            <a:spAutoFit/>
          </a:bodyPr>
          <a:lstStyle/>
          <a:p>
            <a:r>
              <a:rPr lang="ru-RU" sz="3200" dirty="0" smtClean="0">
                <a:latin typeface="Times New Roman" panose="02020603050405020304" pitchFamily="18" charset="0"/>
                <a:cs typeface="Times New Roman" panose="02020603050405020304" pitchFamily="18" charset="0"/>
              </a:rPr>
              <a:t>Запорно-</a:t>
            </a:r>
            <a:r>
              <a:rPr lang="ru-RU" sz="3200" dirty="0" err="1" smtClean="0">
                <a:latin typeface="Times New Roman" panose="02020603050405020304" pitchFamily="18" charset="0"/>
                <a:cs typeface="Times New Roman" panose="02020603050405020304" pitchFamily="18" charset="0"/>
              </a:rPr>
              <a:t>регулююча</a:t>
            </a:r>
            <a:r>
              <a:rPr lang="ru-RU" sz="3200" dirty="0" smtClean="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арматура</a:t>
            </a:r>
            <a:endParaRPr lang="uk-UA" sz="3200" dirty="0">
              <a:latin typeface="Times New Roman" panose="02020603050405020304" pitchFamily="18" charset="0"/>
              <a:cs typeface="Times New Roman" panose="02020603050405020304" pitchFamily="18" charset="0"/>
            </a:endParaRPr>
          </a:p>
        </p:txBody>
      </p:sp>
      <p:cxnSp>
        <p:nvCxnSpPr>
          <p:cNvPr id="4" name="Прямая со стрелкой 3"/>
          <p:cNvCxnSpPr/>
          <p:nvPr/>
        </p:nvCxnSpPr>
        <p:spPr>
          <a:xfrm>
            <a:off x="3104920" y="2786989"/>
            <a:ext cx="3108960" cy="13759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Прямая со стрелкой 5"/>
          <p:cNvCxnSpPr/>
          <p:nvPr/>
        </p:nvCxnSpPr>
        <p:spPr>
          <a:xfrm flipH="1">
            <a:off x="2103896" y="2775698"/>
            <a:ext cx="962611" cy="785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881051" y="467451"/>
            <a:ext cx="3905795" cy="584775"/>
          </a:xfrm>
          <a:prstGeom prst="rect">
            <a:avLst/>
          </a:prstGeom>
          <a:noFill/>
        </p:spPr>
        <p:txBody>
          <a:bodyPr wrap="square" rtlCol="0">
            <a:spAutoFit/>
          </a:bodyPr>
          <a:lstStyle/>
          <a:p>
            <a:r>
              <a:rPr lang="ru-RU" sz="3200" dirty="0" smtClean="0">
                <a:latin typeface="Times New Roman" panose="02020603050405020304" pitchFamily="18" charset="0"/>
                <a:cs typeface="Times New Roman" panose="02020603050405020304" pitchFamily="18" charset="0"/>
              </a:rPr>
              <a:t>Терморегулятор</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370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462029"/>
            <a:ext cx="9111951" cy="5742827"/>
          </a:xfrm>
          <a:prstGeom prst="rect">
            <a:avLst/>
          </a:prstGeom>
        </p:spPr>
      </p:pic>
    </p:spTree>
    <p:extLst>
      <p:ext uri="{BB962C8B-B14F-4D97-AF65-F5344CB8AC3E}">
        <p14:creationId xmlns:p14="http://schemas.microsoft.com/office/powerpoint/2010/main" val="1664993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id-str.ru/images/gidstr/2016/12/tehnicheskie-harakteristiki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84" y="588462"/>
            <a:ext cx="8486835" cy="596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045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28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Кульові</a:t>
            </a:r>
            <a:r>
              <a:rPr lang="ru-RU" altLang="ru-RU"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u-RU" altLang="ru-RU" sz="28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крани</a:t>
            </a:r>
            <a:endParaRPr lang="ru-RU" altLang="ru-RU"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4338" name="Text Box 2"/>
          <p:cNvSpPr txBox="1">
            <a:spLocks noChangeArrowheads="1"/>
          </p:cNvSpPr>
          <p:nvPr/>
        </p:nvSpPr>
        <p:spPr bwMode="auto">
          <a:xfrm>
            <a:off x="435496" y="1206215"/>
            <a:ext cx="8002588"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450"/>
              </a:spcBef>
              <a:buFont typeface="Times New Roman" panose="02020603050405020304" pitchFamily="18" charset="0"/>
              <a:buChar char="•"/>
            </a:pPr>
            <a:r>
              <a:rPr lang="uk-UA" altLang="ru-RU" sz="2400" dirty="0" smtClean="0">
                <a:effectLst>
                  <a:outerShdw blurRad="38100" dist="38100" dir="2700000" algn="tl">
                    <a:srgbClr val="000000">
                      <a:alpha val="43137"/>
                    </a:srgbClr>
                  </a:outerShdw>
                </a:effectLst>
                <a:latin typeface="Times New Roman" panose="02020603050405020304" pitchFamily="18" charset="0"/>
              </a:rPr>
              <a:t>Кульові крани – це вид запірної арматури, призначені для перекриття потоку середовища (води, пари), що переміщується по трубопроводах, або випуску її</a:t>
            </a:r>
          </a:p>
          <a:p>
            <a:pPr>
              <a:spcBef>
                <a:spcPts val="450"/>
              </a:spcBef>
              <a:buFont typeface="Times New Roman" panose="02020603050405020304" pitchFamily="18" charset="0"/>
              <a:buChar char="•"/>
            </a:pPr>
            <a:r>
              <a:rPr lang="uk-UA" altLang="ru-RU" sz="2400" dirty="0" smtClean="0">
                <a:effectLst>
                  <a:outerShdw blurRad="38100" dist="38100" dir="2700000" algn="tl">
                    <a:srgbClr val="000000">
                      <a:alpha val="43137"/>
                    </a:srgbClr>
                  </a:outerShdw>
                </a:effectLst>
                <a:latin typeface="Times New Roman" panose="02020603050405020304" pitchFamily="18" charset="0"/>
              </a:rPr>
              <a:t>Кульові крани, як правило, не можуть бути використані як регулювальні пристрої</a:t>
            </a:r>
            <a:endParaRPr lang="uk-UA" altLang="ru-RU" sz="2400" dirty="0">
              <a:effectLst>
                <a:outerShdw blurRad="38100" dist="38100" dir="2700000" algn="tl">
                  <a:srgbClr val="000000">
                    <a:alpha val="43137"/>
                  </a:srgbClr>
                </a:outerShdw>
              </a:effectLst>
              <a:latin typeface="Times New Roman" panose="02020603050405020304" pitchFamily="18" charset="0"/>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141663"/>
            <a:ext cx="2590800" cy="2390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3356992"/>
            <a:ext cx="3687050" cy="27646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28394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US" altLang="ru-RU" sz="2800" b="1" u="sng" dirty="0"/>
              <a:t/>
            </a:r>
            <a:br>
              <a:rPr lang="en-US" altLang="ru-RU" sz="2800" b="1" u="sng" dirty="0"/>
            </a:br>
            <a:r>
              <a:rPr lang="ru-RU" altLang="ru-RU" sz="3200" dirty="0" err="1" smtClean="0">
                <a:effectLst>
                  <a:outerShdw blurRad="38100" dist="38100" dir="2700000" algn="tl">
                    <a:srgbClr val="C0C0C0"/>
                  </a:outerShdw>
                </a:effectLst>
              </a:rPr>
              <a:t>Джерела</a:t>
            </a:r>
            <a:r>
              <a:rPr lang="ru-RU" altLang="ru-RU" sz="3200" dirty="0" smtClean="0">
                <a:effectLst>
                  <a:outerShdw blurRad="38100" dist="38100" dir="2700000" algn="tl">
                    <a:srgbClr val="C0C0C0"/>
                  </a:outerShdw>
                </a:effectLst>
              </a:rPr>
              <a:t> </a:t>
            </a:r>
            <a:r>
              <a:rPr lang="ru-RU" altLang="ru-RU" sz="3200" dirty="0" err="1" smtClean="0">
                <a:effectLst>
                  <a:outerShdw blurRad="38100" dist="38100" dir="2700000" algn="tl">
                    <a:srgbClr val="C0C0C0"/>
                  </a:outerShdw>
                </a:effectLst>
              </a:rPr>
              <a:t>теплопостачання</a:t>
            </a:r>
            <a:endParaRPr lang="ru-RU" altLang="ru-RU" sz="3200" dirty="0">
              <a:effectLst>
                <a:outerShdw blurRad="38100" dist="38100" dir="2700000" algn="tl">
                  <a:srgbClr val="C0C0C0"/>
                </a:outerShdw>
              </a:effectLst>
            </a:endParaRPr>
          </a:p>
        </p:txBody>
      </p:sp>
      <p:sp>
        <p:nvSpPr>
          <p:cNvPr id="5122" name="Rectangle 2"/>
          <p:cNvSpPr>
            <a:spLocks noChangeArrowheads="1"/>
          </p:cNvSpPr>
          <p:nvPr/>
        </p:nvSpPr>
        <p:spPr bwMode="auto">
          <a:xfrm>
            <a:off x="304800" y="2819400"/>
            <a:ext cx="5486400" cy="609600"/>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2400" dirty="0" err="1" smtClean="0"/>
              <a:t>Централізовані</a:t>
            </a:r>
            <a:r>
              <a:rPr lang="ru-RU" altLang="ru-RU" sz="2400" dirty="0" smtClean="0"/>
              <a:t> </a:t>
            </a:r>
            <a:r>
              <a:rPr lang="ru-RU" altLang="ru-RU" sz="2400" dirty="0" err="1" smtClean="0"/>
              <a:t>системи</a:t>
            </a:r>
            <a:endParaRPr lang="ru-RU" altLang="ru-RU" sz="2400" dirty="0"/>
          </a:p>
        </p:txBody>
      </p:sp>
      <p:sp>
        <p:nvSpPr>
          <p:cNvPr id="5123" name="Rectangle 3"/>
          <p:cNvSpPr>
            <a:spLocks noChangeArrowheads="1"/>
          </p:cNvSpPr>
          <p:nvPr/>
        </p:nvSpPr>
        <p:spPr bwMode="auto">
          <a:xfrm>
            <a:off x="6019800" y="2819400"/>
            <a:ext cx="2743200" cy="609600"/>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1600" dirty="0" err="1" smtClean="0"/>
              <a:t>Децентралізовані</a:t>
            </a:r>
            <a:r>
              <a:rPr lang="ru-RU" altLang="ru-RU" sz="1600" dirty="0"/>
              <a:t/>
            </a:r>
            <a:br>
              <a:rPr lang="ru-RU" altLang="ru-RU" sz="1600" dirty="0"/>
            </a:br>
            <a:r>
              <a:rPr lang="ru-RU" altLang="ru-RU" sz="1600" dirty="0" err="1" smtClean="0"/>
              <a:t>системи</a:t>
            </a:r>
            <a:endParaRPr lang="ru-RU" altLang="ru-RU" sz="1600" dirty="0"/>
          </a:p>
        </p:txBody>
      </p:sp>
      <p:sp>
        <p:nvSpPr>
          <p:cNvPr id="5124" name="Line 4"/>
          <p:cNvSpPr>
            <a:spLocks noChangeShapeType="1"/>
          </p:cNvSpPr>
          <p:nvPr/>
        </p:nvSpPr>
        <p:spPr bwMode="auto">
          <a:xfrm>
            <a:off x="381000" y="3733800"/>
            <a:ext cx="5486400" cy="1588"/>
          </a:xfrm>
          <a:prstGeom prst="line">
            <a:avLst/>
          </a:prstGeom>
          <a:noFill/>
          <a:ln w="9360" cap="sq">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uk-UA" dirty="0"/>
          </a:p>
        </p:txBody>
      </p:sp>
      <p:sp>
        <p:nvSpPr>
          <p:cNvPr id="5125" name="Rectangle 5"/>
          <p:cNvSpPr>
            <a:spLocks noChangeArrowheads="1"/>
          </p:cNvSpPr>
          <p:nvPr/>
        </p:nvSpPr>
        <p:spPr bwMode="auto">
          <a:xfrm>
            <a:off x="2209800" y="3505200"/>
            <a:ext cx="1905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1600" dirty="0">
                <a:cs typeface="Arial" panose="020B0604020202020204" pitchFamily="34" charset="0"/>
              </a:rPr>
              <a:t>~</a:t>
            </a:r>
            <a:r>
              <a:rPr lang="ru-RU" altLang="ru-RU" sz="1600" dirty="0"/>
              <a:t>70% </a:t>
            </a:r>
            <a:r>
              <a:rPr lang="ru-RU" altLang="ru-RU" sz="1600" dirty="0" err="1" smtClean="0"/>
              <a:t>постачання</a:t>
            </a:r>
            <a:r>
              <a:rPr lang="ru-RU" altLang="ru-RU" sz="1600" dirty="0" smtClean="0"/>
              <a:t> тепла</a:t>
            </a:r>
            <a:endParaRPr lang="ru-RU" altLang="ru-RU" sz="1600" dirty="0"/>
          </a:p>
        </p:txBody>
      </p:sp>
      <p:sp>
        <p:nvSpPr>
          <p:cNvPr id="5126" name="Line 6"/>
          <p:cNvSpPr>
            <a:spLocks noChangeShapeType="1"/>
          </p:cNvSpPr>
          <p:nvPr/>
        </p:nvSpPr>
        <p:spPr bwMode="auto">
          <a:xfrm>
            <a:off x="6019800" y="3733800"/>
            <a:ext cx="2743200" cy="1588"/>
          </a:xfrm>
          <a:prstGeom prst="line">
            <a:avLst/>
          </a:prstGeom>
          <a:noFill/>
          <a:ln w="9360" cap="sq">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uk-UA" dirty="0"/>
          </a:p>
        </p:txBody>
      </p:sp>
      <p:sp>
        <p:nvSpPr>
          <p:cNvPr id="5127" name="Rectangle 7"/>
          <p:cNvSpPr>
            <a:spLocks noChangeArrowheads="1"/>
          </p:cNvSpPr>
          <p:nvPr/>
        </p:nvSpPr>
        <p:spPr bwMode="auto">
          <a:xfrm>
            <a:off x="6477000" y="3505200"/>
            <a:ext cx="1905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1600" dirty="0">
                <a:cs typeface="Arial" panose="020B0604020202020204" pitchFamily="34" charset="0"/>
              </a:rPr>
              <a:t>~</a:t>
            </a:r>
            <a:r>
              <a:rPr lang="ru-RU" altLang="ru-RU" sz="1600" dirty="0"/>
              <a:t>30% </a:t>
            </a:r>
            <a:r>
              <a:rPr lang="ru-RU" altLang="ru-RU" sz="1600" dirty="0" err="1" smtClean="0"/>
              <a:t>постачання</a:t>
            </a:r>
            <a:r>
              <a:rPr lang="ru-RU" altLang="ru-RU" sz="1600" dirty="0" smtClean="0"/>
              <a:t> </a:t>
            </a:r>
            <a:r>
              <a:rPr lang="ru-RU" altLang="ru-RU" sz="1600" dirty="0"/>
              <a:t>тепла</a:t>
            </a:r>
          </a:p>
        </p:txBody>
      </p:sp>
      <p:sp>
        <p:nvSpPr>
          <p:cNvPr id="5128" name="Rectangle 8"/>
          <p:cNvSpPr>
            <a:spLocks noChangeArrowheads="1"/>
          </p:cNvSpPr>
          <p:nvPr/>
        </p:nvSpPr>
        <p:spPr bwMode="auto">
          <a:xfrm>
            <a:off x="250825" y="1600200"/>
            <a:ext cx="2736850" cy="609600"/>
          </a:xfrm>
          <a:prstGeom prst="rect">
            <a:avLst/>
          </a:prstGeom>
          <a:noFill/>
          <a:ln w="9360" cap="sq">
            <a:solidFill>
              <a:srgbClr val="00CC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2400" dirty="0"/>
              <a:t>ТЭЦ</a:t>
            </a:r>
            <a:r>
              <a:rPr lang="ru-RU" altLang="ru-RU" sz="1200" dirty="0"/>
              <a:t/>
            </a:r>
            <a:br>
              <a:rPr lang="ru-RU" altLang="ru-RU" sz="1200" dirty="0"/>
            </a:br>
            <a:endParaRPr lang="ru-RU" altLang="ru-RU" sz="1200" dirty="0"/>
          </a:p>
        </p:txBody>
      </p:sp>
      <p:sp>
        <p:nvSpPr>
          <p:cNvPr id="5129" name="Rectangle 9"/>
          <p:cNvSpPr>
            <a:spLocks noChangeArrowheads="1"/>
          </p:cNvSpPr>
          <p:nvPr/>
        </p:nvSpPr>
        <p:spPr bwMode="auto">
          <a:xfrm>
            <a:off x="3132138" y="1600200"/>
            <a:ext cx="2879725" cy="609600"/>
          </a:xfrm>
          <a:prstGeom prst="rect">
            <a:avLst/>
          </a:prstGeom>
          <a:noFill/>
          <a:ln w="9360" cap="sq">
            <a:solidFill>
              <a:srgbClr val="00CC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1600" dirty="0" err="1" smtClean="0"/>
              <a:t>Районі</a:t>
            </a:r>
            <a:r>
              <a:rPr lang="ru-RU" altLang="ru-RU" sz="1600" dirty="0" smtClean="0"/>
              <a:t> та </a:t>
            </a:r>
            <a:r>
              <a:rPr lang="ru-RU" altLang="ru-RU" sz="1600" dirty="0" err="1" smtClean="0"/>
              <a:t>промислові</a:t>
            </a:r>
            <a:r>
              <a:rPr lang="ru-RU" altLang="ru-RU" sz="1600" dirty="0" smtClean="0"/>
              <a:t> </a:t>
            </a:r>
            <a:r>
              <a:rPr lang="ru-RU" altLang="ru-RU" sz="1600" dirty="0" err="1" smtClean="0"/>
              <a:t>котельні</a:t>
            </a:r>
            <a:endParaRPr lang="ru-RU" altLang="ru-RU" sz="1600" dirty="0"/>
          </a:p>
        </p:txBody>
      </p:sp>
      <p:sp>
        <p:nvSpPr>
          <p:cNvPr id="5130" name="AutoShape 10"/>
          <p:cNvSpPr>
            <a:spLocks noChangeArrowheads="1"/>
          </p:cNvSpPr>
          <p:nvPr/>
        </p:nvSpPr>
        <p:spPr bwMode="auto">
          <a:xfrm>
            <a:off x="2971800" y="2514600"/>
            <a:ext cx="381000" cy="304800"/>
          </a:xfrm>
          <a:prstGeom prst="downArrow">
            <a:avLst>
              <a:gd name="adj1" fmla="val 50000"/>
              <a:gd name="adj2" fmla="val 25000"/>
            </a:avLst>
          </a:prstGeom>
          <a:solidFill>
            <a:srgbClr val="333399"/>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dirty="0"/>
          </a:p>
        </p:txBody>
      </p:sp>
      <p:sp>
        <p:nvSpPr>
          <p:cNvPr id="5131" name="Rectangle 11"/>
          <p:cNvSpPr>
            <a:spLocks noChangeArrowheads="1"/>
          </p:cNvSpPr>
          <p:nvPr/>
        </p:nvSpPr>
        <p:spPr bwMode="auto">
          <a:xfrm>
            <a:off x="1676400" y="2209800"/>
            <a:ext cx="228600" cy="228600"/>
          </a:xfrm>
          <a:prstGeom prst="rect">
            <a:avLst/>
          </a:prstGeom>
          <a:solidFill>
            <a:srgbClr val="333399"/>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dirty="0"/>
          </a:p>
        </p:txBody>
      </p:sp>
      <p:sp>
        <p:nvSpPr>
          <p:cNvPr id="5132" name="Rectangle 12"/>
          <p:cNvSpPr>
            <a:spLocks noChangeArrowheads="1"/>
          </p:cNvSpPr>
          <p:nvPr/>
        </p:nvSpPr>
        <p:spPr bwMode="auto">
          <a:xfrm>
            <a:off x="4343400" y="2209800"/>
            <a:ext cx="228600" cy="228600"/>
          </a:xfrm>
          <a:prstGeom prst="rect">
            <a:avLst/>
          </a:prstGeom>
          <a:solidFill>
            <a:srgbClr val="333399"/>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dirty="0"/>
          </a:p>
        </p:txBody>
      </p:sp>
      <p:sp>
        <p:nvSpPr>
          <p:cNvPr id="5133" name="Rectangle 13"/>
          <p:cNvSpPr>
            <a:spLocks noChangeArrowheads="1"/>
          </p:cNvSpPr>
          <p:nvPr/>
        </p:nvSpPr>
        <p:spPr bwMode="auto">
          <a:xfrm>
            <a:off x="1676400" y="2438400"/>
            <a:ext cx="2895600" cy="152400"/>
          </a:xfrm>
          <a:prstGeom prst="rect">
            <a:avLst/>
          </a:prstGeom>
          <a:solidFill>
            <a:srgbClr val="333399"/>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dirty="0"/>
          </a:p>
        </p:txBody>
      </p:sp>
      <p:sp>
        <p:nvSpPr>
          <p:cNvPr id="5134" name="Rectangle 14"/>
          <p:cNvSpPr>
            <a:spLocks noChangeArrowheads="1"/>
          </p:cNvSpPr>
          <p:nvPr/>
        </p:nvSpPr>
        <p:spPr bwMode="auto">
          <a:xfrm>
            <a:off x="6156325" y="1600200"/>
            <a:ext cx="2808288" cy="609600"/>
          </a:xfrm>
          <a:prstGeom prst="rect">
            <a:avLst/>
          </a:prstGeom>
          <a:noFill/>
          <a:ln w="9360" cap="sq">
            <a:solidFill>
              <a:srgbClr val="00CC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1600" dirty="0" err="1" smtClean="0"/>
              <a:t>Автономні</a:t>
            </a:r>
            <a:r>
              <a:rPr lang="ru-RU" altLang="ru-RU" sz="1600" dirty="0" smtClean="0"/>
              <a:t> та </a:t>
            </a:r>
          </a:p>
          <a:p>
            <a:pPr algn="ctr">
              <a:buClrTx/>
              <a:buFontTx/>
              <a:buNone/>
            </a:pPr>
            <a:r>
              <a:rPr lang="ru-RU" altLang="ru-RU" sz="1600" dirty="0" err="1" smtClean="0"/>
              <a:t>індивідуальні</a:t>
            </a:r>
            <a:r>
              <a:rPr lang="ru-RU" altLang="ru-RU" sz="1600" dirty="0" smtClean="0"/>
              <a:t> </a:t>
            </a:r>
            <a:r>
              <a:rPr lang="ru-RU" altLang="ru-RU" sz="1600" dirty="0" err="1" smtClean="0"/>
              <a:t>котельні</a:t>
            </a:r>
            <a:endParaRPr lang="ru-RU" altLang="ru-RU" sz="1600" dirty="0"/>
          </a:p>
        </p:txBody>
      </p:sp>
      <p:sp>
        <p:nvSpPr>
          <p:cNvPr id="5135" name="AutoShape 15"/>
          <p:cNvSpPr>
            <a:spLocks noChangeArrowheads="1"/>
          </p:cNvSpPr>
          <p:nvPr/>
        </p:nvSpPr>
        <p:spPr bwMode="auto">
          <a:xfrm>
            <a:off x="7162800" y="2514600"/>
            <a:ext cx="381000" cy="304800"/>
          </a:xfrm>
          <a:prstGeom prst="downArrow">
            <a:avLst>
              <a:gd name="adj1" fmla="val 50000"/>
              <a:gd name="adj2" fmla="val 25000"/>
            </a:avLst>
          </a:prstGeom>
          <a:solidFill>
            <a:srgbClr val="333399"/>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dirty="0"/>
          </a:p>
        </p:txBody>
      </p:sp>
      <p:sp>
        <p:nvSpPr>
          <p:cNvPr id="5136" name="Rectangle 16"/>
          <p:cNvSpPr>
            <a:spLocks noChangeArrowheads="1"/>
          </p:cNvSpPr>
          <p:nvPr/>
        </p:nvSpPr>
        <p:spPr bwMode="auto">
          <a:xfrm>
            <a:off x="6477000" y="2209800"/>
            <a:ext cx="228600" cy="228600"/>
          </a:xfrm>
          <a:prstGeom prst="rect">
            <a:avLst/>
          </a:prstGeom>
          <a:solidFill>
            <a:srgbClr val="333399"/>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dirty="0"/>
          </a:p>
        </p:txBody>
      </p:sp>
      <p:sp>
        <p:nvSpPr>
          <p:cNvPr id="5137" name="Rectangle 17"/>
          <p:cNvSpPr>
            <a:spLocks noChangeArrowheads="1"/>
          </p:cNvSpPr>
          <p:nvPr/>
        </p:nvSpPr>
        <p:spPr bwMode="auto">
          <a:xfrm>
            <a:off x="8077200" y="2209800"/>
            <a:ext cx="228600" cy="228600"/>
          </a:xfrm>
          <a:prstGeom prst="rect">
            <a:avLst/>
          </a:prstGeom>
          <a:solidFill>
            <a:srgbClr val="333399"/>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dirty="0"/>
          </a:p>
        </p:txBody>
      </p:sp>
      <p:sp>
        <p:nvSpPr>
          <p:cNvPr id="5138" name="Rectangle 18"/>
          <p:cNvSpPr>
            <a:spLocks noChangeArrowheads="1"/>
          </p:cNvSpPr>
          <p:nvPr/>
        </p:nvSpPr>
        <p:spPr bwMode="auto">
          <a:xfrm>
            <a:off x="6477000" y="2438400"/>
            <a:ext cx="1828800" cy="152400"/>
          </a:xfrm>
          <a:prstGeom prst="rect">
            <a:avLst/>
          </a:prstGeom>
          <a:solidFill>
            <a:srgbClr val="333399"/>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dirty="0"/>
          </a:p>
        </p:txBody>
      </p:sp>
      <p:sp>
        <p:nvSpPr>
          <p:cNvPr id="5139" name="Rectangle 19"/>
          <p:cNvSpPr>
            <a:spLocks noChangeArrowheads="1"/>
          </p:cNvSpPr>
          <p:nvPr/>
        </p:nvSpPr>
        <p:spPr bwMode="auto">
          <a:xfrm>
            <a:off x="228600" y="4572000"/>
            <a:ext cx="8839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dirty="0"/>
          </a:p>
        </p:txBody>
      </p:sp>
      <p:pic>
        <p:nvPicPr>
          <p:cNvPr id="5140"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4076700"/>
            <a:ext cx="2881313" cy="2630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41"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005263"/>
            <a:ext cx="3600450" cy="2703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939528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830262" y="30912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2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Поворотні</a:t>
            </a:r>
            <a:r>
              <a:rPr lang="ru-RU" altLang="ru-RU" sz="32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затвори </a:t>
            </a:r>
            <a:r>
              <a:rPr lang="ru-RU" altLang="ru-RU" sz="32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дискові</a:t>
            </a:r>
            <a:endParaRPr lang="ru-RU" altLang="ru-RU"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8434" name="Text Box 2"/>
          <p:cNvSpPr txBox="1">
            <a:spLocks noChangeArrowheads="1"/>
          </p:cNvSpPr>
          <p:nvPr/>
        </p:nvSpPr>
        <p:spPr bwMode="auto">
          <a:xfrm>
            <a:off x="468311" y="1163638"/>
            <a:ext cx="7488237"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450"/>
              </a:spcBef>
              <a:buFont typeface="Arial" panose="020B0604020202020204" pitchFamily="34" charset="0"/>
              <a:buChar char="•"/>
            </a:pPr>
            <a:r>
              <a:rPr lang="uk-UA" altLang="ru-RU" sz="2800" dirty="0" smtClean="0">
                <a:latin typeface="Times New Roman" panose="02020603050405020304" pitchFamily="18" charset="0"/>
                <a:cs typeface="Times New Roman" panose="02020603050405020304" pitchFamily="18" charset="0"/>
              </a:rPr>
              <a:t>Затвори поворотні дискові призначені для використання в якості запірної арматури в різних промислових установках для перекриття потоку води та інших рідких технологічних середовищ.</a:t>
            </a:r>
            <a:endParaRPr lang="uk-UA" altLang="ru-RU" sz="1600" b="1" u="sng"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l="18895" r="24565"/>
          <a:stretch>
            <a:fillRect/>
          </a:stretch>
        </p:blipFill>
        <p:spPr bwMode="auto">
          <a:xfrm>
            <a:off x="3479799" y="3044527"/>
            <a:ext cx="1465263" cy="2592388"/>
          </a:xfrm>
          <a:prstGeom prst="rect">
            <a:avLst/>
          </a:prstGeom>
          <a:noFill/>
          <a:ln>
            <a:noFill/>
          </a:ln>
          <a:effectLst/>
          <a:extLst>
            <a:ext uri="{909E8E84-426E-40DD-AFC4-6F175D3DCCD1}">
              <a14:hiddenFill xmlns:a14="http://schemas.microsoft.com/office/drawing/2010/main">
                <a:blipFill dpi="0" rotWithShape="0">
                  <a:blip/>
                  <a:srcRect l="18895" r="24565"/>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357563"/>
            <a:ext cx="2447925" cy="238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6790" y="3120582"/>
            <a:ext cx="3815656" cy="2861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797706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273050"/>
            <a:ext cx="8229600"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8424863" cy="6318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ext Box 3"/>
          <p:cNvSpPr txBox="1">
            <a:spLocks noChangeArrowheads="1"/>
          </p:cNvSpPr>
          <p:nvPr/>
        </p:nvSpPr>
        <p:spPr bwMode="auto">
          <a:xfrm>
            <a:off x="4284663" y="5373688"/>
            <a:ext cx="2881312"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sp>
        <p:nvSpPr>
          <p:cNvPr id="19460" name="Text Box 4"/>
          <p:cNvSpPr txBox="1">
            <a:spLocks noChangeArrowheads="1"/>
          </p:cNvSpPr>
          <p:nvPr/>
        </p:nvSpPr>
        <p:spPr bwMode="auto">
          <a:xfrm>
            <a:off x="4284663" y="4652963"/>
            <a:ext cx="2520950" cy="368300"/>
          </a:xfrm>
          <a:prstGeom prst="rect">
            <a:avLst/>
          </a:prstGeom>
          <a:solidFill>
            <a:srgbClr val="BBE0E3"/>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spcBef>
                <a:spcPts val="1125"/>
              </a:spcBef>
              <a:buClrTx/>
              <a:buFontTx/>
              <a:buNone/>
            </a:pPr>
            <a:r>
              <a:rPr lang="ru-RU" altLang="ru-RU"/>
              <a:t>Затворы </a:t>
            </a:r>
            <a:r>
              <a:rPr lang="en-US" altLang="ru-RU"/>
              <a:t>GENEBRE</a:t>
            </a:r>
          </a:p>
        </p:txBody>
      </p:sp>
    </p:spTree>
    <p:extLst>
      <p:ext uri="{BB962C8B-B14F-4D97-AF65-F5344CB8AC3E}">
        <p14:creationId xmlns:p14="http://schemas.microsoft.com/office/powerpoint/2010/main" val="32705737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600075" y="471488"/>
            <a:ext cx="709136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2800" dirty="0" err="1" smtClean="0">
                <a:latin typeface="Times New Roman" panose="02020603050405020304" pitchFamily="18" charset="0"/>
                <a:cs typeface="Times New Roman" panose="02020603050405020304" pitchFamily="18" charset="0"/>
              </a:rPr>
              <a:t>Поворотні</a:t>
            </a:r>
            <a:r>
              <a:rPr lang="ru-RU" altLang="ru-RU" sz="2800" dirty="0" smtClean="0">
                <a:latin typeface="Times New Roman" panose="02020603050405020304" pitchFamily="18" charset="0"/>
                <a:cs typeface="Times New Roman" panose="02020603050405020304" pitchFamily="18" charset="0"/>
              </a:rPr>
              <a:t> затвори </a:t>
            </a:r>
            <a:r>
              <a:rPr lang="ru-RU" altLang="ru-RU" sz="2800" dirty="0" err="1" smtClean="0">
                <a:latin typeface="Times New Roman" panose="02020603050405020304" pitchFamily="18" charset="0"/>
                <a:cs typeface="Times New Roman" panose="02020603050405020304" pitchFamily="18" charset="0"/>
              </a:rPr>
              <a:t>дискові</a:t>
            </a:r>
            <a:r>
              <a:rPr lang="ru-RU" altLang="ru-RU" sz="2800" dirty="0">
                <a:latin typeface="Times New Roman" panose="02020603050405020304" pitchFamily="18" charset="0"/>
                <a:cs typeface="Times New Roman" panose="02020603050405020304" pitchFamily="18" charset="0"/>
              </a:rPr>
              <a:t/>
            </a:r>
            <a:br>
              <a:rPr lang="ru-RU" altLang="ru-RU" sz="2800" dirty="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GENEBRE    DANFOSS</a:t>
            </a:r>
            <a:endParaRPr lang="ru-RU" altLang="ru-RU" sz="2800" dirty="0">
              <a:latin typeface="Times New Roman" panose="02020603050405020304" pitchFamily="18" charset="0"/>
              <a:cs typeface="Times New Roman" panose="02020603050405020304" pitchFamily="18" charset="0"/>
            </a:endParaRPr>
          </a:p>
        </p:txBody>
      </p:sp>
      <p:sp>
        <p:nvSpPr>
          <p:cNvPr id="20482" name="Text Box 2"/>
          <p:cNvSpPr txBox="1">
            <a:spLocks noChangeArrowheads="1"/>
          </p:cNvSpPr>
          <p:nvPr/>
        </p:nvSpPr>
        <p:spPr bwMode="auto">
          <a:xfrm>
            <a:off x="442913" y="1427162"/>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marL="0" indent="0" algn="just">
              <a:lnSpc>
                <a:spcPct val="80000"/>
              </a:lnSpc>
              <a:spcBef>
                <a:spcPts val="400"/>
              </a:spcBef>
            </a:pPr>
            <a:r>
              <a:rPr lang="uk-UA" altLang="ru-RU" sz="2400" dirty="0" smtClean="0">
                <a:latin typeface="Times New Roman" panose="02020603050405020304" pitchFamily="18" charset="0"/>
                <a:cs typeface="Times New Roman" panose="02020603050405020304" pitchFamily="18" charset="0"/>
              </a:rPr>
              <a:t>Затвори поворотні дискові призначені для використання як запірну арматуру в різних промислових установках для перекриття потоку води та інших технологічних рідких середовищ.</a:t>
            </a:r>
          </a:p>
          <a:p>
            <a:pPr marL="0" indent="0" algn="just">
              <a:lnSpc>
                <a:spcPct val="80000"/>
              </a:lnSpc>
              <a:spcBef>
                <a:spcPts val="400"/>
              </a:spcBef>
            </a:pPr>
            <a:r>
              <a:rPr lang="uk-UA" altLang="ru-RU" sz="2400" dirty="0" smtClean="0">
                <a:latin typeface="Times New Roman" panose="02020603050405020304" pitchFamily="18" charset="0"/>
                <a:cs typeface="Times New Roman" panose="02020603050405020304" pitchFamily="18" charset="0"/>
              </a:rPr>
              <a:t>Затвори складаються з наступних елементів:</a:t>
            </a:r>
          </a:p>
          <a:p>
            <a:pPr marL="0" indent="0" algn="just">
              <a:lnSpc>
                <a:spcPct val="80000"/>
              </a:lnSpc>
              <a:spcBef>
                <a:spcPts val="400"/>
              </a:spcBef>
            </a:pPr>
            <a:r>
              <a:rPr lang="uk-UA" altLang="ru-RU" sz="2400" dirty="0" smtClean="0">
                <a:latin typeface="Times New Roman" panose="02020603050405020304" pitchFamily="18" charset="0"/>
                <a:cs typeface="Times New Roman" panose="02020603050405020304" pitchFamily="18" charset="0"/>
              </a:rPr>
              <a:t>- корпус (ковкий чавун)</a:t>
            </a:r>
          </a:p>
          <a:p>
            <a:pPr marL="0" indent="0" algn="just">
              <a:lnSpc>
                <a:spcPct val="80000"/>
              </a:lnSpc>
              <a:spcBef>
                <a:spcPts val="400"/>
              </a:spcBef>
            </a:pPr>
            <a:r>
              <a:rPr lang="uk-UA" altLang="ru-RU" sz="2400" dirty="0" smtClean="0">
                <a:latin typeface="Times New Roman" panose="02020603050405020304" pitchFamily="18" charset="0"/>
                <a:cs typeface="Times New Roman" panose="02020603050405020304" pitchFamily="18" charset="0"/>
              </a:rPr>
              <a:t>- </a:t>
            </a:r>
            <a:r>
              <a:rPr lang="uk-UA" altLang="ru-RU" sz="2400" dirty="0" err="1" smtClean="0">
                <a:latin typeface="Times New Roman" panose="02020603050405020304" pitchFamily="18" charset="0"/>
                <a:cs typeface="Times New Roman" panose="02020603050405020304" pitchFamily="18" charset="0"/>
              </a:rPr>
              <a:t>Запірно</a:t>
            </a:r>
            <a:r>
              <a:rPr lang="uk-UA" altLang="ru-RU" sz="2400" dirty="0" smtClean="0">
                <a:latin typeface="Times New Roman" panose="02020603050405020304" pitchFamily="18" charset="0"/>
                <a:cs typeface="Times New Roman" panose="02020603050405020304" pitchFamily="18" charset="0"/>
              </a:rPr>
              <a:t>-регулюючий поворотний диск (хромований чавун)</a:t>
            </a:r>
          </a:p>
          <a:p>
            <a:pPr marL="0" indent="0" algn="just">
              <a:lnSpc>
                <a:spcPct val="80000"/>
              </a:lnSpc>
              <a:spcBef>
                <a:spcPts val="400"/>
              </a:spcBef>
            </a:pPr>
            <a:r>
              <a:rPr lang="uk-UA" altLang="ru-RU" sz="2400" dirty="0" smtClean="0">
                <a:latin typeface="Times New Roman" panose="02020603050405020304" pitchFamily="18" charset="0"/>
                <a:cs typeface="Times New Roman" panose="02020603050405020304" pitchFamily="18" charset="0"/>
              </a:rPr>
              <a:t>- прокладання втулки (</a:t>
            </a:r>
            <a:r>
              <a:rPr lang="uk-UA" altLang="ru-RU" sz="2400" dirty="0" err="1" smtClean="0">
                <a:latin typeface="Times New Roman" panose="02020603050405020304" pitchFamily="18" charset="0"/>
                <a:cs typeface="Times New Roman" panose="02020603050405020304" pitchFamily="18" charset="0"/>
              </a:rPr>
              <a:t>жарост</a:t>
            </a:r>
            <a:r>
              <a:rPr lang="ru-RU" altLang="ru-RU" sz="2400" dirty="0" err="1" smtClean="0">
                <a:latin typeface="Times New Roman" panose="02020603050405020304" pitchFamily="18" charset="0"/>
                <a:cs typeface="Times New Roman" panose="02020603050405020304" pitchFamily="18" charset="0"/>
              </a:rPr>
              <a:t>ійкий</a:t>
            </a:r>
            <a:r>
              <a:rPr lang="ru-RU" altLang="ru-RU" sz="2400" dirty="0" smtClean="0">
                <a:latin typeface="Times New Roman" panose="02020603050405020304" pitchFamily="18" charset="0"/>
                <a:cs typeface="Times New Roman" panose="02020603050405020304" pitchFamily="18" charset="0"/>
              </a:rPr>
              <a:t> </a:t>
            </a:r>
            <a:r>
              <a:rPr lang="en-US" altLang="ru-RU" sz="2400" dirty="0">
                <a:latin typeface="Times New Roman" panose="02020603050405020304" pitchFamily="18" charset="0"/>
                <a:cs typeface="Times New Roman" panose="02020603050405020304" pitchFamily="18" charset="0"/>
              </a:rPr>
              <a:t>EPDM)</a:t>
            </a:r>
          </a:p>
          <a:p>
            <a:pPr marL="0" indent="0" algn="just">
              <a:lnSpc>
                <a:spcPct val="80000"/>
              </a:lnSpc>
              <a:spcBef>
                <a:spcPts val="400"/>
              </a:spcBef>
            </a:pPr>
            <a:r>
              <a:rPr lang="en-US" altLang="ru-RU" sz="2400" dirty="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шток (</a:t>
            </a:r>
            <a:r>
              <a:rPr lang="ru-RU" altLang="ru-RU" sz="2400" dirty="0" err="1">
                <a:latin typeface="Times New Roman" panose="02020603050405020304" pitchFamily="18" charset="0"/>
                <a:cs typeface="Times New Roman" panose="02020603050405020304" pitchFamily="18" charset="0"/>
              </a:rPr>
              <a:t>нержавіюча</a:t>
            </a:r>
            <a:r>
              <a:rPr lang="ru-RU" altLang="ru-RU" sz="2400" dirty="0">
                <a:latin typeface="Times New Roman" panose="02020603050405020304" pitchFamily="18" charset="0"/>
                <a:cs typeface="Times New Roman" panose="02020603050405020304" pitchFamily="18" charset="0"/>
              </a:rPr>
              <a:t> сталь)</a:t>
            </a:r>
          </a:p>
          <a:p>
            <a:pPr marL="0" indent="0" algn="just">
              <a:lnSpc>
                <a:spcPct val="80000"/>
              </a:lnSpc>
              <a:spcBef>
                <a:spcPts val="400"/>
              </a:spcBef>
            </a:pPr>
            <a:r>
              <a:rPr lang="ru-RU" altLang="ru-RU" sz="2400" dirty="0">
                <a:latin typeface="Times New Roman" panose="02020603050405020304" pitchFamily="18" charset="0"/>
                <a:cs typeface="Times New Roman" panose="02020603050405020304" pitchFamily="18" charset="0"/>
              </a:rPr>
              <a:t>Тип </a:t>
            </a:r>
            <a:r>
              <a:rPr lang="ru-RU" altLang="ru-RU" sz="2400" dirty="0" err="1">
                <a:latin typeface="Times New Roman" panose="02020603050405020304" pitchFamily="18" charset="0"/>
                <a:cs typeface="Times New Roman" panose="02020603050405020304" pitchFamily="18" charset="0"/>
              </a:rPr>
              <a:t>приєднання</a:t>
            </a:r>
            <a:r>
              <a:rPr lang="ru-RU" altLang="ru-RU" sz="2400" dirty="0">
                <a:latin typeface="Times New Roman" panose="02020603050405020304" pitchFamily="18" charset="0"/>
                <a:cs typeface="Times New Roman" panose="02020603050405020304" pitchFamily="18" charset="0"/>
              </a:rPr>
              <a:t> – </a:t>
            </a:r>
            <a:r>
              <a:rPr lang="ru-RU" altLang="ru-RU" sz="2400" dirty="0" err="1">
                <a:latin typeface="Times New Roman" panose="02020603050405020304" pitchFamily="18" charset="0"/>
                <a:cs typeface="Times New Roman" panose="02020603050405020304" pitchFamily="18" charset="0"/>
              </a:rPr>
              <a:t>міжфланцеве</a:t>
            </a:r>
            <a:endParaRPr lang="ru-RU" altLang="ru-RU" sz="1600" b="1" u="sng" dirty="0"/>
          </a:p>
          <a:p>
            <a:pPr>
              <a:lnSpc>
                <a:spcPct val="80000"/>
              </a:lnSpc>
              <a:spcBef>
                <a:spcPts val="200"/>
              </a:spcBef>
              <a:buFont typeface="Arial" panose="020B0604020202020204" pitchFamily="34" charset="0"/>
              <a:buNone/>
            </a:pPr>
            <a:endParaRPr lang="ru-RU" altLang="ru-RU" sz="800" b="1" u="sng" dirty="0"/>
          </a:p>
          <a:p>
            <a:pPr>
              <a:lnSpc>
                <a:spcPct val="80000"/>
              </a:lnSpc>
              <a:spcBef>
                <a:spcPts val="200"/>
              </a:spcBef>
              <a:buFont typeface="Arial" panose="020B0604020202020204" pitchFamily="34" charset="0"/>
              <a:buNone/>
            </a:pPr>
            <a:endParaRPr lang="ru-RU" altLang="ru-RU" sz="800" b="1" u="sng" dirty="0"/>
          </a:p>
          <a:p>
            <a:pPr>
              <a:lnSpc>
                <a:spcPct val="80000"/>
              </a:lnSpc>
              <a:spcBef>
                <a:spcPts val="200"/>
              </a:spcBef>
              <a:buFont typeface="Arial" panose="020B0604020202020204" pitchFamily="34" charset="0"/>
              <a:buNone/>
            </a:pPr>
            <a:endParaRPr lang="ru-RU" altLang="ru-RU" sz="800" b="1" u="sng" dirty="0"/>
          </a:p>
          <a:p>
            <a:pPr>
              <a:lnSpc>
                <a:spcPct val="80000"/>
              </a:lnSpc>
              <a:spcBef>
                <a:spcPts val="200"/>
              </a:spcBef>
              <a:buFont typeface="Arial" panose="020B0604020202020204" pitchFamily="34" charset="0"/>
              <a:buNone/>
            </a:pPr>
            <a:endParaRPr lang="ru-RU" altLang="ru-RU" sz="800" b="1" u="sng" dirty="0"/>
          </a:p>
          <a:p>
            <a:pPr>
              <a:lnSpc>
                <a:spcPct val="80000"/>
              </a:lnSpc>
              <a:spcBef>
                <a:spcPts val="200"/>
              </a:spcBef>
              <a:buFont typeface="Arial" panose="020B0604020202020204" pitchFamily="34" charset="0"/>
              <a:buNone/>
            </a:pPr>
            <a:endParaRPr lang="ru-RU" altLang="ru-RU" sz="800" b="1" u="sng" dirty="0"/>
          </a:p>
          <a:p>
            <a:pPr>
              <a:lnSpc>
                <a:spcPct val="80000"/>
              </a:lnSpc>
              <a:spcBef>
                <a:spcPts val="200"/>
              </a:spcBef>
              <a:buFont typeface="Arial" panose="020B0604020202020204" pitchFamily="34" charset="0"/>
              <a:buNone/>
            </a:pPr>
            <a:endParaRPr lang="ru-RU" altLang="ru-RU" sz="800" b="1" u="sng" dirty="0"/>
          </a:p>
          <a:p>
            <a:pPr>
              <a:lnSpc>
                <a:spcPct val="80000"/>
              </a:lnSpc>
              <a:spcBef>
                <a:spcPts val="200"/>
              </a:spcBef>
              <a:buFont typeface="Arial" panose="020B0604020202020204" pitchFamily="34" charset="0"/>
              <a:buNone/>
            </a:pPr>
            <a:endParaRPr lang="ru-RU" altLang="ru-RU" sz="800" b="1" u="sng" dirty="0"/>
          </a:p>
          <a:p>
            <a:pPr>
              <a:lnSpc>
                <a:spcPct val="80000"/>
              </a:lnSpc>
              <a:spcBef>
                <a:spcPts val="200"/>
              </a:spcBef>
              <a:buFont typeface="Arial" panose="020B0604020202020204" pitchFamily="34" charset="0"/>
              <a:buNone/>
            </a:pPr>
            <a:endParaRPr lang="ru-RU" altLang="ru-RU" sz="800" b="1" u="sng" dirty="0"/>
          </a:p>
          <a:p>
            <a:pPr>
              <a:lnSpc>
                <a:spcPct val="80000"/>
              </a:lnSpc>
              <a:spcBef>
                <a:spcPts val="200"/>
              </a:spcBef>
              <a:buFont typeface="Arial" panose="020B0604020202020204" pitchFamily="34" charset="0"/>
              <a:buNone/>
            </a:pPr>
            <a:endParaRPr lang="ru-RU" altLang="ru-RU" sz="800" b="1" u="sng" dirty="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l="18895" r="24565"/>
          <a:stretch>
            <a:fillRect/>
          </a:stretch>
        </p:blipFill>
        <p:spPr bwMode="auto">
          <a:xfrm>
            <a:off x="6948488" y="3573463"/>
            <a:ext cx="1873250" cy="3095625"/>
          </a:xfrm>
          <a:prstGeom prst="rect">
            <a:avLst/>
          </a:prstGeom>
          <a:noFill/>
          <a:ln>
            <a:noFill/>
          </a:ln>
          <a:effectLst/>
          <a:extLst>
            <a:ext uri="{909E8E84-426E-40DD-AFC4-6F175D3DCCD1}">
              <a14:hiddenFill xmlns:a14="http://schemas.microsoft.com/office/drawing/2010/main">
                <a:blipFill dpi="0" rotWithShape="0">
                  <a:blip/>
                  <a:srcRect l="18895" r="24565"/>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229225"/>
            <a:ext cx="792163" cy="1447800"/>
          </a:xfrm>
          <a:prstGeom prst="rect">
            <a:avLst/>
          </a:prstGeom>
          <a:noFill/>
          <a:ln w="9360" cap="sq">
            <a:solidFill>
              <a:srgbClr val="80008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5445125"/>
            <a:ext cx="1212850" cy="1219200"/>
          </a:xfrm>
          <a:prstGeom prst="rect">
            <a:avLst/>
          </a:prstGeom>
          <a:noFill/>
          <a:ln w="57240" cap="sq">
            <a:solidFill>
              <a:srgbClr val="660066"/>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5516563"/>
            <a:ext cx="1123950" cy="1143000"/>
          </a:xfrm>
          <a:prstGeom prst="rect">
            <a:avLst/>
          </a:prstGeom>
          <a:noFill/>
          <a:ln w="57240" cap="sq">
            <a:solidFill>
              <a:srgbClr val="660066"/>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5373688"/>
            <a:ext cx="846138" cy="1295400"/>
          </a:xfrm>
          <a:prstGeom prst="rect">
            <a:avLst/>
          </a:prstGeom>
          <a:noFill/>
          <a:ln w="9360" cap="sq">
            <a:solidFill>
              <a:srgbClr val="80008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26749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46055" y="193992"/>
            <a:ext cx="5105401"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uk-UA" altLang="ru-RU" sz="3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Клапани зворотні</a:t>
            </a:r>
            <a:endParaRPr lang="uk-UA" altLang="ru-RU" sz="3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2530" name="Text Box 2"/>
          <p:cNvSpPr txBox="1">
            <a:spLocks noChangeArrowheads="1"/>
          </p:cNvSpPr>
          <p:nvPr/>
        </p:nvSpPr>
        <p:spPr bwMode="auto">
          <a:xfrm>
            <a:off x="406400" y="832167"/>
            <a:ext cx="3827463" cy="168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marL="0" indent="0">
              <a:spcBef>
                <a:spcPts val="500"/>
              </a:spcBef>
            </a:pPr>
            <a:r>
              <a:rPr lang="uk-UA" altLang="ru-RU" sz="2800" dirty="0" smtClean="0">
                <a:latin typeface="Times New Roman" panose="02020603050405020304" pitchFamily="18" charset="0"/>
                <a:cs typeface="Times New Roman" panose="02020603050405020304" pitchFamily="18" charset="0"/>
              </a:rPr>
              <a:t>Клапани зворотні призначені для запобігання руху у зворотному напрямку середовища, що переміщається по трубопроводу (води)</a:t>
            </a:r>
            <a:endParaRPr lang="uk-UA" altLang="ru-RU" sz="2800" dirty="0">
              <a:latin typeface="Times New Roman" panose="02020603050405020304" pitchFamily="18" charset="0"/>
              <a:cs typeface="Times New Roman" panose="02020603050405020304" pitchFamily="18" charset="0"/>
            </a:endParaRPr>
          </a:p>
        </p:txBody>
      </p:sp>
      <p:sp>
        <p:nvSpPr>
          <p:cNvPr id="22532" name="Rectangle 4"/>
          <p:cNvSpPr>
            <a:spLocks noChangeArrowheads="1"/>
          </p:cNvSpPr>
          <p:nvPr/>
        </p:nvSpPr>
        <p:spPr bwMode="auto">
          <a:xfrm>
            <a:off x="4362450" y="32194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437063"/>
            <a:ext cx="1295400" cy="1371600"/>
          </a:xfrm>
          <a:prstGeom prst="rect">
            <a:avLst/>
          </a:prstGeom>
          <a:noFill/>
          <a:ln w="9360" cap="sq">
            <a:solidFill>
              <a:srgbClr val="3366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Rectangle 6"/>
          <p:cNvSpPr>
            <a:spLocks noChangeArrowheads="1"/>
          </p:cNvSpPr>
          <p:nvPr/>
        </p:nvSpPr>
        <p:spPr bwMode="auto">
          <a:xfrm>
            <a:off x="4238625" y="2886075"/>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sp>
        <p:nvSpPr>
          <p:cNvPr id="22535" name="Rectangle 7"/>
          <p:cNvSpPr>
            <a:spLocks noChangeArrowheads="1"/>
          </p:cNvSpPr>
          <p:nvPr/>
        </p:nvSpPr>
        <p:spPr bwMode="auto">
          <a:xfrm>
            <a:off x="4233863" y="2905125"/>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sp>
        <p:nvSpPr>
          <p:cNvPr id="22536" name="Rectangle 8"/>
          <p:cNvSpPr>
            <a:spLocks noChangeArrowheads="1"/>
          </p:cNvSpPr>
          <p:nvPr/>
        </p:nvSpPr>
        <p:spPr bwMode="auto">
          <a:xfrm>
            <a:off x="4252913" y="31194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pic>
        <p:nvPicPr>
          <p:cNvPr id="225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437063"/>
            <a:ext cx="1447800" cy="1404937"/>
          </a:xfrm>
          <a:prstGeom prst="rect">
            <a:avLst/>
          </a:prstGeom>
          <a:noFill/>
          <a:ln w="9360" cap="sq">
            <a:solidFill>
              <a:srgbClr val="3366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8" name="Rectangle 10"/>
          <p:cNvSpPr>
            <a:spLocks noChangeArrowheads="1"/>
          </p:cNvSpPr>
          <p:nvPr/>
        </p:nvSpPr>
        <p:spPr bwMode="auto">
          <a:xfrm>
            <a:off x="4267200" y="31242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sp>
        <p:nvSpPr>
          <p:cNvPr id="22539" name="Rectangle 11"/>
          <p:cNvSpPr>
            <a:spLocks noChangeArrowheads="1"/>
          </p:cNvSpPr>
          <p:nvPr/>
        </p:nvSpPr>
        <p:spPr bwMode="auto">
          <a:xfrm>
            <a:off x="3176588" y="21145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pic>
        <p:nvPicPr>
          <p:cNvPr id="2254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375" y="4437063"/>
            <a:ext cx="1281113" cy="1368425"/>
          </a:xfrm>
          <a:prstGeom prst="rect">
            <a:avLst/>
          </a:prstGeom>
          <a:noFill/>
          <a:ln w="9360" cap="sq">
            <a:solidFill>
              <a:srgbClr val="3366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41" name="Rectangle 13"/>
          <p:cNvSpPr>
            <a:spLocks noChangeArrowheads="1"/>
          </p:cNvSpPr>
          <p:nvPr/>
        </p:nvSpPr>
        <p:spPr bwMode="auto">
          <a:xfrm>
            <a:off x="4140200" y="319565"/>
            <a:ext cx="50038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Воздухоотводчики</a:t>
            </a:r>
            <a:endParaRPr lang="ru-RU" altLang="ru-RU" sz="3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22542"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9563" y="3573463"/>
            <a:ext cx="1417637" cy="2217737"/>
          </a:xfrm>
          <a:prstGeom prst="rect">
            <a:avLst/>
          </a:prstGeom>
          <a:noFill/>
          <a:ln w="9360" cap="sq">
            <a:solidFill>
              <a:srgbClr val="3366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Прямоугольник 4"/>
          <p:cNvSpPr/>
          <p:nvPr/>
        </p:nvSpPr>
        <p:spPr>
          <a:xfrm>
            <a:off x="4659346" y="1167705"/>
            <a:ext cx="4572000" cy="1384995"/>
          </a:xfrm>
          <a:prstGeom prst="rect">
            <a:avLst/>
          </a:prstGeom>
        </p:spPr>
        <p:txBody>
          <a:bodyPr>
            <a:spAutoFit/>
          </a:bodyPr>
          <a:lstStyle/>
          <a:p>
            <a:r>
              <a:rPr lang="uk-UA" sz="2800" dirty="0" err="1" smtClean="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Повітровідвідник</a:t>
            </a:r>
            <a:r>
              <a:rPr lang="uk-UA" sz="2800" dirty="0" smtClean="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призначений для видалення повітря із системи</a:t>
            </a:r>
            <a:endParaRPr lang="uk-UA" sz="2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18985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288131" y="173832"/>
            <a:ext cx="3960813"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2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Гнучкі</a:t>
            </a:r>
            <a:r>
              <a:rPr lang="ru-RU" altLang="ru-RU" sz="3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вставки</a:t>
            </a:r>
            <a:endParaRPr lang="ru-RU" altLang="ru-RU" sz="3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3554" name="Text Box 2"/>
          <p:cNvSpPr txBox="1">
            <a:spLocks noChangeArrowheads="1"/>
          </p:cNvSpPr>
          <p:nvPr/>
        </p:nvSpPr>
        <p:spPr bwMode="auto">
          <a:xfrm>
            <a:off x="492125" y="867000"/>
            <a:ext cx="4259262" cy="276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marL="0" indent="0">
              <a:spcBef>
                <a:spcPts val="500"/>
              </a:spcBef>
            </a:pPr>
            <a:r>
              <a:rPr lang="uk-UA" altLang="ru-RU" sz="2800" dirty="0" smtClean="0">
                <a:latin typeface="Times New Roman" panose="02020603050405020304" pitchFamily="18" charset="0"/>
                <a:cs typeface="Times New Roman" panose="02020603050405020304" pitchFamily="18" charset="0"/>
              </a:rPr>
              <a:t>Гнучкі вставки призначені для попередження передачі механічних вібрацій по трубопровідним системам (наприклад від насосного обладнання)</a:t>
            </a:r>
            <a:endParaRPr lang="uk-UA" altLang="ru-RU" sz="2800" dirty="0">
              <a:latin typeface="Times New Roman" panose="02020603050405020304" pitchFamily="18" charset="0"/>
              <a:cs typeface="Times New Roman" panose="02020603050405020304" pitchFamily="18" charset="0"/>
            </a:endParaRP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6" y="4479924"/>
            <a:ext cx="1287462" cy="1368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762" y="4264025"/>
            <a:ext cx="627062"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Rectangle 5"/>
          <p:cNvSpPr>
            <a:spLocks noChangeArrowheads="1"/>
          </p:cNvSpPr>
          <p:nvPr/>
        </p:nvSpPr>
        <p:spPr bwMode="auto">
          <a:xfrm>
            <a:off x="5253830" y="354806"/>
            <a:ext cx="287972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2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Фільтри</a:t>
            </a:r>
            <a:r>
              <a:rPr lang="ru-RU" altLang="ru-RU" sz="3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ru-RU" altLang="ru-RU" sz="3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3558" name="Rectangle 6"/>
          <p:cNvSpPr>
            <a:spLocks noChangeArrowheads="1"/>
          </p:cNvSpPr>
          <p:nvPr/>
        </p:nvSpPr>
        <p:spPr bwMode="auto">
          <a:xfrm>
            <a:off x="4824413" y="858043"/>
            <a:ext cx="4248150" cy="26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spcBef>
                <a:spcPts val="500"/>
              </a:spcBef>
            </a:pPr>
            <a:r>
              <a:rPr lang="uk-UA" altLang="ru-RU" sz="2800" dirty="0" smtClean="0">
                <a:latin typeface="Times New Roman" panose="02020603050405020304" pitchFamily="18" charset="0"/>
                <a:cs typeface="Times New Roman" panose="02020603050405020304" pitchFamily="18" charset="0"/>
              </a:rPr>
              <a:t>Фільтр сітчасті призначений для встановлення перед регулюючою арматурою, витратомірами, насосами та іншими пристроями</a:t>
            </a:r>
            <a:endParaRPr lang="uk-UA" altLang="ru-RU" sz="2800" dirty="0">
              <a:latin typeface="Times New Roman" panose="02020603050405020304" pitchFamily="18" charset="0"/>
              <a:cs typeface="Times New Roman" panose="02020603050405020304" pitchFamily="18" charset="0"/>
            </a:endParaRPr>
          </a:p>
        </p:txBody>
      </p:sp>
      <p:pic>
        <p:nvPicPr>
          <p:cNvPr id="235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7930" y="3665900"/>
            <a:ext cx="1655763" cy="132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4005263"/>
            <a:ext cx="1727200" cy="115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75094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uk-UA" altLang="ru-RU" sz="3200" dirty="0" smtClean="0">
                <a:latin typeface="Times New Roman" panose="02020603050405020304" pitchFamily="18" charset="0"/>
                <a:cs typeface="Times New Roman" panose="02020603050405020304" pitchFamily="18" charset="0"/>
              </a:rPr>
              <a:t>Розширювальні баки «Рефлекс» (Німеччина)</a:t>
            </a:r>
            <a:br>
              <a:rPr lang="uk-UA" altLang="ru-RU" sz="3200" dirty="0" smtClean="0">
                <a:latin typeface="Times New Roman" panose="02020603050405020304" pitchFamily="18" charset="0"/>
                <a:cs typeface="Times New Roman" panose="02020603050405020304" pitchFamily="18" charset="0"/>
              </a:rPr>
            </a:br>
            <a:r>
              <a:rPr lang="uk-UA" altLang="ru-RU" sz="3200" dirty="0" smtClean="0">
                <a:latin typeface="Times New Roman" panose="02020603050405020304" pitchFamily="18" charset="0"/>
                <a:cs typeface="Times New Roman" panose="02020603050405020304" pitchFamily="18" charset="0"/>
              </a:rPr>
              <a:t>«WESTER»(Росія)</a:t>
            </a:r>
            <a:endParaRPr lang="uk-UA" altLang="ru-RU" sz="3200" dirty="0">
              <a:latin typeface="Times New Roman" panose="02020603050405020304" pitchFamily="18" charset="0"/>
              <a:cs typeface="Times New Roman" panose="02020603050405020304" pitchFamily="18" charset="0"/>
            </a:endParaRP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487" y="2848882"/>
            <a:ext cx="1125538" cy="215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
          <p:cNvSpPr txBox="1">
            <a:spLocks noChangeArrowheads="1"/>
          </p:cNvSpPr>
          <p:nvPr/>
        </p:nvSpPr>
        <p:spPr bwMode="auto">
          <a:xfrm>
            <a:off x="144463" y="1882775"/>
            <a:ext cx="3636962"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marL="0" indent="0" algn="ctr">
              <a:spcBef>
                <a:spcPts val="700"/>
              </a:spcBef>
              <a:buClr>
                <a:srgbClr val="333399"/>
              </a:buClr>
            </a:pPr>
            <a:r>
              <a:rPr lang="uk-UA" altLang="ru-RU" sz="3600" u="sng" dirty="0" smtClean="0">
                <a:solidFill>
                  <a:schemeClr val="tx1"/>
                </a:solidFill>
                <a:latin typeface="Times New Roman" panose="02020603050405020304" pitchFamily="18" charset="0"/>
                <a:cs typeface="Times New Roman" panose="02020603050405020304" pitchFamily="18" charset="0"/>
              </a:rPr>
              <a:t>Опалення</a:t>
            </a:r>
          </a:p>
          <a:p>
            <a:pPr marL="342900" algn="ctr">
              <a:spcBef>
                <a:spcPts val="700"/>
              </a:spcBef>
              <a:buClrTx/>
              <a:buFontTx/>
              <a:buNone/>
            </a:pPr>
            <a:r>
              <a:rPr lang="uk-UA" altLang="ru-RU" sz="3600" dirty="0" smtClean="0">
                <a:latin typeface="Times New Roman" panose="02020603050405020304" pitchFamily="18" charset="0"/>
                <a:cs typeface="Times New Roman" panose="02020603050405020304" pitchFamily="18" charset="0"/>
              </a:rPr>
              <a:t> для компенсації теплового розширення води</a:t>
            </a:r>
          </a:p>
          <a:p>
            <a:pPr algn="ctr">
              <a:spcBef>
                <a:spcPts val="700"/>
              </a:spcBef>
              <a:buFont typeface="Arial" panose="020B0604020202020204" pitchFamily="34" charset="0"/>
              <a:buNone/>
            </a:pPr>
            <a:endParaRPr lang="ru-RU" altLang="ru-RU" sz="2800" b="1" u="sng" dirty="0"/>
          </a:p>
        </p:txBody>
      </p:sp>
    </p:spTree>
    <p:extLst>
      <p:ext uri="{BB962C8B-B14F-4D97-AF65-F5344CB8AC3E}">
        <p14:creationId xmlns:p14="http://schemas.microsoft.com/office/powerpoint/2010/main" val="1871758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457200" y="273050"/>
            <a:ext cx="8229600"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8913"/>
            <a:ext cx="8218488" cy="48056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Text Box 3"/>
          <p:cNvSpPr txBox="1">
            <a:spLocks noChangeArrowheads="1"/>
          </p:cNvSpPr>
          <p:nvPr/>
        </p:nvSpPr>
        <p:spPr bwMode="auto">
          <a:xfrm>
            <a:off x="4284663" y="5373688"/>
            <a:ext cx="2881312"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sp>
        <p:nvSpPr>
          <p:cNvPr id="36868" name="Text Box 4"/>
          <p:cNvSpPr txBox="1">
            <a:spLocks noChangeArrowheads="1"/>
          </p:cNvSpPr>
          <p:nvPr/>
        </p:nvSpPr>
        <p:spPr bwMode="auto">
          <a:xfrm>
            <a:off x="1403648" y="1516491"/>
            <a:ext cx="2305050" cy="368300"/>
          </a:xfrm>
          <a:prstGeom prst="rect">
            <a:avLst/>
          </a:prstGeom>
          <a:solidFill>
            <a:srgbClr val="CCFFFF"/>
          </a:solidFill>
          <a:ln w="9360" cap="sq">
            <a:solidFill>
              <a:srgbClr val="CC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spcBef>
                <a:spcPts val="1125"/>
              </a:spcBef>
              <a:buClrTx/>
              <a:buFontTx/>
              <a:buNone/>
            </a:pPr>
            <a:r>
              <a:rPr lang="ru-RU" altLang="ru-RU" dirty="0"/>
              <a:t>Манометры </a:t>
            </a:r>
            <a:r>
              <a:rPr lang="en-US" altLang="ru-RU" dirty="0" err="1"/>
              <a:t>Wika</a:t>
            </a:r>
            <a:endParaRPr lang="en-US" altLang="ru-RU" dirty="0"/>
          </a:p>
        </p:txBody>
      </p:sp>
      <p:sp>
        <p:nvSpPr>
          <p:cNvPr id="6" name="Text Box 1"/>
          <p:cNvSpPr txBox="1">
            <a:spLocks noChangeArrowheads="1"/>
          </p:cNvSpPr>
          <p:nvPr/>
        </p:nvSpPr>
        <p:spPr bwMode="auto">
          <a:xfrm>
            <a:off x="310084" y="5557044"/>
            <a:ext cx="815816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pPr>
            <a:r>
              <a:rPr lang="ru-RU" altLang="ru-RU" sz="3600" dirty="0" smtClean="0">
                <a:latin typeface="Times New Roman" panose="02020603050405020304" pitchFamily="18" charset="0"/>
                <a:cs typeface="Times New Roman" panose="02020603050405020304" pitchFamily="18" charset="0"/>
              </a:rPr>
              <a:t>Манометр та термометр </a:t>
            </a:r>
            <a:r>
              <a:rPr lang="en-US" altLang="ru-RU" sz="3600" dirty="0" smtClean="0">
                <a:latin typeface="Times New Roman" panose="02020603050405020304" pitchFamily="18" charset="0"/>
                <a:cs typeface="Times New Roman" panose="02020603050405020304" pitchFamily="18" charset="0"/>
              </a:rPr>
              <a:t>WIKA </a:t>
            </a:r>
            <a:r>
              <a:rPr lang="ru-RU" altLang="ru-RU" sz="3600" dirty="0" smtClean="0">
                <a:latin typeface="Times New Roman" panose="02020603050405020304" pitchFamily="18" charset="0"/>
                <a:cs typeface="Times New Roman" panose="02020603050405020304" pitchFamily="18" charset="0"/>
              </a:rPr>
              <a:t>(</a:t>
            </a:r>
            <a:r>
              <a:rPr lang="uk-UA" altLang="ru-RU" sz="3600" dirty="0" smtClean="0">
                <a:latin typeface="Times New Roman" panose="02020603050405020304" pitchFamily="18" charset="0"/>
                <a:cs typeface="Times New Roman" panose="02020603050405020304" pitchFamily="18" charset="0"/>
              </a:rPr>
              <a:t>Німеччина</a:t>
            </a:r>
            <a:r>
              <a:rPr lang="ru-RU" altLang="ru-RU" sz="3600" dirty="0" smtClean="0">
                <a:latin typeface="Times New Roman" panose="02020603050405020304" pitchFamily="18" charset="0"/>
                <a:cs typeface="Times New Roman" panose="02020603050405020304" pitchFamily="18" charset="0"/>
              </a:rPr>
              <a:t>) для виміру тиску в системі</a:t>
            </a:r>
          </a:p>
          <a:p>
            <a:pPr algn="ctr">
              <a:buClrTx/>
              <a:buFontTx/>
              <a:buNone/>
            </a:pPr>
            <a:endParaRPr lang="ru-RU" altLang="ru-RU" sz="4000" dirty="0"/>
          </a:p>
        </p:txBody>
      </p:sp>
    </p:spTree>
    <p:extLst>
      <p:ext uri="{BB962C8B-B14F-4D97-AF65-F5344CB8AC3E}">
        <p14:creationId xmlns:p14="http://schemas.microsoft.com/office/powerpoint/2010/main" val="32388990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eploguru.ru/wp-content/uploads/2015/01/a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0"/>
            <a:ext cx="8961120" cy="646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838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137" y="197346"/>
            <a:ext cx="8464732" cy="6124754"/>
          </a:xfrm>
          <a:prstGeom prst="rect">
            <a:avLst/>
          </a:prstGeom>
        </p:spPr>
        <p:txBody>
          <a:bodyPr wrap="square">
            <a:spAutoFit/>
          </a:bodyPr>
          <a:lstStyle/>
          <a:p>
            <a:pPr algn="ctr"/>
            <a:r>
              <a:rPr lang="uk-UA" sz="2800" b="1" dirty="0" smtClean="0">
                <a:latin typeface="Times New Roman" panose="02020603050405020304" pitchFamily="18" charset="0"/>
                <a:cs typeface="Times New Roman" panose="02020603050405020304" pitchFamily="18" charset="0"/>
              </a:rPr>
              <a:t>Системи </a:t>
            </a:r>
            <a:r>
              <a:rPr lang="uk-UA" sz="2800" b="1" dirty="0" err="1" smtClean="0">
                <a:latin typeface="Times New Roman" panose="02020603050405020304" pitchFamily="18" charset="0"/>
                <a:cs typeface="Times New Roman" panose="02020603050405020304" pitchFamily="18" charset="0"/>
              </a:rPr>
              <a:t>панельно</a:t>
            </a:r>
            <a:r>
              <a:rPr lang="uk-UA" sz="2800" b="1" dirty="0" smtClean="0">
                <a:latin typeface="Times New Roman" panose="02020603050405020304" pitchFamily="18" charset="0"/>
                <a:cs typeface="Times New Roman" panose="02020603050405020304" pitchFamily="18" charset="0"/>
              </a:rPr>
              <a:t>-променевого опалення </a:t>
            </a:r>
            <a:endParaRPr lang="uk-UA" sz="2800" dirty="0" smtClean="0">
              <a:latin typeface="Times New Roman" panose="02020603050405020304" pitchFamily="18" charset="0"/>
              <a:cs typeface="Times New Roman" panose="02020603050405020304" pitchFamily="18" charset="0"/>
            </a:endParaRPr>
          </a:p>
          <a:p>
            <a:pPr algn="just"/>
            <a:r>
              <a:rPr lang="uk-UA" sz="2800" dirty="0" smtClean="0">
                <a:latin typeface="Times New Roman" panose="02020603050405020304" pitchFamily="18" charset="0"/>
                <a:cs typeface="Times New Roman" panose="02020603050405020304" pitchFamily="18" charset="0"/>
              </a:rPr>
              <a:t>	В системах </a:t>
            </a:r>
            <a:r>
              <a:rPr lang="uk-UA" sz="2800" dirty="0" err="1" smtClean="0">
                <a:latin typeface="Times New Roman" panose="02020603050405020304" pitchFamily="18" charset="0"/>
                <a:cs typeface="Times New Roman" panose="02020603050405020304" pitchFamily="18" charset="0"/>
              </a:rPr>
              <a:t>панельно</a:t>
            </a:r>
            <a:r>
              <a:rPr lang="uk-UA" sz="2800" dirty="0" smtClean="0">
                <a:latin typeface="Times New Roman" panose="02020603050405020304" pitchFamily="18" charset="0"/>
                <a:cs typeface="Times New Roman" panose="02020603050405020304" pitchFamily="18" charset="0"/>
              </a:rPr>
              <a:t>-променевого опалення нагрівальними поверхнями є стіни, стеля, підлога, які штучно обігріваються. Для одержання таких поверхонь тепловіддачі в указаних конструкціях закладають труби невеликого діаметра, прокладають електричний кабель. Як теплоносій в системах </a:t>
            </a:r>
            <a:r>
              <a:rPr lang="uk-UA" sz="2800" dirty="0" err="1" smtClean="0">
                <a:latin typeface="Times New Roman" panose="02020603050405020304" pitchFamily="18" charset="0"/>
                <a:cs typeface="Times New Roman" panose="02020603050405020304" pitchFamily="18" charset="0"/>
              </a:rPr>
              <a:t>панельно</a:t>
            </a:r>
            <a:r>
              <a:rPr lang="uk-UA" sz="2800" dirty="0" smtClean="0">
                <a:latin typeface="Times New Roman" panose="02020603050405020304" pitchFamily="18" charset="0"/>
                <a:cs typeface="Times New Roman" panose="02020603050405020304" pitchFamily="18" charset="0"/>
              </a:rPr>
              <a:t>-променевого опалення здебільшого використовують низькотемпературну воду, що дозволяє економити енергію й паливо (до 20%). Нагрівання води для системи </a:t>
            </a:r>
            <a:r>
              <a:rPr lang="uk-UA" sz="2800" dirty="0" err="1" smtClean="0">
                <a:latin typeface="Times New Roman" panose="02020603050405020304" pitchFamily="18" charset="0"/>
                <a:cs typeface="Times New Roman" panose="02020603050405020304" pitchFamily="18" charset="0"/>
              </a:rPr>
              <a:t>панельнопроменистого</a:t>
            </a:r>
            <a:r>
              <a:rPr lang="uk-UA" sz="2800" dirty="0" smtClean="0">
                <a:latin typeface="Times New Roman" panose="02020603050405020304" pitchFamily="18" charset="0"/>
                <a:cs typeface="Times New Roman" panose="02020603050405020304" pitchFamily="18" charset="0"/>
              </a:rPr>
              <a:t> опалення може </a:t>
            </a:r>
            <a:r>
              <a:rPr lang="uk-UA" sz="2800" dirty="0" err="1" smtClean="0">
                <a:latin typeface="Times New Roman" panose="02020603050405020304" pitchFamily="18" charset="0"/>
                <a:cs typeface="Times New Roman" panose="02020603050405020304" pitchFamily="18" charset="0"/>
              </a:rPr>
              <a:t>здійснюватись</a:t>
            </a:r>
            <a:r>
              <a:rPr lang="uk-UA" sz="2800" dirty="0" smtClean="0">
                <a:latin typeface="Times New Roman" panose="02020603050405020304" pitchFamily="18" charset="0"/>
                <a:cs typeface="Times New Roman" panose="02020603050405020304" pitchFamily="18" charset="0"/>
              </a:rPr>
              <a:t> в котельні або в </a:t>
            </a:r>
            <a:r>
              <a:rPr lang="uk-UA" sz="2800" dirty="0" err="1" smtClean="0">
                <a:latin typeface="Times New Roman" panose="02020603050405020304" pitchFamily="18" charset="0"/>
                <a:cs typeface="Times New Roman" panose="02020603050405020304" pitchFamily="18" charset="0"/>
              </a:rPr>
              <a:t>котлі</a:t>
            </a:r>
            <a:r>
              <a:rPr lang="uk-UA" sz="2800" dirty="0" smtClean="0">
                <a:latin typeface="Times New Roman" panose="02020603050405020304" pitchFamily="18" charset="0"/>
                <a:cs typeface="Times New Roman" panose="02020603050405020304" pitchFamily="18" charset="0"/>
              </a:rPr>
              <a:t>, розташованому безпосередньо в будинку (в автономних системах опалення). </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542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205" y="383237"/>
            <a:ext cx="8098972" cy="5262979"/>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	Система </a:t>
            </a:r>
            <a:r>
              <a:rPr lang="uk-UA" sz="2400" dirty="0" err="1" smtClean="0">
                <a:latin typeface="Times New Roman" panose="02020603050405020304" pitchFamily="18" charset="0"/>
                <a:cs typeface="Times New Roman" panose="02020603050405020304" pitchFamily="18" charset="0"/>
              </a:rPr>
              <a:t>панельно</a:t>
            </a:r>
            <a:r>
              <a:rPr lang="uk-UA" sz="2400" dirty="0" smtClean="0">
                <a:latin typeface="Times New Roman" panose="02020603050405020304" pitchFamily="18" charset="0"/>
                <a:cs typeface="Times New Roman" panose="02020603050405020304" pitchFamily="18" charset="0"/>
              </a:rPr>
              <a:t>-променевого опалення може поєднуватись із традиційною </a:t>
            </a:r>
            <a:r>
              <a:rPr lang="uk-UA" sz="2400" dirty="0" err="1" smtClean="0">
                <a:latin typeface="Times New Roman" panose="02020603050405020304" pitchFamily="18" charset="0"/>
                <a:cs typeface="Times New Roman" panose="02020603050405020304" pitchFamily="18" charset="0"/>
              </a:rPr>
              <a:t>конвективною</a:t>
            </a:r>
            <a:r>
              <a:rPr lang="uk-UA" sz="2400" dirty="0" smtClean="0">
                <a:latin typeface="Times New Roman" panose="02020603050405020304" pitchFamily="18" charset="0"/>
                <a:cs typeface="Times New Roman" panose="02020603050405020304" pitchFamily="18" charset="0"/>
              </a:rPr>
              <a:t> системою. 	Наприклад, влаштування теплої підлоги в окремому приміщенні: дитячій кімнаті, ванній або санвузлі, а в інших - влаштування радіаторів. Тоді в кожній системі  використовують теплоносій з різною температурою, наприклад: для теплої підлоги – воду з температурою </a:t>
            </a:r>
          </a:p>
          <a:p>
            <a:pPr algn="just"/>
            <a:r>
              <a:rPr lang="uk-UA" sz="2400" dirty="0" smtClean="0">
                <a:latin typeface="Times New Roman" panose="02020603050405020304" pitchFamily="18" charset="0"/>
                <a:cs typeface="Times New Roman" panose="02020603050405020304" pitchFamily="18" charset="0"/>
              </a:rPr>
              <a:t>до 60 °С, а в системі з радіаторами - 95 °С. </a:t>
            </a:r>
          </a:p>
          <a:p>
            <a:pPr algn="just"/>
            <a:r>
              <a:rPr lang="uk-UA" sz="2400" dirty="0" smtClean="0">
                <a:latin typeface="Times New Roman" panose="02020603050405020304" pitchFamily="18" charset="0"/>
                <a:cs typeface="Times New Roman" panose="02020603050405020304" pitchFamily="18" charset="0"/>
              </a:rPr>
              <a:t>	Підвищена </a:t>
            </a:r>
            <a:r>
              <a:rPr lang="uk-UA" sz="2400" dirty="0">
                <a:latin typeface="Times New Roman" panose="02020603050405020304" pitchFamily="18" charset="0"/>
                <a:cs typeface="Times New Roman" panose="02020603050405020304" pitchFamily="18" charset="0"/>
              </a:rPr>
              <a:t>гігієнічність </a:t>
            </a:r>
            <a:r>
              <a:rPr lang="uk-UA" sz="2400" dirty="0" err="1">
                <a:latin typeface="Times New Roman" panose="02020603050405020304" pitchFamily="18" charset="0"/>
                <a:cs typeface="Times New Roman" panose="02020603050405020304" pitchFamily="18" charset="0"/>
              </a:rPr>
              <a:t>панельно</a:t>
            </a:r>
            <a:r>
              <a:rPr lang="uk-UA" sz="2400" dirty="0">
                <a:latin typeface="Times New Roman" panose="02020603050405020304" pitchFamily="18" charset="0"/>
                <a:cs typeface="Times New Roman" panose="02020603050405020304" pitchFamily="18" charset="0"/>
              </a:rPr>
              <a:t>-променевого опалення полягає також у відсутності видимих опалювальних приладів і понижених проти звичайних систем температурах поверхонь, які віддають тепло, і, як наслідок, зменшенні можливості накопичення і розкладання </a:t>
            </a:r>
          </a:p>
          <a:p>
            <a:pPr algn="just"/>
            <a:r>
              <a:rPr lang="uk-UA" sz="2400" dirty="0" smtClean="0">
                <a:latin typeface="Times New Roman" panose="02020603050405020304" pitchFamily="18" charset="0"/>
                <a:cs typeface="Times New Roman" panose="02020603050405020304" pitchFamily="18" charset="0"/>
              </a:rPr>
              <a:t>органічного </a:t>
            </a:r>
            <a:r>
              <a:rPr lang="uk-UA" sz="2400" dirty="0">
                <a:latin typeface="Times New Roman" panose="02020603050405020304" pitchFamily="18" charset="0"/>
                <a:cs typeface="Times New Roman" panose="02020603050405020304" pitchFamily="18" charset="0"/>
              </a:rPr>
              <a:t>пилу. </a:t>
            </a:r>
          </a:p>
        </p:txBody>
      </p:sp>
    </p:spTree>
    <p:extLst>
      <p:ext uri="{BB962C8B-B14F-4D97-AF65-F5344CB8AC3E}">
        <p14:creationId xmlns:p14="http://schemas.microsoft.com/office/powerpoint/2010/main" val="239856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388" y="188913"/>
            <a:ext cx="8785225"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ru-RU" dirty="0">
                <a:latin typeface="Times New Roman" pitchFamily="18" charset="0"/>
                <a:cs typeface="Times New Roman" pitchFamily="18" charset="0"/>
              </a:rPr>
              <a:t>Для </a:t>
            </a:r>
            <a:r>
              <a:rPr lang="ru-RU" dirty="0" err="1">
                <a:latin typeface="Times New Roman" pitchFamily="18" charset="0"/>
                <a:cs typeface="Times New Roman" pitchFamily="18" charset="0"/>
              </a:rPr>
              <a:t>транспортування</a:t>
            </a:r>
            <a:r>
              <a:rPr lang="ru-RU" dirty="0">
                <a:latin typeface="Times New Roman" pitchFamily="18" charset="0"/>
                <a:cs typeface="Times New Roman" pitchFamily="18" charset="0"/>
              </a:rPr>
              <a:t> тепла до </a:t>
            </a:r>
            <a:r>
              <a:rPr lang="ru-RU" dirty="0" err="1">
                <a:latin typeface="Times New Roman" pitchFamily="18" charset="0"/>
                <a:cs typeface="Times New Roman" pitchFamily="18" charset="0"/>
              </a:rPr>
              <a:t>споживачів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використовують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водяні</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парові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трубопроводи</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даний</a:t>
            </a:r>
            <a:r>
              <a:rPr lang="ru-RU" dirty="0">
                <a:latin typeface="Times New Roman" pitchFamily="18" charset="0"/>
                <a:cs typeface="Times New Roman" pitchFamily="18" charset="0"/>
              </a:rPr>
              <a:t> час </a:t>
            </a:r>
            <a:r>
              <a:rPr lang="ru-RU" dirty="0" err="1">
                <a:latin typeface="Times New Roman" pitchFamily="18" charset="0"/>
                <a:cs typeface="Times New Roman" pitchFamily="18" charset="0"/>
              </a:rPr>
              <a:t>теплові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мережі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передають</a:t>
            </a:r>
            <a:r>
              <a:rPr lang="ru-RU" dirty="0">
                <a:latin typeface="Times New Roman" pitchFamily="18" charset="0"/>
                <a:cs typeface="Times New Roman" pitchFamily="18" charset="0"/>
              </a:rPr>
              <a:t> тепло на </a:t>
            </a:r>
            <a:r>
              <a:rPr lang="ru-RU" dirty="0" err="1">
                <a:latin typeface="Times New Roman" pitchFamily="18" charset="0"/>
                <a:cs typeface="Times New Roman" pitchFamily="18" charset="0"/>
              </a:rPr>
              <a:t>великі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відстані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Щоб</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уникнути</a:t>
            </a:r>
            <a:r>
              <a:rPr lang="ru-RU" dirty="0">
                <a:latin typeface="Times New Roman" pitchFamily="18" charset="0"/>
                <a:cs typeface="Times New Roman" pitchFamily="18" charset="0"/>
              </a:rPr>
              <a:t> великих </a:t>
            </a:r>
            <a:r>
              <a:rPr lang="ru-RU" dirty="0" err="1">
                <a:latin typeface="Times New Roman" pitchFamily="18" charset="0"/>
                <a:cs typeface="Times New Roman" pitchFamily="18" charset="0"/>
              </a:rPr>
              <a:t>втрат</a:t>
            </a:r>
            <a:r>
              <a:rPr lang="ru-RU" dirty="0">
                <a:latin typeface="Times New Roman" pitchFamily="18" charset="0"/>
                <a:cs typeface="Times New Roman" pitchFamily="18" charset="0"/>
              </a:rPr>
              <a:t>, вони </a:t>
            </a:r>
            <a:r>
              <a:rPr lang="ru-RU" dirty="0" err="1">
                <a:latin typeface="Times New Roman" pitchFamily="18" charset="0"/>
                <a:cs typeface="Times New Roman" pitchFamily="18" charset="0"/>
              </a:rPr>
              <a:t>повинні</a:t>
            </a:r>
            <a:r>
              <a:rPr lang="ru-RU" dirty="0">
                <a:latin typeface="Times New Roman" pitchFamily="18" charset="0"/>
                <a:cs typeface="Times New Roman" pitchFamily="18" charset="0"/>
              </a:rPr>
              <a:t> бути </a:t>
            </a:r>
            <a:r>
              <a:rPr lang="ru-RU" dirty="0" err="1">
                <a:latin typeface="Times New Roman" pitchFamily="18" charset="0"/>
                <a:cs typeface="Times New Roman" pitchFamily="18" charset="0"/>
              </a:rPr>
              <a:t>теплоізольованими</a:t>
            </a:r>
            <a:r>
              <a:rPr lang="ru-RU" dirty="0">
                <a:latin typeface="Times New Roman" pitchFamily="18" charset="0"/>
                <a:cs typeface="Times New Roman" pitchFamily="18" charset="0"/>
              </a:rPr>
              <a:t>.</a:t>
            </a:r>
            <a:endParaRPr lang="ru-RU" i="0" dirty="0">
              <a:latin typeface="Times New Roman" pitchFamily="18" charset="0"/>
              <a:cs typeface="Times New Roman" pitchFamily="18" charset="0"/>
            </a:endParaRPr>
          </a:p>
        </p:txBody>
      </p:sp>
      <p:sp>
        <p:nvSpPr>
          <p:cNvPr id="13" name="Стрелка вниз 12"/>
          <p:cNvSpPr/>
          <p:nvPr/>
        </p:nvSpPr>
        <p:spPr>
          <a:xfrm rot="2309954">
            <a:off x="1938338" y="1431925"/>
            <a:ext cx="360362" cy="4587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Стрелка вниз 13"/>
          <p:cNvSpPr/>
          <p:nvPr/>
        </p:nvSpPr>
        <p:spPr>
          <a:xfrm rot="19722895">
            <a:off x="6964363" y="1454150"/>
            <a:ext cx="358775"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Скругленный прямоугольник 3"/>
          <p:cNvSpPr/>
          <p:nvPr/>
        </p:nvSpPr>
        <p:spPr>
          <a:xfrm>
            <a:off x="323850" y="1860550"/>
            <a:ext cx="2519363" cy="30638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i="0" dirty="0" err="1" smtClean="0">
                <a:latin typeface="Times New Roman" pitchFamily="18" charset="0"/>
                <a:cs typeface="Times New Roman" pitchFamily="18" charset="0"/>
              </a:rPr>
              <a:t>Промислові</a:t>
            </a:r>
            <a:endParaRPr lang="ru-RU" i="0" dirty="0">
              <a:latin typeface="Times New Roman" pitchFamily="18" charset="0"/>
              <a:cs typeface="Times New Roman" pitchFamily="18" charset="0"/>
            </a:endParaRPr>
          </a:p>
        </p:txBody>
      </p:sp>
      <p:sp>
        <p:nvSpPr>
          <p:cNvPr id="16" name="Скругленный прямоугольник 15"/>
          <p:cNvSpPr/>
          <p:nvPr/>
        </p:nvSpPr>
        <p:spPr>
          <a:xfrm>
            <a:off x="6145213" y="1849438"/>
            <a:ext cx="2520950" cy="30638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i="0" dirty="0" err="1" smtClean="0">
                <a:latin typeface="Times New Roman" pitchFamily="18" charset="0"/>
                <a:cs typeface="Times New Roman" pitchFamily="18" charset="0"/>
              </a:rPr>
              <a:t>Змішані</a:t>
            </a:r>
            <a:endParaRPr lang="ru-RU" i="0" dirty="0">
              <a:latin typeface="Times New Roman" pitchFamily="18" charset="0"/>
              <a:cs typeface="Times New Roman" pitchFamily="18" charset="0"/>
            </a:endParaRPr>
          </a:p>
        </p:txBody>
      </p:sp>
      <p:sp>
        <p:nvSpPr>
          <p:cNvPr id="17" name="Скругленный прямоугольник 16"/>
          <p:cNvSpPr/>
          <p:nvPr/>
        </p:nvSpPr>
        <p:spPr>
          <a:xfrm>
            <a:off x="3203575" y="1849438"/>
            <a:ext cx="2520950" cy="30638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i="0" dirty="0" err="1" smtClean="0">
                <a:latin typeface="Times New Roman" pitchFamily="18" charset="0"/>
                <a:cs typeface="Times New Roman" pitchFamily="18" charset="0"/>
              </a:rPr>
              <a:t>Комунальні</a:t>
            </a:r>
            <a:endParaRPr lang="ru-RU" i="0" dirty="0">
              <a:latin typeface="Times New Roman" pitchFamily="18" charset="0"/>
              <a:cs typeface="Times New Roman" pitchFamily="18" charset="0"/>
            </a:endParaRPr>
          </a:p>
        </p:txBody>
      </p:sp>
      <p:sp>
        <p:nvSpPr>
          <p:cNvPr id="18" name="Стрелка вниз 17"/>
          <p:cNvSpPr/>
          <p:nvPr/>
        </p:nvSpPr>
        <p:spPr>
          <a:xfrm>
            <a:off x="4284663" y="1417638"/>
            <a:ext cx="358775"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Скругленный прямоугольник 4"/>
          <p:cNvSpPr/>
          <p:nvPr/>
        </p:nvSpPr>
        <p:spPr>
          <a:xfrm>
            <a:off x="2760663" y="2289175"/>
            <a:ext cx="3384550" cy="2889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i="0" dirty="0" err="1" smtClean="0">
                <a:latin typeface="Times New Roman" pitchFamily="18" charset="0"/>
                <a:cs typeface="Times New Roman" pitchFamily="18" charset="0"/>
              </a:rPr>
              <a:t>Схеми</a:t>
            </a:r>
            <a:r>
              <a:rPr lang="ru-RU" i="0" dirty="0" smtClean="0">
                <a:latin typeface="Times New Roman" pitchFamily="18" charset="0"/>
                <a:cs typeface="Times New Roman" pitchFamily="18" charset="0"/>
              </a:rPr>
              <a:t> </a:t>
            </a:r>
            <a:r>
              <a:rPr lang="ru-RU" i="0" dirty="0" err="1" smtClean="0">
                <a:latin typeface="Times New Roman" pitchFamily="18" charset="0"/>
                <a:cs typeface="Times New Roman" pitchFamily="18" charset="0"/>
              </a:rPr>
              <a:t>теплових</a:t>
            </a:r>
            <a:r>
              <a:rPr lang="ru-RU" i="0" dirty="0" smtClean="0">
                <a:latin typeface="Times New Roman" pitchFamily="18" charset="0"/>
                <a:cs typeface="Times New Roman" pitchFamily="18" charset="0"/>
              </a:rPr>
              <a:t> мереж</a:t>
            </a:r>
            <a:endParaRPr lang="ru-RU" i="0" dirty="0">
              <a:latin typeface="Times New Roman" pitchFamily="18" charset="0"/>
              <a:cs typeface="Times New Roman" pitchFamily="18" charset="0"/>
            </a:endParaRPr>
          </a:p>
        </p:txBody>
      </p:sp>
      <p:sp>
        <p:nvSpPr>
          <p:cNvPr id="6" name="Скругленный прямоугольник 5"/>
          <p:cNvSpPr/>
          <p:nvPr/>
        </p:nvSpPr>
        <p:spPr>
          <a:xfrm>
            <a:off x="393700" y="3271838"/>
            <a:ext cx="3028950" cy="1512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err="1">
                <a:latin typeface="Times New Roman" pitchFamily="18" charset="0"/>
                <a:cs typeface="Times New Roman" pitchFamily="18" charset="0"/>
              </a:rPr>
              <a:t>Тупикові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відгалуження</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всіх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об'єктів</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разі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аварії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об'єкти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виявляються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вимкненими</a:t>
            </a:r>
            <a:r>
              <a:rPr lang="ru-RU" dirty="0">
                <a:latin typeface="Times New Roman" pitchFamily="18" charset="0"/>
                <a:cs typeface="Times New Roman" pitchFamily="18" charset="0"/>
              </a:rPr>
              <a:t>.</a:t>
            </a:r>
            <a:endParaRPr lang="ru-RU" i="0" dirty="0">
              <a:latin typeface="Times New Roman" pitchFamily="18" charset="0"/>
              <a:cs typeface="Times New Roman" pitchFamily="18" charset="0"/>
            </a:endParaRPr>
          </a:p>
        </p:txBody>
      </p:sp>
      <p:sp>
        <p:nvSpPr>
          <p:cNvPr id="7" name="Прямоугольник 6"/>
          <p:cNvSpPr/>
          <p:nvPr/>
        </p:nvSpPr>
        <p:spPr>
          <a:xfrm>
            <a:off x="539750" y="2921000"/>
            <a:ext cx="2736850" cy="35083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i="0" dirty="0">
                <a:latin typeface="Times New Roman" pitchFamily="18" charset="0"/>
                <a:cs typeface="Times New Roman" pitchFamily="18" charset="0"/>
              </a:rPr>
              <a:t> </a:t>
            </a:r>
            <a:r>
              <a:rPr lang="ru-RU" i="0" dirty="0" err="1" smtClean="0">
                <a:latin typeface="Times New Roman" pitchFamily="18" charset="0"/>
                <a:cs typeface="Times New Roman" pitchFamily="18" charset="0"/>
              </a:rPr>
              <a:t>Радіальная</a:t>
            </a:r>
            <a:r>
              <a:rPr lang="ru-RU" i="0" dirty="0" smtClean="0">
                <a:latin typeface="Times New Roman" pitchFamily="18" charset="0"/>
                <a:cs typeface="Times New Roman" pitchFamily="18" charset="0"/>
              </a:rPr>
              <a:t> </a:t>
            </a:r>
            <a:r>
              <a:rPr lang="ru-RU" i="0" dirty="0">
                <a:latin typeface="Times New Roman" pitchFamily="18" charset="0"/>
                <a:cs typeface="Times New Roman" pitchFamily="18" charset="0"/>
              </a:rPr>
              <a:t>схема </a:t>
            </a:r>
            <a:endParaRPr lang="ru-RU" dirty="0"/>
          </a:p>
        </p:txBody>
      </p:sp>
      <p:sp>
        <p:nvSpPr>
          <p:cNvPr id="22" name="Прямоугольник 21"/>
          <p:cNvSpPr/>
          <p:nvPr/>
        </p:nvSpPr>
        <p:spPr>
          <a:xfrm>
            <a:off x="5292725" y="2921000"/>
            <a:ext cx="2735263" cy="35083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i="0" dirty="0" err="1" smtClean="0">
                <a:latin typeface="Times New Roman" pitchFamily="18" charset="0"/>
                <a:cs typeface="Times New Roman" pitchFamily="18" charset="0"/>
              </a:rPr>
              <a:t>Кільцева</a:t>
            </a:r>
            <a:r>
              <a:rPr lang="ru-RU" i="0" dirty="0" smtClean="0">
                <a:latin typeface="Times New Roman" pitchFamily="18" charset="0"/>
                <a:cs typeface="Times New Roman" pitchFamily="18" charset="0"/>
              </a:rPr>
              <a:t> </a:t>
            </a:r>
            <a:r>
              <a:rPr lang="ru-RU" i="0" dirty="0">
                <a:latin typeface="Times New Roman" pitchFamily="18" charset="0"/>
                <a:cs typeface="Times New Roman" pitchFamily="18" charset="0"/>
              </a:rPr>
              <a:t>схема </a:t>
            </a:r>
            <a:endParaRPr lang="ru-RU" dirty="0"/>
          </a:p>
        </p:txBody>
      </p:sp>
      <p:sp>
        <p:nvSpPr>
          <p:cNvPr id="23" name="Скругленный прямоугольник 22"/>
          <p:cNvSpPr/>
          <p:nvPr/>
        </p:nvSpPr>
        <p:spPr>
          <a:xfrm>
            <a:off x="4572000" y="3260725"/>
            <a:ext cx="4464050" cy="2832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err="1">
                <a:latin typeface="Times New Roman" pitchFamily="18" charset="0"/>
                <a:cs typeface="Times New Roman" pitchFamily="18" charset="0"/>
              </a:rPr>
              <a:t>Усі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гілки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дрібних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відгалужень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об'єднані</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загальний</a:t>
            </a:r>
            <a:r>
              <a:rPr lang="ru-RU" dirty="0">
                <a:latin typeface="Times New Roman" pitchFamily="18" charset="0"/>
                <a:cs typeface="Times New Roman" pitchFamily="18" charset="0"/>
              </a:rPr>
              <a:t> контур. </a:t>
            </a:r>
            <a:r>
              <a:rPr lang="ru-RU" dirty="0" err="1">
                <a:latin typeface="Times New Roman" pitchFamily="18" charset="0"/>
                <a:cs typeface="Times New Roman" pitchFamily="18" charset="0"/>
              </a:rPr>
              <a:t>Теплові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мережі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різних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районів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міста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можуть</a:t>
            </a:r>
            <a:r>
              <a:rPr lang="ru-RU" dirty="0">
                <a:latin typeface="Times New Roman" pitchFamily="18" charset="0"/>
                <a:cs typeface="Times New Roman" pitchFamily="18" charset="0"/>
              </a:rPr>
              <a:t> бути </a:t>
            </a:r>
            <a:r>
              <a:rPr lang="ru-RU" dirty="0" err="1">
                <a:latin typeface="Times New Roman" pitchFamily="18" charset="0"/>
                <a:cs typeface="Times New Roman" pitchFamily="18" charset="0"/>
              </a:rPr>
              <a:t>з'єднані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між</a:t>
            </a:r>
            <a:r>
              <a:rPr lang="ru-RU" dirty="0">
                <a:latin typeface="Times New Roman" pitchFamily="18" charset="0"/>
                <a:cs typeface="Times New Roman" pitchFamily="18" charset="0"/>
              </a:rPr>
              <a:t> собою, </a:t>
            </a:r>
            <a:r>
              <a:rPr lang="ru-RU" dirty="0" err="1">
                <a:latin typeface="Times New Roman" pitchFamily="18" charset="0"/>
                <a:cs typeface="Times New Roman" pitchFamily="18" charset="0"/>
              </a:rPr>
              <a:t>щоб</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разі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виходу</a:t>
            </a:r>
            <a:r>
              <a:rPr lang="ru-RU" dirty="0">
                <a:latin typeface="Times New Roman" pitchFamily="18" charset="0"/>
                <a:cs typeface="Times New Roman" pitchFamily="18" charset="0"/>
              </a:rPr>
              <a:t> з ладу одного </a:t>
            </a:r>
            <a:r>
              <a:rPr lang="ru-RU" dirty="0" err="1">
                <a:latin typeface="Times New Roman" pitchFamily="18" charset="0"/>
                <a:cs typeface="Times New Roman" pitchFamily="18" charset="0"/>
              </a:rPr>
              <a:t>джерела</a:t>
            </a:r>
            <a:r>
              <a:rPr lang="ru-RU" dirty="0">
                <a:latin typeface="Times New Roman" pitchFamily="18" charset="0"/>
                <a:cs typeface="Times New Roman" pitchFamily="18" charset="0"/>
              </a:rPr>
              <a:t> тепла </a:t>
            </a:r>
            <a:r>
              <a:rPr lang="ru-RU" dirty="0" err="1">
                <a:latin typeface="Times New Roman" pitchFamily="18" charset="0"/>
                <a:cs typeface="Times New Roman" pitchFamily="18" charset="0"/>
              </a:rPr>
              <a:t>його</a:t>
            </a:r>
            <a:r>
              <a:rPr lang="ru-RU" dirty="0">
                <a:latin typeface="Times New Roman" pitchFamily="18" charset="0"/>
                <a:cs typeface="Times New Roman" pitchFamily="18" charset="0"/>
              </a:rPr>
              <a:t> могло </a:t>
            </a:r>
            <a:r>
              <a:rPr lang="ru-RU" dirty="0" err="1">
                <a:latin typeface="Times New Roman" pitchFamily="18" charset="0"/>
                <a:cs typeface="Times New Roman" pitchFamily="18" charset="0"/>
              </a:rPr>
              <a:t>дублювати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інше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дозволяє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безперебійно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постачати</a:t>
            </a:r>
            <a:r>
              <a:rPr lang="ru-RU" dirty="0">
                <a:latin typeface="Times New Roman" pitchFamily="18" charset="0"/>
                <a:cs typeface="Times New Roman" pitchFamily="18" charset="0"/>
              </a:rPr>
              <a:t> тепло </a:t>
            </a:r>
            <a:r>
              <a:rPr lang="ru-RU" dirty="0" smtClean="0">
                <a:latin typeface="Times New Roman" pitchFamily="18" charset="0"/>
                <a:cs typeface="Times New Roman" pitchFamily="18" charset="0"/>
              </a:rPr>
              <a:t>у </a:t>
            </a:r>
            <a:r>
              <a:rPr lang="ru-RU" dirty="0" err="1" smtClean="0">
                <a:latin typeface="Times New Roman" pitchFamily="18" charset="0"/>
                <a:cs typeface="Times New Roman" pitchFamily="18" charset="0"/>
              </a:rPr>
              <a:t>всі</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райони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міста</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одночасно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усувати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несправність</a:t>
            </a:r>
            <a:r>
              <a:rPr lang="ru-RU" dirty="0">
                <a:latin typeface="Times New Roman" pitchFamily="18" charset="0"/>
                <a:cs typeface="Times New Roman" pitchFamily="18" charset="0"/>
              </a:rPr>
              <a:t>.</a:t>
            </a:r>
            <a:endParaRPr lang="ru-RU" i="0" dirty="0">
              <a:latin typeface="Times New Roman" pitchFamily="18" charset="0"/>
              <a:cs typeface="Times New Roman" pitchFamily="18" charset="0"/>
            </a:endParaRPr>
          </a:p>
        </p:txBody>
      </p:sp>
      <p:sp>
        <p:nvSpPr>
          <p:cNvPr id="24" name="Стрелка вниз 23"/>
          <p:cNvSpPr/>
          <p:nvPr/>
        </p:nvSpPr>
        <p:spPr>
          <a:xfrm rot="2309954">
            <a:off x="2903538" y="2590800"/>
            <a:ext cx="360362" cy="3190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Стрелка вниз 24"/>
          <p:cNvSpPr/>
          <p:nvPr/>
        </p:nvSpPr>
        <p:spPr>
          <a:xfrm rot="19722895">
            <a:off x="5776913" y="2597150"/>
            <a:ext cx="360362" cy="3079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6160" name="Picture 12" descr="http://msd.com.ua/img/22/image1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8863"/>
            <a:ext cx="45720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4845050" y="6165850"/>
            <a:ext cx="2571750" cy="5365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i="0" dirty="0">
                <a:solidFill>
                  <a:schemeClr val="tx2">
                    <a:lumMod val="50000"/>
                  </a:schemeClr>
                </a:solidFill>
                <a:latin typeface="Times New Roman" pitchFamily="18" charset="0"/>
                <a:cs typeface="Times New Roman" pitchFamily="18" charset="0"/>
              </a:rPr>
              <a:t>А) </a:t>
            </a:r>
            <a:r>
              <a:rPr lang="ru-RU" i="0" dirty="0" err="1" smtClean="0">
                <a:solidFill>
                  <a:schemeClr val="tx2">
                    <a:lumMod val="50000"/>
                  </a:schemeClr>
                </a:solidFill>
                <a:latin typeface="Times New Roman" pitchFamily="18" charset="0"/>
                <a:cs typeface="Times New Roman" pitchFamily="18" charset="0"/>
              </a:rPr>
              <a:t>Радіальна</a:t>
            </a:r>
            <a:r>
              <a:rPr lang="ru-RU" i="0" dirty="0" smtClean="0">
                <a:solidFill>
                  <a:schemeClr val="tx2">
                    <a:lumMod val="50000"/>
                  </a:schemeClr>
                </a:solidFill>
                <a:latin typeface="Times New Roman" pitchFamily="18" charset="0"/>
                <a:cs typeface="Times New Roman" pitchFamily="18" charset="0"/>
              </a:rPr>
              <a:t> </a:t>
            </a:r>
            <a:r>
              <a:rPr lang="ru-RU" i="0" dirty="0">
                <a:solidFill>
                  <a:schemeClr val="tx2">
                    <a:lumMod val="50000"/>
                  </a:schemeClr>
                </a:solidFill>
                <a:latin typeface="Times New Roman" pitchFamily="18" charset="0"/>
                <a:cs typeface="Times New Roman" pitchFamily="18" charset="0"/>
              </a:rPr>
              <a:t>схема;</a:t>
            </a:r>
          </a:p>
          <a:p>
            <a:pPr>
              <a:defRPr/>
            </a:pPr>
            <a:r>
              <a:rPr lang="ru-RU" i="0" dirty="0">
                <a:solidFill>
                  <a:schemeClr val="tx2">
                    <a:lumMod val="50000"/>
                  </a:schemeClr>
                </a:solidFill>
                <a:latin typeface="Times New Roman" pitchFamily="18" charset="0"/>
                <a:cs typeface="Times New Roman" pitchFamily="18" charset="0"/>
              </a:rPr>
              <a:t>Б) </a:t>
            </a:r>
            <a:r>
              <a:rPr lang="ru-RU" i="0" dirty="0" err="1" smtClean="0">
                <a:solidFill>
                  <a:schemeClr val="tx2">
                    <a:lumMod val="50000"/>
                  </a:schemeClr>
                </a:solidFill>
                <a:latin typeface="Times New Roman" pitchFamily="18" charset="0"/>
                <a:cs typeface="Times New Roman" pitchFamily="18" charset="0"/>
              </a:rPr>
              <a:t>Кільцева</a:t>
            </a:r>
            <a:r>
              <a:rPr lang="ru-RU" i="0" dirty="0" smtClean="0">
                <a:solidFill>
                  <a:schemeClr val="tx2">
                    <a:lumMod val="50000"/>
                  </a:schemeClr>
                </a:solidFill>
                <a:latin typeface="Times New Roman" pitchFamily="18" charset="0"/>
                <a:cs typeface="Times New Roman" pitchFamily="18" charset="0"/>
              </a:rPr>
              <a:t> </a:t>
            </a:r>
            <a:r>
              <a:rPr lang="ru-RU" i="0" dirty="0">
                <a:solidFill>
                  <a:schemeClr val="tx2">
                    <a:lumMod val="50000"/>
                  </a:schemeClr>
                </a:solidFill>
                <a:latin typeface="Times New Roman" pitchFamily="18" charset="0"/>
                <a:cs typeface="Times New Roman" pitchFamily="18" charset="0"/>
              </a:rPr>
              <a:t>схема.</a:t>
            </a:r>
          </a:p>
        </p:txBody>
      </p:sp>
      <p:sp>
        <p:nvSpPr>
          <p:cNvPr id="2" name="Rectangle 1"/>
          <p:cNvSpPr>
            <a:spLocks noChangeArrowheads="1"/>
          </p:cNvSpPr>
          <p:nvPr/>
        </p:nvSpPr>
        <p:spPr bwMode="auto">
          <a:xfrm>
            <a:off x="0" y="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100" b="0" i="0" u="none" strike="noStrike" cap="none" normalizeH="0" baseline="0" smtClean="0">
                <a:ln>
                  <a:noFill/>
                </a:ln>
                <a:solidFill>
                  <a:srgbClr val="202124"/>
                </a:solidFill>
                <a:effectLst/>
                <a:latin typeface="inherit"/>
              </a:rPr>
              <a:t>Тупикові відгалуження до всіх об'єктів. У разі аварії ці об'єкти виявляються вимкненими.</a:t>
            </a:r>
            <a:r>
              <a:rPr kumimoji="0" lang="uk-UA" altLang="ru-RU" sz="800" b="0" i="0" u="none" strike="noStrike" cap="none" normalizeH="0" baseline="0" smtClean="0">
                <a:ln>
                  <a:noFill/>
                </a:ln>
                <a:solidFill>
                  <a:schemeClr val="tx1"/>
                </a:solidFill>
                <a:effectLst/>
              </a:rPr>
              <a:t> </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3309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49531" y="661987"/>
            <a:ext cx="6753498" cy="5830253"/>
          </a:xfrm>
          <a:prstGeom prst="rect">
            <a:avLst/>
          </a:prstGeom>
        </p:spPr>
      </p:pic>
    </p:spTree>
    <p:extLst>
      <p:ext uri="{BB962C8B-B14F-4D97-AF65-F5344CB8AC3E}">
        <p14:creationId xmlns:p14="http://schemas.microsoft.com/office/powerpoint/2010/main" val="168496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943" y="209746"/>
            <a:ext cx="8556170" cy="637097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Конструктивно </a:t>
            </a:r>
            <a:r>
              <a:rPr lang="ru-RU" sz="2400" dirty="0" err="1">
                <a:latin typeface="Times New Roman" panose="02020603050405020304" pitchFamily="18" charset="0"/>
                <a:cs typeface="Times New Roman" panose="02020603050405020304" pitchFamily="18" charset="0"/>
              </a:rPr>
              <a:t>підлога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представляє</a:t>
            </a:r>
            <a:r>
              <a:rPr lang="ru-RU" sz="2400" dirty="0">
                <a:latin typeface="Times New Roman" panose="02020603050405020304" pitchFamily="18" charset="0"/>
                <a:cs typeface="Times New Roman" panose="02020603050405020304" pitchFamily="18" charset="0"/>
              </a:rPr>
              <a:t> собою </a:t>
            </a:r>
            <a:r>
              <a:rPr lang="ru-RU" sz="2400" dirty="0" err="1">
                <a:latin typeface="Times New Roman" panose="02020603050405020304" pitchFamily="18" charset="0"/>
                <a:cs typeface="Times New Roman" panose="02020603050405020304" pitchFamily="18" charset="0"/>
              </a:rPr>
              <a:t>декілька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шарів</a:t>
            </a:r>
            <a:r>
              <a:rPr lang="ru-RU" sz="2400" dirty="0">
                <a:latin typeface="Times New Roman" panose="02020603050405020304" pitchFamily="18" charset="0"/>
                <a:cs typeface="Times New Roman" panose="02020603050405020304" pitchFamily="18" charset="0"/>
              </a:rPr>
              <a:t>, а </a:t>
            </a:r>
            <a:r>
              <a:rPr lang="ru-RU" sz="2400" dirty="0" err="1">
                <a:latin typeface="Times New Roman" panose="02020603050405020304" pitchFamily="18" charset="0"/>
                <a:cs typeface="Times New Roman" panose="02020603050405020304" pitchFamily="18" charset="0"/>
              </a:rPr>
              <a:t>саме</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342900" indent="-342900" algn="just">
              <a:buFontTx/>
              <a:buChar char="-"/>
            </a:pPr>
            <a:r>
              <a:rPr lang="ru-RU" sz="2400" dirty="0" smtClean="0">
                <a:latin typeface="Times New Roman" panose="02020603050405020304" pitchFamily="18" charset="0"/>
                <a:cs typeface="Times New Roman" panose="02020603050405020304" pitchFamily="18" charset="0"/>
              </a:rPr>
              <a:t>шар </a:t>
            </a:r>
            <a:r>
              <a:rPr lang="ru-RU" sz="2400" dirty="0" err="1">
                <a:latin typeface="Times New Roman" panose="02020603050405020304" pitchFamily="18" charset="0"/>
                <a:cs typeface="Times New Roman" panose="02020603050405020304" pitchFamily="18" charset="0"/>
              </a:rPr>
              <a:t>теплоізоляції</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пінополістиролу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високої</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твердості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Товщина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ізоляції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залежить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типу </a:t>
            </a:r>
            <a:r>
              <a:rPr lang="ru-RU" sz="2400" dirty="0" err="1">
                <a:latin typeface="Times New Roman" panose="02020603050405020304" pitchFamily="18" charset="0"/>
                <a:cs typeface="Times New Roman" panose="02020603050405020304" pitchFamily="18" charset="0"/>
              </a:rPr>
              <a:t>приміщення</a:t>
            </a:r>
            <a:r>
              <a:rPr lang="ru-RU" sz="2400" dirty="0">
                <a:latin typeface="Times New Roman" panose="02020603050405020304" pitchFamily="18" charset="0"/>
                <a:cs typeface="Times New Roman" panose="02020603050405020304" pitchFamily="18" charset="0"/>
              </a:rPr>
              <a:t>, де </a:t>
            </a:r>
            <a:r>
              <a:rPr lang="ru-RU" sz="2400" dirty="0" err="1">
                <a:latin typeface="Times New Roman" panose="02020603050405020304" pitchFamily="18" charset="0"/>
                <a:cs typeface="Times New Roman" panose="02020603050405020304" pitchFamily="18" charset="0"/>
              </a:rPr>
              <a:t>потрібен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підігрів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підлоги</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приймається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30 до </a:t>
            </a:r>
            <a:r>
              <a:rPr lang="ru-RU" sz="2400" dirty="0" smtClean="0">
                <a:latin typeface="Times New Roman" panose="02020603050405020304" pitchFamily="18" charset="0"/>
                <a:cs typeface="Times New Roman" panose="02020603050405020304" pitchFamily="18" charset="0"/>
              </a:rPr>
              <a:t>150 </a:t>
            </a:r>
            <a:r>
              <a:rPr lang="ru-RU" sz="2400" dirty="0">
                <a:latin typeface="Times New Roman" panose="02020603050405020304" pitchFamily="18" charset="0"/>
                <a:cs typeface="Times New Roman" panose="02020603050405020304" pitchFamily="18" charset="0"/>
              </a:rPr>
              <a:t>мм.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застосувати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мінеральну</a:t>
            </a:r>
            <a:r>
              <a:rPr lang="ru-RU" sz="2400" dirty="0">
                <a:latin typeface="Times New Roman" panose="02020603050405020304" pitchFamily="18" charset="0"/>
                <a:cs typeface="Times New Roman" panose="02020603050405020304" pitchFamily="18" charset="0"/>
              </a:rPr>
              <a:t> вату з </a:t>
            </a:r>
            <a:r>
              <a:rPr lang="ru-RU" sz="2400" dirty="0" err="1">
                <a:latin typeface="Times New Roman" panose="02020603050405020304" pitchFamily="18" charset="0"/>
                <a:cs typeface="Times New Roman" panose="02020603050405020304" pitchFamily="18" charset="0"/>
              </a:rPr>
              <a:t>підсиленням</a:t>
            </a:r>
            <a:r>
              <a:rPr lang="ru-RU" sz="2400" dirty="0">
                <a:latin typeface="Times New Roman" panose="02020603050405020304" pitchFamily="18" charset="0"/>
                <a:cs typeface="Times New Roman" panose="02020603050405020304" pitchFamily="18" charset="0"/>
              </a:rPr>
              <a:t> смолами;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шар </a:t>
            </a:r>
            <a:r>
              <a:rPr lang="ru-RU" sz="2400" dirty="0" err="1">
                <a:latin typeface="Times New Roman" panose="02020603050405020304" pitchFamily="18" charset="0"/>
                <a:cs typeface="Times New Roman" panose="02020603050405020304" pitchFamily="18" charset="0"/>
              </a:rPr>
              <a:t>гідроізоляції</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захисту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теплової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ізоляції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зволожування</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поліетиленова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плівка</a:t>
            </a:r>
            <a:r>
              <a:rPr lang="ru-RU" sz="2400" dirty="0">
                <a:latin typeface="Times New Roman" panose="02020603050405020304" pitchFamily="18" charset="0"/>
                <a:cs typeface="Times New Roman" panose="02020603050405020304" pitchFamily="18" charset="0"/>
              </a:rPr>
              <a:t>; </a:t>
            </a:r>
          </a:p>
          <a:p>
            <a:pPr marL="342900" indent="-342900" algn="just">
              <a:buFontTx/>
              <a:buChar char="-"/>
            </a:pPr>
            <a:r>
              <a:rPr lang="ru-RU" sz="2400" dirty="0" err="1" smtClean="0">
                <a:latin typeface="Times New Roman" panose="02020603050405020304" pitchFamily="18" charset="0"/>
                <a:cs typeface="Times New Roman" panose="02020603050405020304" pitchFamily="18" charset="0"/>
              </a:rPr>
              <a:t>гріюча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плита з трубами. Як </a:t>
            </a:r>
            <a:r>
              <a:rPr lang="ru-RU" sz="2400" dirty="0" err="1">
                <a:latin typeface="Times New Roman" panose="02020603050405020304" pitchFamily="18" charset="0"/>
                <a:cs typeface="Times New Roman" panose="02020603050405020304" pitchFamily="18" charset="0"/>
              </a:rPr>
              <a:t>нагрівальний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елемент</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теплої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підлоги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можуть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застосовувати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металопластикові</a:t>
            </a:r>
            <a:r>
              <a:rPr lang="ru-RU" sz="2400" dirty="0">
                <a:latin typeface="Times New Roman" panose="02020603050405020304" pitchFamily="18" charset="0"/>
                <a:cs typeface="Times New Roman" panose="02020603050405020304" pitchFamily="18" charset="0"/>
              </a:rPr>
              <a:t> труби </a:t>
            </a:r>
            <a:r>
              <a:rPr lang="en-US" sz="2400" dirty="0">
                <a:latin typeface="Times New Roman" panose="02020603050405020304" pitchFamily="18" charset="0"/>
                <a:cs typeface="Times New Roman" panose="02020603050405020304" pitchFamily="18" charset="0"/>
              </a:rPr>
              <a:t>KISAN</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342900" indent="-342900" algn="just">
              <a:buFontTx/>
              <a:buChar char="-"/>
            </a:pPr>
            <a:r>
              <a:rPr lang="ru-RU" sz="2400" dirty="0" smtClean="0">
                <a:latin typeface="Times New Roman" panose="02020603050405020304" pitchFamily="18" charset="0"/>
                <a:cs typeface="Times New Roman" panose="02020603050405020304" pitchFamily="18" charset="0"/>
              </a:rPr>
              <a:t>Для </a:t>
            </a:r>
            <a:r>
              <a:rPr lang="ru-RU" sz="2400" dirty="0" err="1">
                <a:latin typeface="Times New Roman" panose="02020603050405020304" pitchFamily="18" charset="0"/>
                <a:cs typeface="Times New Roman" panose="02020603050405020304" pitchFamily="18" charset="0"/>
              </a:rPr>
              <a:t>виготовлення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нагрівальної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плити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використовуються</a:t>
            </a:r>
            <a:r>
              <a:rPr lang="ru-RU" sz="2400" dirty="0">
                <a:latin typeface="Times New Roman" panose="02020603050405020304" pitchFamily="18" charset="0"/>
                <a:cs typeface="Times New Roman" panose="02020603050405020304" pitchFamily="18" charset="0"/>
              </a:rPr>
              <a:t> два </a:t>
            </a:r>
            <a:r>
              <a:rPr lang="ru-RU" sz="2400" dirty="0" err="1">
                <a:latin typeface="Times New Roman" panose="02020603050405020304" pitchFamily="18" charset="0"/>
                <a:cs typeface="Times New Roman" panose="02020603050405020304" pitchFamily="18" charset="0"/>
              </a:rPr>
              <a:t>типи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розчинів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цементні</a:t>
            </a:r>
            <a:r>
              <a:rPr lang="ru-RU" sz="2400" dirty="0">
                <a:latin typeface="Times New Roman" panose="02020603050405020304" pitchFamily="18" charset="0"/>
                <a:cs typeface="Times New Roman" panose="02020603050405020304" pitchFamily="18" charset="0"/>
              </a:rPr>
              <a:t> (портландцемент) та </a:t>
            </a:r>
            <a:r>
              <a:rPr lang="ru-RU" sz="2400" dirty="0" err="1">
                <a:latin typeface="Times New Roman" panose="02020603050405020304" pitchFamily="18" charset="0"/>
                <a:cs typeface="Times New Roman" panose="02020603050405020304" pitchFamily="18" charset="0"/>
              </a:rPr>
              <a:t>ангідритові</a:t>
            </a:r>
            <a:r>
              <a:rPr lang="ru-RU" sz="2400" dirty="0">
                <a:latin typeface="Times New Roman" panose="02020603050405020304" pitchFamily="18" charset="0"/>
                <a:cs typeface="Times New Roman" panose="02020603050405020304" pitchFamily="18" charset="0"/>
              </a:rPr>
              <a:t> (з сухих </a:t>
            </a:r>
            <a:r>
              <a:rPr lang="ru-RU" sz="2400" dirty="0" err="1">
                <a:latin typeface="Times New Roman" panose="02020603050405020304" pitchFamily="18" charset="0"/>
                <a:cs typeface="Times New Roman" panose="02020603050405020304" pitchFamily="18" charset="0"/>
              </a:rPr>
              <a:t>сумішей</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регулювання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цементних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розчинів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додають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пластифікатор</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підлогове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покриття</a:t>
            </a:r>
            <a:r>
              <a:rPr lang="ru-RU" sz="2400" dirty="0">
                <a:latin typeface="Times New Roman" panose="02020603050405020304" pitchFamily="18" charset="0"/>
                <a:cs typeface="Times New Roman" panose="02020603050405020304" pitchFamily="18" charset="0"/>
              </a:rPr>
              <a:t>, а </a:t>
            </a:r>
            <a:r>
              <a:rPr lang="ru-RU" sz="2400" dirty="0" err="1">
                <a:latin typeface="Times New Roman" panose="02020603050405020304" pitchFamily="18" charset="0"/>
                <a:cs typeface="Times New Roman" panose="02020603050405020304" pitchFamily="18" charset="0"/>
              </a:rPr>
              <a:t>саме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природний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камінь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граніт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мармур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керамічна</a:t>
            </a:r>
            <a:r>
              <a:rPr lang="ru-RU" sz="2400" dirty="0">
                <a:latin typeface="Times New Roman" panose="02020603050405020304" pitchFamily="18" charset="0"/>
                <a:cs typeface="Times New Roman" panose="02020603050405020304" pitchFamily="18" charset="0"/>
              </a:rPr>
              <a:t> плитка, </a:t>
            </a:r>
            <a:r>
              <a:rPr lang="ru-RU" sz="2400" dirty="0" err="1" smtClean="0">
                <a:latin typeface="Times New Roman" panose="02020603050405020304" pitchFamily="18" charset="0"/>
                <a:cs typeface="Times New Roman" panose="02020603050405020304" pitchFamily="18" charset="0"/>
              </a:rPr>
              <a:t>килимові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підлогові</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покриття</a:t>
            </a:r>
            <a:r>
              <a:rPr lang="ru-RU"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655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320" y="675812"/>
            <a:ext cx="8608423" cy="3416320"/>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	Для відокремлення нагрівальної плити від вертикальних будівельних огороджень використовується крайова ізоляція, яка відіграє роль компенсатора при тепловому розширенні плити, обмежує втрати тепла через стіни будинку та ізолює від шуму. 	Це може бути стрічка з пінополіуретану товщиною 8 мм і шириною 150 мм, до якої прикріплена поліетиленова плівка. Ця плівка після укладення теплової ізоляції не дає змоги бетону потрапити між стінкою і плитою під час виливання шару розчину.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5514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oyadacha.org/wp-content/uploads/2017/02/prokladka-kanalizacionnyx-tru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549" y="1562736"/>
            <a:ext cx="4990011" cy="3544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37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protryby.ru/i/1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8" y="551701"/>
            <a:ext cx="8106501" cy="607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73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xn--90acg2babefdpm.xn--p1ai/static/news/2013/08/09/statya-pro-trubyi-s-gidroizolyatsie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18" y="1152479"/>
            <a:ext cx="5972175" cy="366712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87383" y="5331712"/>
            <a:ext cx="8856617" cy="1569660"/>
          </a:xfrm>
          <a:prstGeom prst="rect">
            <a:avLst/>
          </a:prstGeom>
        </p:spPr>
        <p:txBody>
          <a:bodyPr wrap="square">
            <a:spAutoFit/>
          </a:bodyPr>
          <a:lstStyle/>
          <a:p>
            <a:r>
              <a:rPr lang="ru-RU" sz="3200" dirty="0" err="1">
                <a:latin typeface="Times New Roman" panose="02020603050405020304" pitchFamily="18" charset="0"/>
                <a:cs typeface="Times New Roman" panose="02020603050405020304" pitchFamily="18" charset="0"/>
              </a:rPr>
              <a:t>Сталеві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трубопроводи</a:t>
            </a:r>
            <a:r>
              <a:rPr lang="ru-RU" sz="3200" dirty="0">
                <a:latin typeface="Times New Roman" panose="02020603050405020304" pitchFamily="18" charset="0"/>
                <a:cs typeface="Times New Roman" panose="02020603050405020304" pitchFamily="18" charset="0"/>
              </a:rPr>
              <a:t> в ППУ-</a:t>
            </a:r>
            <a:r>
              <a:rPr lang="ru-RU" sz="3200" dirty="0" err="1">
                <a:latin typeface="Times New Roman" panose="02020603050405020304" pitchFamily="18" charset="0"/>
                <a:cs typeface="Times New Roman" panose="02020603050405020304" pitchFamily="18" charset="0"/>
              </a:rPr>
              <a:t>теплоізоляції</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поліетиленовій</a:t>
            </a:r>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сталевій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оцинкованій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гідроізоляції</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7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273050"/>
            <a:ext cx="8229600"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uk-UA"/>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8713787" cy="6535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3"/>
          <p:cNvSpPr txBox="1">
            <a:spLocks noChangeArrowheads="1"/>
          </p:cNvSpPr>
          <p:nvPr/>
        </p:nvSpPr>
        <p:spPr bwMode="auto">
          <a:xfrm>
            <a:off x="5292725" y="5734050"/>
            <a:ext cx="3240088" cy="785813"/>
          </a:xfrm>
          <a:prstGeom prst="rect">
            <a:avLst/>
          </a:prstGeom>
          <a:solidFill>
            <a:srgbClr val="BBE0E3"/>
          </a:solidFill>
          <a:ln>
            <a:noFill/>
          </a:ln>
          <a:effectLst/>
          <a:extLs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spcBef>
                <a:spcPts val="1125"/>
              </a:spcBef>
              <a:buClrTx/>
              <a:buFontTx/>
              <a:buNone/>
            </a:pPr>
            <a:r>
              <a:rPr lang="ru-RU" altLang="ru-RU"/>
              <a:t> Насос </a:t>
            </a:r>
          </a:p>
          <a:p>
            <a:pPr>
              <a:spcBef>
                <a:spcPts val="1125"/>
              </a:spcBef>
              <a:buClrTx/>
              <a:buFontTx/>
              <a:buNone/>
            </a:pPr>
            <a:r>
              <a:rPr lang="en-US" altLang="ru-RU"/>
              <a:t>Grundfos NB</a:t>
            </a:r>
          </a:p>
        </p:txBody>
      </p:sp>
    </p:spTree>
    <p:extLst>
      <p:ext uri="{BB962C8B-B14F-4D97-AF65-F5344CB8AC3E}">
        <p14:creationId xmlns:p14="http://schemas.microsoft.com/office/powerpoint/2010/main" val="15582275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320" y="99119"/>
            <a:ext cx="8869680" cy="3539430"/>
          </a:xfrm>
          <a:prstGeom prst="rect">
            <a:avLst/>
          </a:prstGeom>
        </p:spPr>
        <p:txBody>
          <a:bodyPr wrap="square">
            <a:spAutoFit/>
          </a:bodyPr>
          <a:lstStyle/>
          <a:p>
            <a:pPr fontAlgn="base"/>
            <a:r>
              <a:rPr lang="ru-RU" sz="2800" b="1" dirty="0" err="1">
                <a:solidFill>
                  <a:srgbClr val="333333"/>
                </a:solidFill>
                <a:latin typeface="Times New Roman" panose="02020603050405020304" pitchFamily="18" charset="0"/>
                <a:cs typeface="Times New Roman" panose="02020603050405020304" pitchFamily="18" charset="0"/>
              </a:rPr>
              <a:t>Види</a:t>
            </a:r>
            <a:r>
              <a:rPr lang="ru-RU" sz="2800" b="1" dirty="0">
                <a:solidFill>
                  <a:srgbClr val="333333"/>
                </a:solidFill>
                <a:latin typeface="Times New Roman" panose="02020603050405020304" pitchFamily="18" charset="0"/>
                <a:cs typeface="Times New Roman" panose="02020603050405020304" pitchFamily="18" charset="0"/>
              </a:rPr>
              <a:t> </a:t>
            </a:r>
            <a:r>
              <a:rPr lang="ru-RU" sz="2800" b="1" dirty="0" err="1">
                <a:solidFill>
                  <a:srgbClr val="333333"/>
                </a:solidFill>
                <a:latin typeface="Times New Roman" panose="02020603050405020304" pitchFamily="18" charset="0"/>
                <a:cs typeface="Times New Roman" panose="02020603050405020304" pitchFamily="18" charset="0"/>
              </a:rPr>
              <a:t>водяних</a:t>
            </a:r>
            <a:r>
              <a:rPr lang="ru-RU" sz="2800" b="1" dirty="0">
                <a:solidFill>
                  <a:srgbClr val="333333"/>
                </a:solidFill>
                <a:latin typeface="Times New Roman" panose="02020603050405020304" pitchFamily="18" charset="0"/>
                <a:cs typeface="Times New Roman" panose="02020603050405020304" pitchFamily="18" charset="0"/>
              </a:rPr>
              <a:t> систем</a:t>
            </a:r>
          </a:p>
          <a:p>
            <a:pPr fontAlgn="base"/>
            <a:r>
              <a:rPr lang="uk-UA" sz="2800" dirty="0" smtClean="0">
                <a:solidFill>
                  <a:srgbClr val="333333"/>
                </a:solidFill>
                <a:latin typeface="Times New Roman" panose="02020603050405020304" pitchFamily="18" charset="0"/>
                <a:cs typeface="Times New Roman" panose="02020603050405020304" pitchFamily="18" charset="0"/>
              </a:rPr>
              <a:t>Залежно від типу приєднання нагрівальних приладів системи поділяють на:</a:t>
            </a:r>
          </a:p>
          <a:p>
            <a:pPr fontAlgn="base"/>
            <a:r>
              <a:rPr lang="uk-UA" sz="2800" dirty="0" smtClean="0">
                <a:solidFill>
                  <a:srgbClr val="333333"/>
                </a:solidFill>
                <a:latin typeface="Times New Roman" panose="02020603050405020304" pitchFamily="18" charset="0"/>
                <a:cs typeface="Times New Roman" panose="02020603050405020304" pitchFamily="18" charset="0"/>
              </a:rPr>
              <a:t>однотрубні,</a:t>
            </a:r>
          </a:p>
          <a:p>
            <a:pPr fontAlgn="base"/>
            <a:r>
              <a:rPr lang="uk-UA" sz="2800" dirty="0" smtClean="0">
                <a:solidFill>
                  <a:srgbClr val="333333"/>
                </a:solidFill>
                <a:latin typeface="Times New Roman" panose="02020603050405020304" pitchFamily="18" charset="0"/>
                <a:cs typeface="Times New Roman" panose="02020603050405020304" pitchFamily="18" charset="0"/>
              </a:rPr>
              <a:t> двотрубні.</a:t>
            </a:r>
          </a:p>
          <a:p>
            <a:pPr fontAlgn="base"/>
            <a:r>
              <a:rPr lang="uk-UA" sz="2800" dirty="0" smtClean="0">
                <a:solidFill>
                  <a:srgbClr val="333333"/>
                </a:solidFill>
                <a:latin typeface="Times New Roman" panose="02020603050405020304" pitchFamily="18" charset="0"/>
                <a:cs typeface="Times New Roman" panose="02020603050405020304" pitchFamily="18" charset="0"/>
              </a:rPr>
              <a:t>За способом розведення розрізняють:</a:t>
            </a:r>
          </a:p>
          <a:p>
            <a:pPr fontAlgn="base"/>
            <a:r>
              <a:rPr lang="uk-UA" sz="2800" dirty="0" smtClean="0">
                <a:solidFill>
                  <a:srgbClr val="333333"/>
                </a:solidFill>
                <a:latin typeface="Times New Roman" panose="02020603050405020304" pitchFamily="18" charset="0"/>
                <a:cs typeface="Times New Roman" panose="02020603050405020304" pitchFamily="18" charset="0"/>
              </a:rPr>
              <a:t>верхню; нижню; вертикальну;</a:t>
            </a:r>
          </a:p>
          <a:p>
            <a:pPr fontAlgn="base"/>
            <a:r>
              <a:rPr lang="uk-UA" sz="2800" dirty="0" smtClean="0">
                <a:solidFill>
                  <a:srgbClr val="333333"/>
                </a:solidFill>
                <a:latin typeface="Times New Roman" panose="02020603050405020304" pitchFamily="18" charset="0"/>
                <a:cs typeface="Times New Roman" panose="02020603050405020304" pitchFamily="18" charset="0"/>
              </a:rPr>
              <a:t>горизонтальну систему опалення.</a:t>
            </a:r>
            <a:endParaRPr lang="uk-UA" sz="2800" b="0" i="0" dirty="0">
              <a:solidFill>
                <a:srgbClr val="333333"/>
              </a:solidFill>
              <a:effectLst/>
              <a:latin typeface="Times New Roman" panose="02020603050405020304" pitchFamily="18" charset="0"/>
              <a:cs typeface="Times New Roman" panose="02020603050405020304" pitchFamily="18" charset="0"/>
            </a:endParaRPr>
          </a:p>
        </p:txBody>
      </p:sp>
      <p:pic>
        <p:nvPicPr>
          <p:cNvPr id="4098" name="Picture 2" descr="http://teploguru.ru/wp-content/uploads/2015/01/a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8549"/>
            <a:ext cx="5200650" cy="321945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572000" y="4648109"/>
            <a:ext cx="4572000" cy="646331"/>
          </a:xfrm>
          <a:prstGeom prst="rect">
            <a:avLst/>
          </a:prstGeom>
        </p:spPr>
        <p:txBody>
          <a:bodyPr>
            <a:spAutoFit/>
          </a:bodyPr>
          <a:lstStyle/>
          <a:p>
            <a:pPr fontAlgn="base"/>
            <a:r>
              <a:rPr lang="ru-RU" b="0" i="0" dirty="0" smtClean="0">
                <a:solidFill>
                  <a:srgbClr val="333333"/>
                </a:solidFill>
                <a:effectLst/>
                <a:latin typeface="PT Sans"/>
              </a:rPr>
              <a:t>Схема двухтрубного водяного отопления загородного дома</a:t>
            </a:r>
            <a:endParaRPr lang="ru-RU" b="0" i="0" dirty="0">
              <a:solidFill>
                <a:srgbClr val="333333"/>
              </a:solidFill>
              <a:effectLst/>
              <a:latin typeface="PT Sans"/>
            </a:endParaRPr>
          </a:p>
        </p:txBody>
      </p:sp>
    </p:spTree>
    <p:extLst>
      <p:ext uri="{BB962C8B-B14F-4D97-AF65-F5344CB8AC3E}">
        <p14:creationId xmlns:p14="http://schemas.microsoft.com/office/powerpoint/2010/main" val="37281100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652</Words>
  <Application>Microsoft Office PowerPoint</Application>
  <PresentationFormat>Экран (4:3)</PresentationFormat>
  <Paragraphs>141</Paragraphs>
  <Slides>42</Slides>
  <Notes>14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42</vt:i4>
      </vt:variant>
    </vt:vector>
  </HeadingPairs>
  <TitlesOfParts>
    <vt:vector size="52" baseType="lpstr">
      <vt:lpstr>Microsoft YaHei</vt:lpstr>
      <vt:lpstr>Arial</vt:lpstr>
      <vt:lpstr>Arial Black</vt:lpstr>
      <vt:lpstr>Calibri</vt:lpstr>
      <vt:lpstr>Calibri Light</vt:lpstr>
      <vt:lpstr>inherit</vt:lpstr>
      <vt:lpstr>PT Sans</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Толик</dc:creator>
  <cp:lastModifiedBy>Пользователь</cp:lastModifiedBy>
  <cp:revision>34</cp:revision>
  <dcterms:created xsi:type="dcterms:W3CDTF">2018-01-18T07:31:02Z</dcterms:created>
  <dcterms:modified xsi:type="dcterms:W3CDTF">2021-11-17T21:03:54Z</dcterms:modified>
</cp:coreProperties>
</file>