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B9698D-1080-48EF-941E-2F3DA6F86CD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3F8B96-5FF1-47CD-8191-E8BDF70278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Тома Аквінський</a:t>
            </a:r>
            <a:br>
              <a:rPr lang="uk-UA" dirty="0" smtClean="0"/>
            </a:br>
            <a:r>
              <a:rPr lang="ru-RU" sz="3600" b="1" dirty="0" smtClean="0"/>
              <a:t> (Фома, Томас</a:t>
            </a:r>
            <a:r>
              <a:rPr lang="ru-RU" sz="3600" b="1" dirty="0" smtClean="0"/>
              <a:t>)</a:t>
            </a:r>
            <a:br>
              <a:rPr lang="ru-RU" sz="3600" b="1" dirty="0" smtClean="0"/>
            </a:br>
            <a:r>
              <a:rPr lang="ru-RU" sz="2400" b="1" dirty="0" smtClean="0"/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1225-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1274рр.)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grcompany.files.wordpress.com/2010/12/san-tommaso-daqu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2286016" cy="288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ibiryukov.narod.ru/nb_pinacoteca/nb_pinacoteca_painting/nb_pinacoteca_angelico_crucifixion_and_saints_hl_st_bonaven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572032" cy="274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ttp://nibiryukov.narod.ru/nb_pinacoteca/nb_pinacoteca_painting/nb_pinacoteca_angelico_the_virgin_and_child_with_st_dominic_and_st_thomas_aquinas_hl_aqu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457203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http://nibiryukov.narod.ru/nb_pinacoteca/nb_pinacoteca_painting/nb_pinacoteca_piero_di_cosimo_immaculate_conception_with_saints_hl_st_thomas_aqui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5"/>
            <a:ext cx="3571900" cy="3537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 descr="http://www.nicolaseverino.it/Roccasecca%20in%20Arte/Iconografia%20tomistica%20Images/tommaso%20con%20la%20summa%20san%20Mar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571900" cy="2708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57166"/>
            <a:ext cx="4286280" cy="621510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Тома </a:t>
            </a:r>
            <a:r>
              <a:rPr lang="uk-UA" dirty="0" smtClean="0"/>
              <a:t>Аквінський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та </a:t>
            </a:r>
            <a:r>
              <a:rPr lang="ru-RU" dirty="0" err="1" smtClean="0"/>
              <a:t>найвпливовіших</a:t>
            </a:r>
            <a:r>
              <a:rPr lang="ru-RU" dirty="0" smtClean="0"/>
              <a:t> </a:t>
            </a:r>
            <a:r>
              <a:rPr lang="ru-RU" dirty="0" err="1" smtClean="0"/>
              <a:t>філософів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теологів</a:t>
            </a:r>
            <a:r>
              <a:rPr lang="ru-RU" dirty="0" smtClean="0"/>
              <a:t> в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теологічної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філософської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 </a:t>
            </a:r>
            <a:r>
              <a:rPr lang="ru-RU" dirty="0" err="1" smtClean="0"/>
              <a:t>томізму</a:t>
            </a:r>
            <a:r>
              <a:rPr lang="ru-RU" dirty="0" smtClean="0"/>
              <a:t> </a:t>
            </a:r>
            <a:r>
              <a:rPr lang="ru-RU" dirty="0" err="1" smtClean="0"/>
              <a:t>святий</a:t>
            </a:r>
            <a:r>
              <a:rPr lang="ru-RU" dirty="0" smtClean="0"/>
              <a:t> </a:t>
            </a:r>
            <a:r>
              <a:rPr lang="ru-RU" dirty="0" err="1" smtClean="0"/>
              <a:t>католицької</a:t>
            </a:r>
            <a:r>
              <a:rPr lang="ru-RU" dirty="0" smtClean="0"/>
              <a:t> церкви 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ченцем</a:t>
            </a:r>
            <a:r>
              <a:rPr lang="ru-RU" dirty="0" smtClean="0"/>
              <a:t> </a:t>
            </a:r>
            <a:r>
              <a:rPr lang="ru-RU" dirty="0" err="1" smtClean="0"/>
              <a:t>домініканського</a:t>
            </a:r>
            <a:r>
              <a:rPr lang="ru-RU" dirty="0" smtClean="0"/>
              <a:t> ордену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 </a:t>
            </a:r>
            <a:r>
              <a:rPr lang="ru-RU" dirty="0" err="1" smtClean="0"/>
              <a:t>Християнської</a:t>
            </a:r>
            <a:r>
              <a:rPr lang="ru-RU" dirty="0" smtClean="0"/>
              <a:t> церкви,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 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себе низку </a:t>
            </a:r>
            <a:r>
              <a:rPr lang="ru-RU" dirty="0" err="1" smtClean="0"/>
              <a:t>фундаментальних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 </a:t>
            </a:r>
            <a:r>
              <a:rPr lang="ru-RU" dirty="0" err="1" smtClean="0"/>
              <a:t>неотомізму</a:t>
            </a:r>
            <a:r>
              <a:rPr lang="ru-RU" dirty="0" smtClean="0"/>
              <a:t> та</a:t>
            </a:r>
            <a:r>
              <a:rPr lang="ru-RU" dirty="0" smtClean="0"/>
              <a:t> </a:t>
            </a:r>
            <a:r>
              <a:rPr lang="ru-RU" dirty="0" smtClean="0"/>
              <a:t>неосхоластики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 </a:t>
            </a:r>
            <a:r>
              <a:rPr lang="ru-RU" dirty="0" err="1" smtClean="0"/>
              <a:t>теологічне</a:t>
            </a:r>
            <a:r>
              <a:rPr lang="ru-RU" dirty="0" smtClean="0"/>
              <a:t> та </a:t>
            </a:r>
            <a:r>
              <a:rPr lang="ru-RU" dirty="0" err="1" smtClean="0"/>
              <a:t>філософське</a:t>
            </a:r>
            <a:r>
              <a:rPr lang="ru-RU" dirty="0" smtClean="0"/>
              <a:t> 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створив </a:t>
            </a:r>
            <a:r>
              <a:rPr lang="ru-RU" dirty="0" err="1" smtClean="0"/>
              <a:t>своєрідну</a:t>
            </a:r>
            <a:r>
              <a:rPr lang="ru-RU" dirty="0" smtClean="0"/>
              <a:t> </a:t>
            </a:r>
            <a:r>
              <a:rPr lang="ru-RU" dirty="0" err="1" smtClean="0"/>
              <a:t>енциклопедію</a:t>
            </a:r>
            <a:r>
              <a:rPr lang="ru-RU" dirty="0" smtClean="0"/>
              <a:t> </a:t>
            </a:r>
            <a:r>
              <a:rPr lang="ru-RU" dirty="0" err="1" smtClean="0"/>
              <a:t>католицького</a:t>
            </a:r>
            <a:r>
              <a:rPr lang="ru-RU" dirty="0" smtClean="0"/>
              <a:t> </a:t>
            </a:r>
            <a:r>
              <a:rPr lang="ru-RU" dirty="0" err="1" smtClean="0"/>
              <a:t>богослов'я</a:t>
            </a:r>
            <a:r>
              <a:rPr lang="ru-RU" dirty="0" smtClean="0"/>
              <a:t> «</a:t>
            </a:r>
            <a:r>
              <a:rPr lang="ru-RU" i="1" u="sng" dirty="0" smtClean="0"/>
              <a:t>Сума </a:t>
            </a:r>
            <a:r>
              <a:rPr lang="ru-RU" i="1" u="sng" dirty="0" err="1" smtClean="0"/>
              <a:t>теології</a:t>
            </a:r>
            <a:r>
              <a:rPr lang="ru-RU" dirty="0" smtClean="0"/>
              <a:t>»,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 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розглядалися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теологічного</a:t>
            </a:r>
            <a:r>
              <a:rPr lang="ru-RU" dirty="0" smtClean="0"/>
              <a:t> </a:t>
            </a:r>
            <a:r>
              <a:rPr lang="ru-RU" dirty="0" err="1" smtClean="0"/>
              <a:t>раціоналізму</a:t>
            </a:r>
            <a:r>
              <a:rPr lang="ru-RU" dirty="0" smtClean="0"/>
              <a:t> . </a:t>
            </a:r>
            <a:r>
              <a:rPr lang="ru-RU" dirty="0" err="1" smtClean="0"/>
              <a:t>Висуваючи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 </a:t>
            </a:r>
            <a:r>
              <a:rPr lang="ru-RU" dirty="0" err="1" smtClean="0"/>
              <a:t>віри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підпорядкувати</a:t>
            </a:r>
            <a:r>
              <a:rPr lang="ru-RU" dirty="0" smtClean="0"/>
              <a:t> науку </a:t>
            </a:r>
            <a:r>
              <a:rPr lang="ru-RU" dirty="0" err="1" smtClean="0"/>
              <a:t>богослов'ю</a:t>
            </a:r>
            <a:r>
              <a:rPr lang="ru-RU" dirty="0" smtClean="0"/>
              <a:t>, а тому </a:t>
            </a:r>
            <a:r>
              <a:rPr lang="ru-RU" dirty="0" err="1" smtClean="0"/>
              <a:t>розрізняє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 </a:t>
            </a:r>
            <a:r>
              <a:rPr lang="ru-RU" dirty="0" err="1" smtClean="0"/>
              <a:t>розуму</a:t>
            </a:r>
            <a:r>
              <a:rPr lang="ru-RU" dirty="0" smtClean="0"/>
              <a:t> та </a:t>
            </a:r>
            <a:r>
              <a:rPr lang="ru-RU" dirty="0" err="1" smtClean="0"/>
              <a:t>істини</a:t>
            </a:r>
            <a:r>
              <a:rPr lang="ru-RU" dirty="0" smtClean="0"/>
              <a:t> </a:t>
            </a:r>
            <a:r>
              <a:rPr lang="ru-RU" dirty="0" err="1" smtClean="0"/>
              <a:t>одкровення</a:t>
            </a:r>
            <a:r>
              <a:rPr lang="ru-RU" dirty="0" smtClean="0"/>
              <a:t>,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недоступними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підвладними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 </a:t>
            </a:r>
            <a:r>
              <a:rPr lang="ru-RU" dirty="0" err="1" smtClean="0"/>
              <a:t>душі</a:t>
            </a:r>
            <a:r>
              <a:rPr lang="ru-RU" dirty="0" smtClean="0"/>
              <a:t> (</a:t>
            </a:r>
            <a:r>
              <a:rPr lang="ru-RU" dirty="0" err="1" smtClean="0"/>
              <a:t>вірі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22530" name="Picture 2" descr="http://www.philosophica.info/voces/aquino/Aqu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114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Polittico del 1476, s. tommaso d'aqu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4808">
            <a:off x="571474" y="928670"/>
            <a:ext cx="3444486" cy="527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File:Carlo Crivelli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353">
            <a:off x="4929190" y="884952"/>
            <a:ext cx="3429024" cy="5330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57290" y="35716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</a:t>
            </a:r>
            <a:r>
              <a:rPr lang="ru-RU" dirty="0" err="1" smtClean="0"/>
              <a:t>зображували</a:t>
            </a:r>
            <a:r>
              <a:rPr lang="ru-RU" dirty="0" smtClean="0"/>
              <a:t> та </a:t>
            </a:r>
            <a:r>
              <a:rPr lang="ru-RU" dirty="0" err="1" smtClean="0"/>
              <a:t>зображують</a:t>
            </a:r>
            <a:r>
              <a:rPr lang="ru-RU" dirty="0" smtClean="0"/>
              <a:t> Фому </a:t>
            </a:r>
            <a:r>
              <a:rPr lang="ru-RU" dirty="0" err="1" smtClean="0"/>
              <a:t>Акв</a:t>
            </a:r>
            <a:r>
              <a:rPr lang="uk-UA" dirty="0" err="1" smtClean="0"/>
              <a:t>інського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53578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дитячому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відданий</a:t>
            </a:r>
            <a:r>
              <a:rPr lang="ru-RU" dirty="0" smtClean="0"/>
              <a:t> батьками до </a:t>
            </a:r>
            <a:r>
              <a:rPr lang="ru-RU" dirty="0" err="1" smtClean="0"/>
              <a:t>бенедиктинського</a:t>
            </a:r>
            <a:r>
              <a:rPr lang="ru-RU" dirty="0" smtClean="0"/>
              <a:t> </a:t>
            </a:r>
            <a:r>
              <a:rPr lang="ru-RU" dirty="0" err="1" smtClean="0"/>
              <a:t>монастиря</a:t>
            </a:r>
            <a:r>
              <a:rPr lang="ru-RU" dirty="0" smtClean="0"/>
              <a:t> в </a:t>
            </a:r>
            <a:r>
              <a:rPr lang="ru-RU" dirty="0" err="1" smtClean="0"/>
              <a:t>Монте-Касіно</a:t>
            </a:r>
            <a:r>
              <a:rPr lang="ru-RU" dirty="0" smtClean="0"/>
              <a:t>. Коли </a:t>
            </a:r>
            <a:r>
              <a:rPr lang="ru-RU" dirty="0" err="1" smtClean="0"/>
              <a:t>Фрідріх</a:t>
            </a:r>
            <a:r>
              <a:rPr lang="ru-RU" dirty="0" smtClean="0"/>
              <a:t> </a:t>
            </a:r>
            <a:r>
              <a:rPr lang="en-US" dirty="0" smtClean="0"/>
              <a:t>II </a:t>
            </a:r>
            <a:r>
              <a:rPr lang="ru-RU" dirty="0" err="1" smtClean="0"/>
              <a:t>вигнав</a:t>
            </a:r>
            <a:r>
              <a:rPr lang="ru-RU" dirty="0" smtClean="0"/>
              <a:t>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бенедиктинців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вступив до </a:t>
            </a:r>
            <a:r>
              <a:rPr lang="ru-RU" dirty="0" err="1" smtClean="0"/>
              <a:t>Неапольського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 — до </a:t>
            </a:r>
            <a:r>
              <a:rPr lang="ru-RU" dirty="0" err="1" smtClean="0"/>
              <a:t>новоствореного</a:t>
            </a:r>
            <a:r>
              <a:rPr lang="ru-RU" dirty="0" smtClean="0"/>
              <a:t> ордену </a:t>
            </a:r>
            <a:r>
              <a:rPr lang="ru-RU" dirty="0" err="1" smtClean="0"/>
              <a:t>домініканців</a:t>
            </a:r>
            <a:r>
              <a:rPr lang="ru-RU" dirty="0" smtClean="0"/>
              <a:t>(1243).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За два роки </a:t>
            </a:r>
            <a:r>
              <a:rPr lang="ru-RU" dirty="0" err="1" smtClean="0"/>
              <a:t>керівництво</a:t>
            </a:r>
            <a:r>
              <a:rPr lang="ru-RU" dirty="0" smtClean="0"/>
              <a:t> ордену послало </a:t>
            </a:r>
            <a:r>
              <a:rPr lang="ru-RU" dirty="0" err="1" smtClean="0"/>
              <a:t>його</a:t>
            </a:r>
            <a:r>
              <a:rPr lang="ru-RU" dirty="0" smtClean="0"/>
              <a:t> до </a:t>
            </a:r>
            <a:r>
              <a:rPr lang="ru-RU" dirty="0" smtClean="0"/>
              <a:t>Парижа </a:t>
            </a:r>
            <a:r>
              <a:rPr lang="ru-RU" dirty="0" err="1" smtClean="0"/>
              <a:t>навчатися</a:t>
            </a:r>
            <a:r>
              <a:rPr lang="ru-RU" dirty="0" smtClean="0"/>
              <a:t> </a:t>
            </a:r>
            <a:r>
              <a:rPr lang="ru-RU" dirty="0" smtClean="0"/>
              <a:t>у </a:t>
            </a:r>
            <a:r>
              <a:rPr lang="ru-RU" dirty="0" smtClean="0"/>
              <a:t>Альберта Великого, </a:t>
            </a:r>
            <a:r>
              <a:rPr lang="ru-RU" dirty="0" smtClean="0"/>
              <a:t>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попрямував</a:t>
            </a:r>
            <a:r>
              <a:rPr lang="ru-RU" dirty="0" smtClean="0"/>
              <a:t> до </a:t>
            </a:r>
            <a:r>
              <a:rPr lang="ru-RU" dirty="0" smtClean="0"/>
              <a:t>Кельна</a:t>
            </a:r>
            <a:r>
              <a:rPr lang="ru-RU" baseline="30000" dirty="0" smtClean="0"/>
              <a:t> </a:t>
            </a:r>
            <a:r>
              <a:rPr lang="ru-RU" baseline="30000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але</a:t>
            </a:r>
            <a:r>
              <a:rPr lang="ru-RU" dirty="0" smtClean="0"/>
              <a:t> у 1252 </a:t>
            </a:r>
            <a:r>
              <a:rPr lang="ru-RU" dirty="0" err="1" smtClean="0"/>
              <a:t>році</a:t>
            </a:r>
            <a:r>
              <a:rPr lang="ru-RU" dirty="0" smtClean="0"/>
              <a:t> Тома </a:t>
            </a:r>
            <a:r>
              <a:rPr lang="ru-RU" dirty="0" err="1" smtClean="0"/>
              <a:t>повернувся</a:t>
            </a:r>
            <a:r>
              <a:rPr lang="ru-RU" dirty="0" smtClean="0"/>
              <a:t> до </a:t>
            </a:r>
            <a:r>
              <a:rPr lang="ru-RU" dirty="0" smtClean="0"/>
              <a:t>Парижа</a:t>
            </a:r>
            <a:r>
              <a:rPr lang="ru-RU" baseline="30000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почав </a:t>
            </a:r>
            <a:r>
              <a:rPr lang="ru-RU" dirty="0" err="1" smtClean="0"/>
              <a:t>викладацьку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яку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у </a:t>
            </a:r>
            <a:r>
              <a:rPr lang="ru-RU" dirty="0" err="1" smtClean="0"/>
              <a:t>Орв'єто</a:t>
            </a:r>
            <a:r>
              <a:rPr lang="ru-RU" dirty="0" smtClean="0"/>
              <a:t>, </a:t>
            </a:r>
            <a:r>
              <a:rPr lang="ru-RU" dirty="0" err="1" smtClean="0"/>
              <a:t>Вітебро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Римі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теологічної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намагання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</a:t>
            </a:r>
            <a:r>
              <a:rPr lang="ru-RU" dirty="0" err="1" smtClean="0"/>
              <a:t>раціоналізм</a:t>
            </a:r>
            <a:r>
              <a:rPr lang="ru-RU" dirty="0" smtClean="0"/>
              <a:t> </a:t>
            </a:r>
            <a:r>
              <a:rPr lang="ru-RU" dirty="0" err="1" smtClean="0"/>
              <a:t>Арістотеля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християнськими</a:t>
            </a:r>
            <a:r>
              <a:rPr lang="ru-RU" dirty="0" smtClean="0"/>
              <a:t> </a:t>
            </a:r>
            <a:r>
              <a:rPr lang="ru-RU" dirty="0" err="1" smtClean="0"/>
              <a:t>одкровеннями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енциклопедичним</a:t>
            </a:r>
            <a:r>
              <a:rPr lang="ru-RU" dirty="0" smtClean="0"/>
              <a:t> </a:t>
            </a:r>
            <a:r>
              <a:rPr lang="ru-RU" dirty="0" err="1" smtClean="0"/>
              <a:t>знанням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підкорив</a:t>
            </a:r>
            <a:r>
              <a:rPr lang="ru-RU" dirty="0" smtClean="0"/>
              <a:t> </a:t>
            </a:r>
            <a:r>
              <a:rPr lang="ru-RU" dirty="0" err="1" smtClean="0"/>
              <a:t>розуми</a:t>
            </a:r>
            <a:r>
              <a:rPr lang="ru-RU" dirty="0" smtClean="0"/>
              <a:t> </a:t>
            </a:r>
            <a:r>
              <a:rPr lang="ru-RU" dirty="0" err="1" smtClean="0"/>
              <a:t>тогочасних</a:t>
            </a:r>
            <a:r>
              <a:rPr lang="ru-RU" dirty="0" smtClean="0"/>
              <a:t> </a:t>
            </a:r>
            <a:r>
              <a:rPr lang="ru-RU" dirty="0" err="1" smtClean="0"/>
              <a:t>теологів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вплинув</a:t>
            </a:r>
            <a:r>
              <a:rPr lang="ru-RU" dirty="0" smtClean="0"/>
              <a:t> на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Тома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упорядником</a:t>
            </a:r>
            <a:r>
              <a:rPr lang="ru-RU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Господнього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сам </a:t>
            </a:r>
            <a:r>
              <a:rPr lang="ru-RU" dirty="0" err="1" smtClean="0"/>
              <a:t>Аквінат</a:t>
            </a:r>
            <a:r>
              <a:rPr lang="ru-RU" dirty="0" smtClean="0"/>
              <a:t> </a:t>
            </a:r>
            <a:r>
              <a:rPr lang="ru-RU" dirty="0" err="1" smtClean="0"/>
              <a:t>називав</a:t>
            </a:r>
            <a:r>
              <a:rPr lang="ru-RU" dirty="0" smtClean="0"/>
              <a:t> шляхами (</a:t>
            </a:r>
            <a:r>
              <a:rPr lang="en-US" dirty="0" err="1" smtClean="0"/>
              <a:t>viae</a:t>
            </a:r>
            <a:r>
              <a:rPr lang="en-US" dirty="0" smtClean="0"/>
              <a:t>).</a:t>
            </a:r>
          </a:p>
          <a:p>
            <a:pPr algn="ctr">
              <a:buNone/>
            </a:pPr>
            <a:r>
              <a:rPr lang="en-US" dirty="0" smtClean="0"/>
              <a:t>1323</a:t>
            </a:r>
            <a:r>
              <a:rPr lang="uk-UA" dirty="0" smtClean="0"/>
              <a:t> </a:t>
            </a:r>
            <a:r>
              <a:rPr lang="ru-RU" dirty="0" smtClean="0"/>
              <a:t>року</a:t>
            </a:r>
            <a:r>
              <a:rPr lang="ru-RU" dirty="0" smtClean="0"/>
              <a:t> </a:t>
            </a:r>
            <a:r>
              <a:rPr lang="ru-RU" dirty="0" err="1" smtClean="0"/>
              <a:t>Римо-католицька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 проголосила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 </a:t>
            </a:r>
            <a:r>
              <a:rPr lang="ru-RU" dirty="0" smtClean="0"/>
              <a:t>святим,  </a:t>
            </a:r>
            <a:r>
              <a:rPr lang="ru-RU" dirty="0" smtClean="0"/>
              <a:t>а 1567 року включила до складу 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Вчителів</a:t>
            </a:r>
            <a:r>
              <a:rPr lang="ru-RU" dirty="0" smtClean="0"/>
              <a:t> церкви 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8674" name="Picture 2" descr="http://www.pravoslavie.ru/sas/image/100743/74326.p.jpg?0.7816370907026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242889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images.encydia.com/thumb/c/cd/Gentile_da_Fabriano_052.jpg/200px-Gentile_da_Fabriano_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14314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643966" cy="478634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Політико-правові</a:t>
            </a:r>
            <a:r>
              <a:rPr lang="ru-RU" sz="2400" dirty="0" smtClean="0"/>
              <a:t> погляди </a:t>
            </a:r>
            <a:r>
              <a:rPr lang="ru-RU" sz="2400" dirty="0" err="1" smtClean="0"/>
              <a:t>Фоми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Аквінського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викладені</a:t>
            </a:r>
            <a:r>
              <a:rPr lang="ru-RU" sz="2400" dirty="0" smtClean="0"/>
              <a:t> у трактатах </a:t>
            </a:r>
            <a:r>
              <a:rPr lang="ru-RU" sz="2400" i="1" dirty="0" smtClean="0"/>
              <a:t>«Сума </a:t>
            </a:r>
            <a:r>
              <a:rPr lang="ru-RU" sz="2400" i="1" dirty="0" err="1" smtClean="0"/>
              <a:t>теології</a:t>
            </a:r>
            <a:r>
              <a:rPr lang="ru-RU" sz="2400" i="1" dirty="0" smtClean="0"/>
              <a:t>»</a:t>
            </a:r>
            <a:r>
              <a:rPr lang="ru-RU" sz="2400" dirty="0" smtClean="0"/>
              <a:t>, </a:t>
            </a:r>
            <a:r>
              <a:rPr lang="ru-RU" sz="2400" i="1" dirty="0" smtClean="0"/>
              <a:t>«Про </a:t>
            </a:r>
            <a:r>
              <a:rPr lang="ru-RU" sz="2400" i="1" dirty="0" err="1" smtClean="0"/>
              <a:t>правління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володарів</a:t>
            </a:r>
            <a:r>
              <a:rPr lang="ru-RU" sz="2400" i="1" dirty="0" smtClean="0"/>
              <a:t>»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коментарях</a:t>
            </a:r>
            <a:r>
              <a:rPr lang="ru-RU" sz="2400" dirty="0" smtClean="0"/>
              <a:t> до 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Політики</a:t>
            </a:r>
            <a:r>
              <a:rPr lang="ru-RU" sz="2400" i="1" dirty="0" smtClean="0"/>
              <a:t>»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Етики</a:t>
            </a:r>
            <a:r>
              <a:rPr lang="ru-RU" sz="2400" i="1" dirty="0" smtClean="0"/>
              <a:t>»</a:t>
            </a:r>
            <a:r>
              <a:rPr lang="ru-RU" sz="2400" dirty="0" smtClean="0"/>
              <a:t> Аристотеля. </a:t>
            </a:r>
            <a:r>
              <a:rPr lang="ru-RU" sz="2400" dirty="0" err="1" smtClean="0"/>
              <a:t>Аквінат</a:t>
            </a:r>
            <a:r>
              <a:rPr lang="ru-RU" sz="2400" dirty="0" smtClean="0"/>
              <a:t>, </a:t>
            </a:r>
            <a:r>
              <a:rPr lang="ru-RU" sz="2400" dirty="0" err="1" smtClean="0"/>
              <a:t>слідом</a:t>
            </a:r>
            <a:r>
              <a:rPr lang="ru-RU" sz="2400" dirty="0" smtClean="0"/>
              <a:t> за Августином </a:t>
            </a:r>
            <a:r>
              <a:rPr lang="ru-RU" sz="2400" dirty="0" err="1" smtClean="0"/>
              <a:t>розглядав</a:t>
            </a:r>
            <a:r>
              <a:rPr lang="ru-RU" sz="2400" dirty="0" smtClean="0"/>
              <a:t> державу як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універсального</a:t>
            </a:r>
            <a:r>
              <a:rPr lang="ru-RU" sz="2400" dirty="0" smtClean="0"/>
              <a:t> порядку, </a:t>
            </a:r>
            <a:r>
              <a:rPr lang="ru-RU" sz="2400" dirty="0" err="1" smtClean="0"/>
              <a:t>творцем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верховним</a:t>
            </a:r>
            <a:r>
              <a:rPr lang="ru-RU" sz="2400" dirty="0" smtClean="0"/>
              <a:t> правителем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Бог.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Політико-правові погляди Фоми Аквінського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://www.credo-ua.org/wp-content/uploads/2013/01/Tomas_Jap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449580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www.awaren.ru/sites/awaren.ru/files/magimages/116533781.jpg?1259061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190500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14346" y="928670"/>
            <a:ext cx="894398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Фома </a:t>
            </a:r>
            <a:r>
              <a:rPr lang="ru-RU" sz="1600" dirty="0" err="1" smtClean="0"/>
              <a:t>Аквінський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поділяв</a:t>
            </a:r>
            <a:r>
              <a:rPr lang="ru-RU" sz="1600" dirty="0" smtClean="0"/>
              <a:t> думку </a:t>
            </a:r>
            <a:r>
              <a:rPr lang="ru-RU" sz="1600" dirty="0" err="1" smtClean="0"/>
              <a:t>Арістотеля</a:t>
            </a:r>
            <a:r>
              <a:rPr lang="ru-RU" sz="1600" dirty="0" smtClean="0"/>
              <a:t> про те,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істотою</a:t>
            </a:r>
            <a:r>
              <a:rPr lang="ru-RU" sz="1600" dirty="0" smtClean="0"/>
              <a:t>.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природі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людьми для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потреб. </a:t>
            </a:r>
            <a:r>
              <a:rPr lang="ru-RU" sz="1600" dirty="0" err="1" smtClean="0"/>
              <a:t>Наслідком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держава. Вона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метою </a:t>
            </a:r>
            <a:r>
              <a:rPr lang="ru-RU" sz="1600" dirty="0" err="1" smtClean="0"/>
              <a:t>є</a:t>
            </a:r>
            <a:r>
              <a:rPr lang="ru-RU" sz="1600" dirty="0" smtClean="0"/>
              <a:t> «</a:t>
            </a:r>
            <a:r>
              <a:rPr lang="ru-RU" sz="1600" dirty="0" err="1" smtClean="0"/>
              <a:t>загальне</a:t>
            </a:r>
            <a:r>
              <a:rPr lang="ru-RU" sz="1600" dirty="0" smtClean="0"/>
              <a:t> добро».</a:t>
            </a:r>
          </a:p>
          <a:p>
            <a:pPr algn="ctr">
              <a:buNone/>
            </a:pPr>
            <a:r>
              <a:rPr lang="ru-RU" sz="1600" dirty="0" smtClean="0"/>
              <a:t>Головну мету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вбачав</a:t>
            </a:r>
            <a:r>
              <a:rPr lang="ru-RU" sz="1600" dirty="0" smtClean="0"/>
              <a:t> у </a:t>
            </a:r>
            <a:r>
              <a:rPr lang="ru-RU" sz="1600" dirty="0" err="1" smtClean="0"/>
              <a:t>збереженні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злагоди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громадського</a:t>
            </a:r>
            <a:r>
              <a:rPr lang="ru-RU" sz="1600" dirty="0" smtClean="0"/>
              <a:t> миру,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досягаються</a:t>
            </a:r>
            <a:r>
              <a:rPr lang="ru-RU" sz="1600" dirty="0" smtClean="0"/>
              <a:t> шляхом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прийнятних</a:t>
            </a:r>
            <a:r>
              <a:rPr lang="ru-RU" sz="1600" dirty="0" smtClean="0"/>
              <a:t> умов для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засобів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для</a:t>
            </a:r>
            <a:r>
              <a:rPr lang="ru-RU" sz="1600" dirty="0" smtClean="0"/>
              <a:t> морального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свою </a:t>
            </a:r>
            <a:r>
              <a:rPr lang="ru-RU" sz="1600" dirty="0" err="1" smtClean="0"/>
              <a:t>чергу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допомагати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державі</a:t>
            </a:r>
            <a:r>
              <a:rPr lang="ru-RU" sz="1600" dirty="0" smtClean="0"/>
              <a:t> в духовному </a:t>
            </a:r>
            <a:r>
              <a:rPr lang="ru-RU" sz="1600" dirty="0" err="1" smtClean="0"/>
              <a:t>вихованні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справжнього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християнина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smtClean="0"/>
              <a:t>Роль </a:t>
            </a:r>
            <a:r>
              <a:rPr lang="ru-RU" sz="1600" dirty="0" err="1" smtClean="0"/>
              <a:t>володаря</a:t>
            </a:r>
            <a:r>
              <a:rPr lang="ru-RU" sz="1600" dirty="0" smtClean="0"/>
              <a:t> в </a:t>
            </a:r>
            <a:r>
              <a:rPr lang="ru-RU" sz="1600" dirty="0" err="1" smtClean="0"/>
              <a:t>державі</a:t>
            </a:r>
            <a:r>
              <a:rPr lang="ru-RU" sz="1600" dirty="0" smtClean="0"/>
              <a:t> теолог </a:t>
            </a:r>
            <a:r>
              <a:rPr lang="ru-RU" sz="1600" dirty="0" err="1" smtClean="0"/>
              <a:t>порівнював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роллю</a:t>
            </a:r>
            <a:r>
              <a:rPr lang="ru-RU" sz="1600" dirty="0" smtClean="0"/>
              <a:t> Бога у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зазначав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Бог, перш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всесвітом</a:t>
            </a:r>
            <a:r>
              <a:rPr lang="ru-RU" sz="1600" dirty="0" smtClean="0"/>
              <a:t>, </a:t>
            </a:r>
            <a:r>
              <a:rPr lang="ru-RU" sz="1600" dirty="0" err="1" smtClean="0"/>
              <a:t>встановлює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відповідний</a:t>
            </a:r>
            <a:r>
              <a:rPr lang="ru-RU" sz="1600" dirty="0" smtClean="0"/>
              <a:t> порядок.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монарх </a:t>
            </a:r>
            <a:r>
              <a:rPr lang="ru-RU" sz="1600" dirty="0" err="1" smtClean="0"/>
              <a:t>насамперед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установлює</a:t>
            </a:r>
            <a:r>
              <a:rPr lang="ru-RU" sz="1600" dirty="0" smtClean="0"/>
              <a:t> порядок у рамках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. </a:t>
            </a:r>
            <a:r>
              <a:rPr lang="ru-RU" sz="1600" dirty="0" err="1" smtClean="0"/>
              <a:t>Монархія</a:t>
            </a:r>
            <a:r>
              <a:rPr lang="ru-RU" sz="1600" dirty="0" smtClean="0"/>
              <a:t>, на думку теолога,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найдосконалішою</a:t>
            </a:r>
            <a:r>
              <a:rPr lang="ru-RU" sz="1600" dirty="0" smtClean="0"/>
              <a:t> формою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. За низкою </a:t>
            </a:r>
            <a:r>
              <a:rPr lang="ru-RU" sz="1600" dirty="0" err="1" smtClean="0"/>
              <a:t>ознак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усталенішою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надійнішою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гарантувати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щасливе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err="1" smtClean="0"/>
              <a:t>Однією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таких </a:t>
            </a:r>
            <a:r>
              <a:rPr lang="ru-RU" sz="1600" dirty="0" err="1" smtClean="0"/>
              <a:t>ознак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те,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монархія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будовою</a:t>
            </a:r>
            <a:r>
              <a:rPr lang="ru-RU" sz="1600" dirty="0" smtClean="0"/>
              <a:t> схожа на </a:t>
            </a:r>
            <a:r>
              <a:rPr lang="ru-RU" sz="1600" dirty="0" err="1" smtClean="0"/>
              <a:t>всесвіт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створив Бог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править ним,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монарх у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володіннях</a:t>
            </a:r>
            <a:r>
              <a:rPr lang="ru-RU" sz="1600" dirty="0" smtClean="0"/>
              <a:t>. Друга </a:t>
            </a:r>
            <a:r>
              <a:rPr lang="ru-RU" sz="1600" dirty="0" err="1" smtClean="0"/>
              <a:t>ознака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перевага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монархії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вона,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</a:t>
            </a:r>
            <a:r>
              <a:rPr lang="ru-RU" sz="1600" dirty="0" smtClean="0"/>
              <a:t>, </a:t>
            </a:r>
            <a:r>
              <a:rPr lang="ru-RU" sz="1600" dirty="0" err="1" smtClean="0"/>
              <a:t>управляється</a:t>
            </a:r>
            <a:r>
              <a:rPr lang="ru-RU" sz="1600" dirty="0" smtClean="0"/>
              <a:t> одним центром — </a:t>
            </a:r>
            <a:r>
              <a:rPr lang="ru-RU" sz="1600" dirty="0" err="1" smtClean="0"/>
              <a:t>розумом</a:t>
            </a:r>
            <a:r>
              <a:rPr lang="ru-RU" sz="1600" dirty="0" smtClean="0"/>
              <a:t>, а тому </a:t>
            </a:r>
            <a:r>
              <a:rPr lang="ru-RU" sz="1600" dirty="0" err="1" smtClean="0"/>
              <a:t>виключає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суперечки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точаться</a:t>
            </a:r>
            <a:r>
              <a:rPr lang="ru-RU" sz="1600" dirty="0" smtClean="0"/>
              <a:t> за </a:t>
            </a:r>
            <a:r>
              <a:rPr lang="ru-RU" sz="1600" dirty="0" err="1" smtClean="0"/>
              <a:t>аристократії</a:t>
            </a:r>
            <a:r>
              <a:rPr lang="ru-RU" sz="1600" dirty="0" smtClean="0"/>
              <a:t>, </a:t>
            </a:r>
            <a:r>
              <a:rPr lang="ru-RU" sz="1600" dirty="0" err="1" smtClean="0"/>
              <a:t>олігархії</a:t>
            </a:r>
            <a:r>
              <a:rPr lang="ru-RU" sz="1600" dirty="0" smtClean="0"/>
              <a:t> та </a:t>
            </a:r>
            <a:r>
              <a:rPr lang="ru-RU" sz="1600" dirty="0" err="1" smtClean="0"/>
              <a:t>демократії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err="1" smtClean="0"/>
              <a:t>Водночас</a:t>
            </a:r>
            <a:r>
              <a:rPr lang="ru-RU" sz="1600" dirty="0" smtClean="0"/>
              <a:t> Фома </a:t>
            </a:r>
            <a:r>
              <a:rPr lang="ru-RU" sz="1600" dirty="0" err="1" smtClean="0"/>
              <a:t>Аквінський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поділяв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монархію</a:t>
            </a:r>
            <a:r>
              <a:rPr lang="ru-RU" sz="1600" dirty="0" smtClean="0"/>
              <a:t> на </a:t>
            </a:r>
            <a:r>
              <a:rPr lang="ru-RU" sz="1600" u="sng" dirty="0" err="1" smtClean="0"/>
              <a:t>абсолютну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політичну</a:t>
            </a:r>
            <a:r>
              <a:rPr lang="ru-RU" sz="1600" dirty="0" smtClean="0"/>
              <a:t>. </a:t>
            </a:r>
            <a:r>
              <a:rPr lang="ru-RU" sz="1600" dirty="0" err="1" smtClean="0"/>
              <a:t>Останню</a:t>
            </a:r>
            <a:r>
              <a:rPr lang="ru-RU" sz="1600" dirty="0" smtClean="0"/>
              <a:t> теолог уважав </a:t>
            </a:r>
            <a:r>
              <a:rPr lang="ru-RU" sz="1600" dirty="0" err="1" smtClean="0"/>
              <a:t>прогресивнішою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влада</a:t>
            </a:r>
            <a:r>
              <a:rPr lang="ru-RU" sz="1600" dirty="0" smtClean="0"/>
              <a:t> в </a:t>
            </a:r>
            <a:r>
              <a:rPr lang="ru-RU" sz="1600" dirty="0" err="1" smtClean="0"/>
              <a:t>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регламентується</a:t>
            </a:r>
            <a:r>
              <a:rPr lang="ru-RU" sz="1600" dirty="0" smtClean="0"/>
              <a:t> законом. У </a:t>
            </a:r>
            <a:r>
              <a:rPr lang="ru-RU" sz="1600" dirty="0" err="1" smtClean="0"/>
              <a:t>своєму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політико-правовому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вченні</a:t>
            </a:r>
            <a:r>
              <a:rPr lang="ru-RU" sz="1600" dirty="0" smtClean="0"/>
              <a:t> теолог </a:t>
            </a:r>
            <a:r>
              <a:rPr lang="ru-RU" sz="1600" dirty="0" err="1" smtClean="0"/>
              <a:t>намагався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обґрунтувати</a:t>
            </a:r>
            <a:r>
              <a:rPr lang="ru-RU" sz="1600" dirty="0" smtClean="0"/>
              <a:t> тезу про </a:t>
            </a:r>
            <a:r>
              <a:rPr lang="ru-RU" sz="1600" dirty="0" err="1" smtClean="0"/>
              <a:t>зверхність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суспільстві</a:t>
            </a:r>
            <a:r>
              <a:rPr lang="ru-RU" sz="1600" dirty="0" smtClean="0"/>
              <a:t> </a:t>
            </a:r>
            <a:r>
              <a:rPr lang="ru-RU" sz="1600" dirty="0" err="1" smtClean="0"/>
              <a:t>духовної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світською</a:t>
            </a:r>
            <a:r>
              <a:rPr lang="ru-RU" sz="1600" dirty="0" smtClean="0"/>
              <a:t>.</a:t>
            </a:r>
          </a:p>
          <a:p>
            <a:pPr algn="ctr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219200"/>
          </a:xfrm>
        </p:spPr>
        <p:txBody>
          <a:bodyPr>
            <a:normAutofit/>
          </a:bodyPr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FF00"/>
                </a:solidFill>
              </a:rPr>
              <a:t>Про </a:t>
            </a:r>
            <a:r>
              <a:rPr lang="ru-RU" sz="4000" b="1" dirty="0" smtClean="0">
                <a:solidFill>
                  <a:srgbClr val="FFFF00"/>
                </a:solidFill>
              </a:rPr>
              <a:t>державу: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/>
              <a:t>Аналізуючи</a:t>
            </a:r>
            <a:r>
              <a:rPr lang="ru-RU" dirty="0" smtClean="0"/>
              <a:t> </a:t>
            </a:r>
            <a:r>
              <a:rPr lang="ru-RU" dirty="0" err="1" smtClean="0"/>
              <a:t>світську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дійшов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: </a:t>
            </a:r>
            <a:r>
              <a:rPr lang="ru-RU" dirty="0" err="1" smtClean="0"/>
              <a:t>сутності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(</a:t>
            </a:r>
            <a:r>
              <a:rPr lang="ru-RU" dirty="0" err="1" smtClean="0"/>
              <a:t>походження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першооснову</a:t>
            </a:r>
            <a:r>
              <a:rPr lang="ru-RU" dirty="0" smtClean="0"/>
              <a:t>, </a:t>
            </a:r>
            <a:r>
              <a:rPr lang="ru-RU" dirty="0" err="1" smtClean="0"/>
              <a:t>мислитель</a:t>
            </a:r>
            <a:r>
              <a:rPr lang="ru-RU" dirty="0" smtClean="0"/>
              <a:t> </a:t>
            </a:r>
            <a:r>
              <a:rPr lang="ru-RU" dirty="0" err="1" smtClean="0"/>
              <a:t>розглядав</a:t>
            </a:r>
            <a:r>
              <a:rPr lang="ru-RU" dirty="0" smtClean="0"/>
              <a:t> як установлений Богом порядок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підкорення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воля </a:t>
            </a:r>
            <a:r>
              <a:rPr lang="ru-RU" dirty="0" err="1" smtClean="0"/>
              <a:t>правителів</a:t>
            </a:r>
            <a:r>
              <a:rPr lang="ru-RU" dirty="0" smtClean="0"/>
              <a:t> приводить до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підданих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сутності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приписами</a:t>
            </a:r>
            <a:r>
              <a:rPr lang="ru-RU" dirty="0" smtClean="0"/>
              <a:t> Закону </a:t>
            </a:r>
            <a:r>
              <a:rPr lang="ru-RU" dirty="0" err="1" smtClean="0"/>
              <a:t>Божого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заволодіти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люди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омані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застосуванню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Третій</a:t>
            </a:r>
            <a:r>
              <a:rPr lang="ru-RU" dirty="0" smtClean="0"/>
              <a:t> аспект —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світської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Тут Фома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</a:t>
            </a:r>
            <a:r>
              <a:rPr lang="ru-RU" dirty="0" err="1" smtClean="0"/>
              <a:t>зазначив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зловживання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, </a:t>
            </a:r>
            <a:r>
              <a:rPr lang="ru-RU" dirty="0" err="1" smtClean="0"/>
              <a:t>несправедливе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заповіти</a:t>
            </a:r>
            <a:r>
              <a:rPr lang="ru-RU" dirty="0" smtClean="0"/>
              <a:t> Бога. З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світської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настановам</a:t>
            </a:r>
            <a:r>
              <a:rPr lang="ru-RU" dirty="0" smtClean="0"/>
              <a:t> Бога на </a:t>
            </a: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теолог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претендувати</a:t>
            </a:r>
            <a:r>
              <a:rPr lang="ru-RU" dirty="0" smtClean="0"/>
              <a:t> на </a:t>
            </a:r>
            <a:r>
              <a:rPr lang="ru-RU" dirty="0" err="1" smtClean="0"/>
              <a:t>зверхність</a:t>
            </a:r>
            <a:r>
              <a:rPr lang="ru-RU" dirty="0" smtClean="0"/>
              <a:t> у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Єдиною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заповітам</a:t>
            </a:r>
            <a:r>
              <a:rPr lang="ru-RU" dirty="0" smtClean="0"/>
              <a:t> Бога,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церковна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намаганням</a:t>
            </a:r>
            <a:r>
              <a:rPr lang="ru-RU" dirty="0" smtClean="0"/>
              <a:t> у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встановлена</a:t>
            </a:r>
            <a:r>
              <a:rPr lang="ru-RU" dirty="0" smtClean="0"/>
              <a:t> 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. Свою </a:t>
            </a:r>
            <a:r>
              <a:rPr lang="ru-RU" dirty="0" err="1" smtClean="0"/>
              <a:t>правову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Фома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</a:t>
            </a:r>
            <a:r>
              <a:rPr lang="ru-RU" dirty="0" err="1" smtClean="0"/>
              <a:t>будував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опертям</a:t>
            </a:r>
            <a:r>
              <a:rPr lang="ru-RU" dirty="0" smtClean="0"/>
              <a:t> на </a:t>
            </a:r>
            <a:r>
              <a:rPr lang="ru-RU" dirty="0" err="1" smtClean="0"/>
              <a:t>моральну</a:t>
            </a:r>
            <a:r>
              <a:rPr lang="ru-RU" dirty="0" smtClean="0"/>
              <a:t> </a:t>
            </a:r>
            <a:r>
              <a:rPr lang="ru-RU" dirty="0" err="1" smtClean="0"/>
              <a:t>категорію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. Право,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вченням</a:t>
            </a:r>
            <a:r>
              <a:rPr lang="ru-RU" dirty="0" smtClean="0"/>
              <a:t>,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 у божественному порядку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наданні</a:t>
            </a:r>
            <a:r>
              <a:rPr lang="ru-RU" dirty="0" smtClean="0"/>
              <a:t> кожному </a:t>
            </a:r>
            <a:r>
              <a:rPr lang="ru-RU" dirty="0" err="1" smtClean="0"/>
              <a:t>свого</a:t>
            </a:r>
            <a:r>
              <a:rPr lang="ru-RU" dirty="0" smtClean="0"/>
              <a:t>,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. Як </a:t>
            </a:r>
            <a:r>
              <a:rPr lang="ru-RU" dirty="0" err="1" smtClean="0"/>
              <a:t>і</a:t>
            </a:r>
            <a:r>
              <a:rPr lang="ru-RU" dirty="0" smtClean="0"/>
              <a:t> Аристотель, Фома </a:t>
            </a:r>
            <a:r>
              <a:rPr lang="ru-RU" dirty="0" err="1" smtClean="0"/>
              <a:t>Аквінський</a:t>
            </a:r>
            <a:r>
              <a:rPr lang="ru-RU" dirty="0" smtClean="0"/>
              <a:t> </a:t>
            </a:r>
            <a:r>
              <a:rPr lang="ru-RU" dirty="0" err="1" smtClean="0"/>
              <a:t>розрізняв</a:t>
            </a:r>
            <a:r>
              <a:rPr lang="ru-RU" dirty="0" smtClean="0"/>
              <a:t> два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: </a:t>
            </a:r>
            <a:r>
              <a:rPr lang="ru-RU" dirty="0" err="1" smtClean="0"/>
              <a:t>розподільну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вирівняльну</a:t>
            </a:r>
            <a:r>
              <a:rPr lang="ru-RU" dirty="0" smtClean="0"/>
              <a:t>. </a:t>
            </a:r>
            <a:r>
              <a:rPr lang="ru-RU" dirty="0" err="1" smtClean="0"/>
              <a:t>Розподільна</a:t>
            </a:r>
            <a:r>
              <a:rPr lang="ru-RU" dirty="0" smtClean="0"/>
              <a:t>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благ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заслугами, а </a:t>
            </a:r>
            <a:r>
              <a:rPr lang="ru-RU" dirty="0" err="1" smtClean="0"/>
              <a:t>порівняльна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вирівнювання</a:t>
            </a:r>
            <a:r>
              <a:rPr lang="ru-RU" dirty="0" smtClean="0"/>
              <a:t> </a:t>
            </a:r>
            <a:r>
              <a:rPr lang="ru-RU" dirty="0" err="1" smtClean="0"/>
              <a:t>чого-небудь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права.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Про </a:t>
            </a:r>
            <a:r>
              <a:rPr lang="ru-RU" b="1" dirty="0" err="1" smtClean="0">
                <a:solidFill>
                  <a:srgbClr val="FF0000"/>
                </a:solidFill>
              </a:rPr>
              <a:t>владу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вирівняння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за </a:t>
            </a:r>
            <a:r>
              <a:rPr lang="ru-RU" sz="1400" dirty="0" err="1" smtClean="0"/>
              <a:t>внутрішньою</a:t>
            </a:r>
            <a:r>
              <a:rPr lang="ru-RU" sz="1400" dirty="0" smtClean="0"/>
              <a:t> природою речей, то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дія</a:t>
            </a:r>
            <a:r>
              <a:rPr lang="ru-RU" sz="1400" dirty="0" smtClean="0"/>
              <a:t> природного права; коли </a:t>
            </a:r>
            <a:r>
              <a:rPr lang="ru-RU" sz="1400" dirty="0" err="1" smtClean="0"/>
              <a:t>вирівнюються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дії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відновлюється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справедливість</a:t>
            </a:r>
            <a:r>
              <a:rPr lang="ru-RU" sz="1400" dirty="0" smtClean="0"/>
              <a:t>) за </a:t>
            </a:r>
            <a:r>
              <a:rPr lang="ru-RU" sz="1400" dirty="0" err="1" smtClean="0"/>
              <a:t>людською</a:t>
            </a:r>
            <a:r>
              <a:rPr lang="ru-RU" sz="1400" dirty="0" smtClean="0"/>
              <a:t> волею — </a:t>
            </a:r>
            <a:r>
              <a:rPr lang="ru-RU" sz="1400" dirty="0" err="1" smtClean="0"/>
              <a:t>це</a:t>
            </a:r>
            <a:r>
              <a:rPr lang="ru-RU" sz="1400" dirty="0" smtClean="0"/>
              <a:t> </a:t>
            </a:r>
            <a:r>
              <a:rPr lang="ru-RU" sz="1400" dirty="0" err="1" smtClean="0"/>
              <a:t>позитивне</a:t>
            </a:r>
            <a:r>
              <a:rPr lang="ru-RU" sz="1400" dirty="0" smtClean="0"/>
              <a:t> (</a:t>
            </a:r>
            <a:r>
              <a:rPr lang="ru-RU" sz="1400" dirty="0" err="1" smtClean="0"/>
              <a:t>людське</a:t>
            </a:r>
            <a:r>
              <a:rPr lang="ru-RU" sz="1400" dirty="0" smtClean="0"/>
              <a:t>) право. </a:t>
            </a:r>
            <a:r>
              <a:rPr lang="ru-RU" sz="1400" dirty="0" err="1" smtClean="0"/>
              <a:t>Причому</a:t>
            </a:r>
            <a:r>
              <a:rPr lang="ru-RU" sz="1400" dirty="0" smtClean="0"/>
              <a:t> воля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робити</a:t>
            </a:r>
            <a:r>
              <a:rPr lang="ru-RU" sz="1400" dirty="0" smtClean="0"/>
              <a:t> правом </a:t>
            </a:r>
            <a:r>
              <a:rPr lang="ru-RU" sz="1400" dirty="0" err="1" smtClean="0"/>
              <a:t>тільки</a:t>
            </a:r>
            <a:r>
              <a:rPr lang="ru-RU" sz="1400" dirty="0" smtClean="0"/>
              <a:t> те,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відповідає</a:t>
            </a:r>
            <a:r>
              <a:rPr lang="ru-RU" sz="1400" dirty="0" smtClean="0"/>
              <a:t> природному праву.</a:t>
            </a:r>
          </a:p>
          <a:p>
            <a:pPr algn="ctr">
              <a:buNone/>
            </a:pPr>
            <a:r>
              <a:rPr lang="ru-RU" sz="1400" dirty="0" err="1" smtClean="0"/>
              <a:t>Джерелом</a:t>
            </a:r>
            <a:r>
              <a:rPr lang="ru-RU" sz="1400" dirty="0" smtClean="0"/>
              <a:t> права </a:t>
            </a:r>
            <a:r>
              <a:rPr lang="ru-RU" sz="1400" dirty="0" err="1" smtClean="0"/>
              <a:t>є</a:t>
            </a:r>
            <a:r>
              <a:rPr lang="ru-RU" sz="1400" dirty="0" smtClean="0"/>
              <a:t> закон, Фома </a:t>
            </a:r>
            <a:r>
              <a:rPr lang="ru-RU" sz="1400" dirty="0" err="1" smtClean="0"/>
              <a:t>Аквінський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стверджував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існує</a:t>
            </a:r>
            <a:r>
              <a:rPr lang="ru-RU" sz="1400" dirty="0" smtClean="0"/>
              <a:t> </a:t>
            </a:r>
            <a:r>
              <a:rPr lang="ru-RU" sz="1400" dirty="0" err="1" smtClean="0"/>
              <a:t>злагоджена</a:t>
            </a:r>
            <a:r>
              <a:rPr lang="ru-RU" sz="1400" dirty="0" smtClean="0"/>
              <a:t> система, </a:t>
            </a:r>
            <a:r>
              <a:rPr lang="ru-RU" sz="1400" dirty="0" err="1" smtClean="0"/>
              <a:t>підпорядкована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законові</a:t>
            </a:r>
            <a:r>
              <a:rPr lang="ru-RU" sz="1400" dirty="0" smtClean="0"/>
              <a:t>. </a:t>
            </a:r>
            <a:r>
              <a:rPr lang="ru-RU" sz="1400" dirty="0" err="1" smtClean="0"/>
              <a:t>Вічний</a:t>
            </a:r>
            <a:r>
              <a:rPr lang="ru-RU" sz="1400" dirty="0" smtClean="0"/>
              <a:t> закон —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норми</a:t>
            </a:r>
            <a:r>
              <a:rPr lang="ru-RU" sz="1400" dirty="0" smtClean="0"/>
              <a:t>, </a:t>
            </a:r>
            <a:r>
              <a:rPr lang="ru-RU" sz="1400" dirty="0" err="1" smtClean="0"/>
              <a:t>загальні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принципи</a:t>
            </a:r>
            <a:r>
              <a:rPr lang="ru-RU" sz="1400" dirty="0" smtClean="0"/>
              <a:t> божественного </a:t>
            </a:r>
            <a:r>
              <a:rPr lang="ru-RU" sz="1400" dirty="0" err="1" smtClean="0"/>
              <a:t>розуму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скеровується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всесвіт</a:t>
            </a:r>
            <a:r>
              <a:rPr lang="ru-RU" sz="1400" dirty="0" smtClean="0"/>
              <a:t>, а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випливають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. </a:t>
            </a:r>
            <a:r>
              <a:rPr lang="ru-RU" sz="1400" dirty="0" err="1" smtClean="0"/>
              <a:t>Передусім</a:t>
            </a:r>
            <a:r>
              <a:rPr lang="ru-RU" sz="1400" dirty="0" smtClean="0"/>
              <a:t>,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природний</a:t>
            </a:r>
            <a:r>
              <a:rPr lang="ru-RU" sz="1400" dirty="0" smtClean="0"/>
              <a:t> закон,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відображенням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вічного</a:t>
            </a:r>
            <a:r>
              <a:rPr lang="ru-RU" sz="1400" dirty="0" smtClean="0"/>
              <a:t> закону в </a:t>
            </a:r>
            <a:r>
              <a:rPr lang="ru-RU" sz="1400" dirty="0" err="1" smtClean="0"/>
              <a:t>розумі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Цим</a:t>
            </a:r>
            <a:r>
              <a:rPr lang="ru-RU" sz="1400" dirty="0" smtClean="0"/>
              <a:t> законом </a:t>
            </a:r>
            <a:r>
              <a:rPr lang="ru-RU" sz="1400" dirty="0" err="1" smtClean="0"/>
              <a:t>керується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людина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прагненнях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продовження</a:t>
            </a:r>
            <a:r>
              <a:rPr lang="ru-RU" sz="1400" dirty="0" smtClean="0"/>
              <a:t> роду, </a:t>
            </a:r>
            <a:r>
              <a:rPr lang="ru-RU" sz="1400" dirty="0" err="1" smtClean="0"/>
              <a:t>самозбереження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пошуку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істини</a:t>
            </a:r>
            <a:r>
              <a:rPr lang="ru-RU" sz="1400" dirty="0" smtClean="0"/>
              <a:t>.</a:t>
            </a:r>
          </a:p>
          <a:p>
            <a:pPr algn="ctr">
              <a:buNone/>
            </a:pPr>
            <a:r>
              <a:rPr lang="ru-RU" sz="1400" dirty="0" err="1" smtClean="0"/>
              <a:t>Далі</a:t>
            </a:r>
            <a:r>
              <a:rPr lang="ru-RU" sz="1400" dirty="0" smtClean="0"/>
              <a:t> в </a:t>
            </a:r>
            <a:r>
              <a:rPr lang="ru-RU" sz="1400" dirty="0" err="1" smtClean="0"/>
              <a:t>системі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законів</a:t>
            </a:r>
            <a:r>
              <a:rPr lang="ru-RU" sz="1400" dirty="0" smtClean="0"/>
              <a:t> теолога </a:t>
            </a:r>
            <a:r>
              <a:rPr lang="ru-RU" sz="1400" dirty="0" err="1" smtClean="0"/>
              <a:t>знаходиться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позитивний</a:t>
            </a:r>
            <a:r>
              <a:rPr lang="ru-RU" sz="1400" dirty="0" smtClean="0"/>
              <a:t> (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людський</a:t>
            </a:r>
            <a:r>
              <a:rPr lang="ru-RU" sz="1400" dirty="0" smtClean="0"/>
              <a:t>) закон,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конкретизує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природний</a:t>
            </a:r>
            <a:r>
              <a:rPr lang="ru-RU" sz="1400" dirty="0" smtClean="0"/>
              <a:t> закон </a:t>
            </a:r>
            <a:r>
              <a:rPr lang="ru-RU" sz="1400" dirty="0" err="1" smtClean="0"/>
              <a:t>і</a:t>
            </a:r>
            <a:r>
              <a:rPr lang="ru-RU" sz="1400" dirty="0" smtClean="0"/>
              <a:t> за </a:t>
            </a:r>
            <a:r>
              <a:rPr lang="ru-RU" sz="1400" dirty="0" err="1" smtClean="0"/>
              <a:t>допомогою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сили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страху </a:t>
            </a:r>
            <a:r>
              <a:rPr lang="ru-RU" sz="1400" dirty="0" err="1" smtClean="0"/>
              <a:t>змушує</a:t>
            </a:r>
            <a:r>
              <a:rPr lang="ru-RU" sz="1400" dirty="0" smtClean="0"/>
              <a:t> людей </a:t>
            </a:r>
            <a:r>
              <a:rPr lang="ru-RU" sz="1400" dirty="0" err="1" smtClean="0"/>
              <a:t>досягти</a:t>
            </a:r>
            <a:r>
              <a:rPr lang="ru-RU" sz="1400" dirty="0" smtClean="0"/>
              <a:t> </a:t>
            </a:r>
            <a:r>
              <a:rPr lang="ru-RU" sz="1400" dirty="0" err="1" smtClean="0"/>
              <a:t>доброчесності</a:t>
            </a:r>
            <a:r>
              <a:rPr lang="ru-RU" sz="1400" dirty="0" smtClean="0"/>
              <a:t> 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відмовитися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 зла. </a:t>
            </a:r>
            <a:r>
              <a:rPr lang="ru-RU" sz="1400" dirty="0" err="1" smtClean="0"/>
              <a:t>Заслуговує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особливу</a:t>
            </a:r>
            <a:r>
              <a:rPr lang="ru-RU" sz="1400" dirty="0" smtClean="0"/>
              <a:t> </a:t>
            </a:r>
            <a:r>
              <a:rPr lang="ru-RU" sz="1400" dirty="0" err="1" smtClean="0"/>
              <a:t>увагу</a:t>
            </a:r>
            <a:r>
              <a:rPr lang="ru-RU" sz="1400" dirty="0" smtClean="0"/>
              <a:t> теза </a:t>
            </a:r>
            <a:r>
              <a:rPr lang="ru-RU" sz="1400" dirty="0" err="1" smtClean="0"/>
              <a:t>мислителя</a:t>
            </a:r>
            <a:r>
              <a:rPr lang="ru-RU" sz="1400" dirty="0" smtClean="0"/>
              <a:t> про те,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відміну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природного закону,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поширюється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людей, </a:t>
            </a:r>
            <a:r>
              <a:rPr lang="ru-RU" sz="1400" dirty="0" err="1" smtClean="0"/>
              <a:t>норми</a:t>
            </a:r>
            <a:r>
              <a:rPr lang="ru-RU" sz="1400" dirty="0" smtClean="0"/>
              <a:t> позитивного закону в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країнах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суттєво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різнитися</a:t>
            </a:r>
            <a:r>
              <a:rPr lang="ru-RU" sz="1400" dirty="0" smtClean="0"/>
              <a:t>. Але </a:t>
            </a: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норм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таких,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збігаються</a:t>
            </a:r>
            <a:r>
              <a:rPr lang="ru-RU" sz="1400" dirty="0" smtClean="0"/>
              <a:t> за </a:t>
            </a:r>
            <a:r>
              <a:rPr lang="ru-RU" sz="1400" dirty="0" err="1" smtClean="0"/>
              <a:t>змістом</a:t>
            </a:r>
            <a:r>
              <a:rPr lang="ru-RU" sz="1400" dirty="0" smtClean="0"/>
              <a:t>. </a:t>
            </a:r>
            <a:r>
              <a:rPr lang="ru-RU" sz="1400" dirty="0" err="1" smtClean="0"/>
              <a:t>Ці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норми</a:t>
            </a:r>
            <a:r>
              <a:rPr lang="ru-RU" sz="1400" dirty="0" smtClean="0"/>
              <a:t> Фома </a:t>
            </a:r>
            <a:r>
              <a:rPr lang="ru-RU" sz="1400" dirty="0" err="1" smtClean="0"/>
              <a:t>Аквінський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називав</a:t>
            </a:r>
            <a:r>
              <a:rPr lang="ru-RU" sz="1400" dirty="0" smtClean="0"/>
              <a:t> «правом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», за </a:t>
            </a:r>
            <a:r>
              <a:rPr lang="ru-RU" sz="1400" dirty="0" err="1" smtClean="0"/>
              <a:t>допомогою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врегульовуватися</a:t>
            </a:r>
            <a:r>
              <a:rPr lang="ru-RU" sz="1400" dirty="0" smtClean="0"/>
              <a:t> </a:t>
            </a:r>
            <a:r>
              <a:rPr lang="ru-RU" sz="1400" dirty="0" err="1" smtClean="0"/>
              <a:t>міжнародні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.</a:t>
            </a:r>
          </a:p>
          <a:p>
            <a:pPr algn="ctr">
              <a:buNone/>
            </a:pPr>
            <a:r>
              <a:rPr lang="ru-RU" sz="1400" dirty="0" err="1" smtClean="0"/>
              <a:t>Рівночасно</a:t>
            </a:r>
            <a:r>
              <a:rPr lang="ru-RU" sz="1400" dirty="0" smtClean="0"/>
              <a:t> </a:t>
            </a:r>
            <a:r>
              <a:rPr lang="ru-RU" sz="1400" dirty="0" err="1" smtClean="0"/>
              <a:t>християнський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мислитель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зазначав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люди, через </a:t>
            </a:r>
            <a:r>
              <a:rPr lang="ru-RU" sz="1400" dirty="0" err="1" smtClean="0"/>
              <a:t>їхню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розумову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недосконалість</a:t>
            </a:r>
            <a:r>
              <a:rPr lang="ru-RU" sz="1400" dirty="0" smtClean="0"/>
              <a:t>, не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усвідомити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сутності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правди</a:t>
            </a:r>
            <a:r>
              <a:rPr lang="ru-RU" sz="1400" dirty="0" smtClean="0"/>
              <a:t>, а </a:t>
            </a:r>
            <a:r>
              <a:rPr lang="ru-RU" sz="1400" dirty="0" err="1" smtClean="0"/>
              <a:t>позитивний</a:t>
            </a:r>
            <a:r>
              <a:rPr lang="ru-RU" sz="1400" dirty="0" smtClean="0"/>
              <a:t> закон, </a:t>
            </a:r>
            <a:r>
              <a:rPr lang="ru-RU" sz="1400" dirty="0" err="1" smtClean="0"/>
              <a:t>прийнятий</a:t>
            </a:r>
            <a:r>
              <a:rPr lang="ru-RU" sz="1400" dirty="0" smtClean="0"/>
              <a:t> ними, </a:t>
            </a:r>
            <a:r>
              <a:rPr lang="ru-RU" sz="1400" dirty="0" err="1" smtClean="0"/>
              <a:t>теж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відновити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порушену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справедливість</a:t>
            </a:r>
            <a:r>
              <a:rPr lang="ru-RU" sz="1400" dirty="0" smtClean="0"/>
              <a:t>. У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випадках</a:t>
            </a:r>
            <a:r>
              <a:rPr lang="ru-RU" sz="1400" dirty="0" smtClean="0"/>
              <a:t> правда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відновлена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Божому</a:t>
            </a:r>
            <a:r>
              <a:rPr lang="ru-RU" sz="1400" dirty="0" smtClean="0"/>
              <a:t> (Святому Письму),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критерієм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істинної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справедливості</a:t>
            </a:r>
            <a:r>
              <a:rPr lang="ru-RU" sz="1400" dirty="0" smtClean="0"/>
              <a:t>. Тут же теолог </a:t>
            </a:r>
            <a:r>
              <a:rPr lang="ru-RU" sz="1400" dirty="0" err="1" smtClean="0"/>
              <a:t>зробив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спробу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розмежувати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соціальну</a:t>
            </a:r>
            <a:r>
              <a:rPr lang="ru-RU" sz="1400" dirty="0" smtClean="0"/>
              <a:t> роль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божественного </a:t>
            </a:r>
            <a:r>
              <a:rPr lang="ru-RU" sz="1400" dirty="0" err="1" smtClean="0"/>
              <a:t>і</a:t>
            </a:r>
            <a:r>
              <a:rPr lang="ru-RU" sz="1400" dirty="0" smtClean="0"/>
              <a:t> позитивного </a:t>
            </a:r>
            <a:r>
              <a:rPr lang="ru-RU" sz="1400" dirty="0" err="1" smtClean="0"/>
              <a:t>законів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підкресливши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непересічне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них.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позитивний</a:t>
            </a:r>
            <a:r>
              <a:rPr lang="ru-RU" sz="1400" dirty="0" smtClean="0"/>
              <a:t> закон </a:t>
            </a:r>
            <a:r>
              <a:rPr lang="ru-RU" sz="1400" dirty="0" err="1" smtClean="0"/>
              <a:t>регулює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людей у </a:t>
            </a:r>
            <a:r>
              <a:rPr lang="ru-RU" sz="1400" dirty="0" err="1" smtClean="0"/>
              <a:t>суспільстві</a:t>
            </a:r>
            <a:r>
              <a:rPr lang="ru-RU" sz="1400" dirty="0" smtClean="0"/>
              <a:t>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зовнішній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бік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 то </a:t>
            </a:r>
            <a:r>
              <a:rPr lang="ru-RU" sz="1400" dirty="0" err="1" smtClean="0"/>
              <a:t>божественний</a:t>
            </a:r>
            <a:r>
              <a:rPr lang="ru-RU" sz="1400" dirty="0" smtClean="0"/>
              <a:t> закон </a:t>
            </a:r>
            <a:r>
              <a:rPr lang="ru-RU" sz="1400" dirty="0" err="1" smtClean="0"/>
              <a:t>визначає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кінцеву</a:t>
            </a:r>
            <a:r>
              <a:rPr lang="ru-RU" sz="1400" dirty="0" smtClean="0"/>
              <a:t> мету </a:t>
            </a:r>
            <a:r>
              <a:rPr lang="ru-RU" sz="1400" dirty="0" err="1" smtClean="0"/>
              <a:t>людського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буття</a:t>
            </a:r>
            <a:r>
              <a:rPr lang="ru-RU" sz="1400" dirty="0" smtClean="0"/>
              <a:t>, </a:t>
            </a:r>
            <a:r>
              <a:rPr lang="ru-RU" sz="1400" dirty="0" err="1" smtClean="0"/>
              <a:t>скеровує</a:t>
            </a:r>
            <a:r>
              <a:rPr lang="ru-RU" sz="1400" dirty="0" smtClean="0"/>
              <a:t> </a:t>
            </a:r>
            <a:r>
              <a:rPr lang="ru-RU" sz="1400" dirty="0" err="1" smtClean="0"/>
              <a:t>душевний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рух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прагнення</a:t>
            </a:r>
            <a:r>
              <a:rPr lang="ru-RU" sz="1400" dirty="0" smtClean="0"/>
              <a:t> людей.</a:t>
            </a:r>
          </a:p>
          <a:p>
            <a:pPr algn="ctr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70483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Про </a:t>
            </a:r>
            <a:r>
              <a:rPr lang="ru-RU" b="1" dirty="0" err="1" smtClean="0">
                <a:solidFill>
                  <a:srgbClr val="7030A0"/>
                </a:solidFill>
              </a:rPr>
              <a:t>природне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позитивне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право: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йл:Thomas Aquinas in Stained 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467100" cy="570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coins.su/forum/uploads/post-13108-12994797850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229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coollib.com/i/37/253637/tag_data_public_436123_436129_067_expert_36_jpg_450x300_crop_q70_jpg2848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281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Тома Аквінський  (Фома, Томас) (1225- 1274рр.)</vt:lpstr>
      <vt:lpstr>Слайд 2</vt:lpstr>
      <vt:lpstr>Слайд 3</vt:lpstr>
      <vt:lpstr>Слайд 4</vt:lpstr>
      <vt:lpstr>Політико-правові погляди Фоми Аквінського </vt:lpstr>
      <vt:lpstr>Про державу:</vt:lpstr>
      <vt:lpstr>Про владу:</vt:lpstr>
      <vt:lpstr>Про природне і позитивне право: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Тома Аквінський  (Фома, Томас) (1225- 1274рр.)</dc:title>
  <dc:creator>IRONMANN (AKA SHAMAN)</dc:creator>
  <cp:lastModifiedBy>IRONMANN (AKA SHAMAN)</cp:lastModifiedBy>
  <cp:revision>1</cp:revision>
  <dcterms:created xsi:type="dcterms:W3CDTF">2013-12-12T18:22:50Z</dcterms:created>
  <dcterms:modified xsi:type="dcterms:W3CDTF">2013-12-12T19:06:22Z</dcterms:modified>
</cp:coreProperties>
</file>