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73" r:id="rId3"/>
  </p:sldMasterIdLst>
  <p:sldIdLst>
    <p:sldId id="258" r:id="rId4"/>
    <p:sldId id="316" r:id="rId5"/>
    <p:sldId id="306" r:id="rId6"/>
    <p:sldId id="311" r:id="rId7"/>
    <p:sldId id="312" r:id="rId8"/>
    <p:sldId id="308" r:id="rId9"/>
    <p:sldId id="314" r:id="rId10"/>
    <p:sldId id="335" r:id="rId11"/>
    <p:sldId id="317" r:id="rId12"/>
    <p:sldId id="320" r:id="rId13"/>
    <p:sldId id="323" r:id="rId14"/>
    <p:sldId id="284" r:id="rId15"/>
    <p:sldId id="325" r:id="rId16"/>
    <p:sldId id="324" r:id="rId17"/>
    <p:sldId id="285" r:id="rId18"/>
    <p:sldId id="286" r:id="rId19"/>
    <p:sldId id="288" r:id="rId20"/>
    <p:sldId id="289" r:id="rId21"/>
    <p:sldId id="299" r:id="rId22"/>
    <p:sldId id="301" r:id="rId23"/>
    <p:sldId id="302" r:id="rId24"/>
    <p:sldId id="303" r:id="rId25"/>
    <p:sldId id="326" r:id="rId26"/>
    <p:sldId id="327" r:id="rId27"/>
    <p:sldId id="328" r:id="rId28"/>
    <p:sldId id="329" r:id="rId29"/>
    <p:sldId id="330" r:id="rId30"/>
    <p:sldId id="332" r:id="rId31"/>
    <p:sldId id="331" r:id="rId32"/>
  </p:sldIdLst>
  <p:sldSz cx="9144000" cy="6858000" type="screen4x3"/>
  <p:notesSz cx="6742113" cy="9872663"/>
  <p:defaultTextStyle>
    <a:defPPr>
      <a:defRPr lang="uk-UA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FF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3851" autoAdjust="0"/>
  </p:normalViewPr>
  <p:slideViewPr>
    <p:cSldViewPr snapToGrid="0">
      <p:cViewPr varScale="1">
        <p:scale>
          <a:sx n="62" d="100"/>
          <a:sy n="62" d="100"/>
        </p:scale>
        <p:origin x="638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2C558-2F52-45D0-8490-1E07B674D0D7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3319230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2E21FC-B121-4A0A-A94F-88AA812785CB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2945197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70FF6-C563-44C9-ACEA-AF2ACCE9A533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195931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6E859-9F10-469F-ACEE-9A4542D5777C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39719984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1F84DDEE-3F58-461F-9A7E-3323B7D5B073}" type="slidenum">
              <a:rPr lang="ru-RU" altLang="en-US"/>
              <a:pPr lvl="1">
                <a:defRPr/>
              </a:pPr>
              <a:t>‹#›</a:t>
            </a:fld>
            <a:endParaRPr lang="ru-RU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1739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B6784E1A-2988-42F9-AF92-01A6D72468E9}" type="slidenum">
              <a:rPr lang="ru-RU" altLang="en-US"/>
              <a:pPr lvl="1">
                <a:defRPr/>
              </a:pPr>
              <a:t>‹#›</a:t>
            </a:fld>
            <a:endParaRPr lang="ru-RU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7677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1AD24014-D6B8-4469-8B1D-11F1D91F6FDA}" type="slidenum">
              <a:rPr lang="ru-RU" altLang="en-US"/>
              <a:pPr lvl="1">
                <a:defRPr/>
              </a:pPr>
              <a:t>‹#›</a:t>
            </a:fld>
            <a:endParaRPr lang="ru-RU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652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26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50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85B53B9E-BE70-449C-A6DC-C6F31C63E098}" type="slidenum">
              <a:rPr lang="ru-RU" altLang="en-US"/>
              <a:pPr lvl="1">
                <a:defRPr/>
              </a:pPr>
              <a:t>‹#›</a:t>
            </a:fld>
            <a:endParaRPr lang="ru-RU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4503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BF12A07E-43B5-4438-9C1B-616510228330}" type="slidenum">
              <a:rPr lang="ru-RU" altLang="en-US"/>
              <a:pPr lvl="1">
                <a:defRPr/>
              </a:pPr>
              <a:t>‹#›</a:t>
            </a:fld>
            <a:endParaRPr lang="ru-RU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6375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6E627D63-0656-4532-BB06-597A7FF77DE3}" type="slidenum">
              <a:rPr lang="ru-RU" altLang="en-US"/>
              <a:pPr lvl="1">
                <a:defRPr/>
              </a:pPr>
              <a:t>‹#›</a:t>
            </a:fld>
            <a:endParaRPr lang="ru-RU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7260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28CEEE81-80EB-4837-9911-1D07F693A297}" type="slidenum">
              <a:rPr lang="ru-RU" altLang="en-US"/>
              <a:pPr lvl="1">
                <a:defRPr/>
              </a:pPr>
              <a:t>‹#›</a:t>
            </a:fld>
            <a:endParaRPr lang="ru-RU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676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BAAF3-F88A-4ACD-BC50-BF6B029D4DEA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8927683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612A018D-BB82-4306-B37F-7F43A27D3848}" type="slidenum">
              <a:rPr lang="ru-RU" altLang="en-US"/>
              <a:pPr lvl="1">
                <a:defRPr/>
              </a:pPr>
              <a:t>‹#›</a:t>
            </a:fld>
            <a:endParaRPr lang="ru-RU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2940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2BDCB840-E213-4A95-B2C9-2AB5B8EA2CEE}" type="slidenum">
              <a:rPr lang="ru-RU" altLang="en-US"/>
              <a:pPr lvl="1">
                <a:defRPr/>
              </a:pPr>
              <a:t>‹#›</a:t>
            </a:fld>
            <a:endParaRPr lang="ru-RU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8875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5B4E296F-9078-4B97-B649-B179FB6F14BB}" type="slidenum">
              <a:rPr lang="ru-RU" altLang="en-US"/>
              <a:pPr lvl="1">
                <a:defRPr/>
              </a:pPr>
              <a:t>‹#›</a:t>
            </a:fld>
            <a:endParaRPr lang="ru-RU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8810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609600"/>
            <a:ext cx="20193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2625" y="609600"/>
            <a:ext cx="5908675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E7B8B3BD-F3F4-4CAA-8964-9E6521B8548E}" type="slidenum">
              <a:rPr lang="ru-RU" altLang="en-US"/>
              <a:pPr lvl="1">
                <a:defRPr/>
              </a:pPr>
              <a:t>‹#›</a:t>
            </a:fld>
            <a:endParaRPr lang="ru-RU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9325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 eaLnBrk="1" hangingPunct="1">
              <a:defRPr/>
            </a:lvl2pPr>
          </a:lstStyle>
          <a:p>
            <a:pPr lvl="1">
              <a:defRPr/>
            </a:pPr>
            <a:fld id="{C3AE1F39-AD4F-4762-A5A8-1AA69C3773BB}" type="slidenum">
              <a:rPr lang="ru-RU" altLang="en-US"/>
              <a:pPr lvl="1">
                <a:defRPr/>
              </a:pPr>
              <a:t>‹#›</a:t>
            </a:fld>
            <a:endParaRPr lang="ru-RU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5144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 eaLnBrk="1" hangingPunct="1">
              <a:defRPr/>
            </a:lvl2pPr>
          </a:lstStyle>
          <a:p>
            <a:pPr lvl="1">
              <a:defRPr/>
            </a:pPr>
            <a:fld id="{B480E8BE-84A3-4E33-94C3-B3883D34BCB0}" type="slidenum">
              <a:rPr lang="ru-RU" altLang="en-US"/>
              <a:pPr lvl="1">
                <a:defRPr/>
              </a:pPr>
              <a:t>‹#›</a:t>
            </a:fld>
            <a:endParaRPr lang="ru-RU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5326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 eaLnBrk="1" hangingPunct="1">
              <a:defRPr/>
            </a:lvl2pPr>
          </a:lstStyle>
          <a:p>
            <a:pPr lvl="1">
              <a:defRPr/>
            </a:pPr>
            <a:fld id="{88AAD3F2-A189-483C-B222-110342D45900}" type="slidenum">
              <a:rPr lang="ru-RU" altLang="en-US"/>
              <a:pPr lvl="1">
                <a:defRPr/>
              </a:pPr>
              <a:t>‹#›</a:t>
            </a:fld>
            <a:endParaRPr lang="ru-RU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4344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 eaLnBrk="1" hangingPunct="1">
              <a:defRPr/>
            </a:lvl2pPr>
          </a:lstStyle>
          <a:p>
            <a:pPr lvl="1">
              <a:defRPr/>
            </a:pPr>
            <a:fld id="{3D0BD0F4-6A29-4E13-8C45-35F7215E81E8}" type="slidenum">
              <a:rPr lang="ru-RU" altLang="en-US"/>
              <a:pPr lvl="1">
                <a:defRPr/>
              </a:pPr>
              <a:t>‹#›</a:t>
            </a:fld>
            <a:endParaRPr lang="ru-RU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2813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 eaLnBrk="1" hangingPunct="1">
              <a:defRPr/>
            </a:lvl2pPr>
          </a:lstStyle>
          <a:p>
            <a:pPr lvl="1">
              <a:defRPr/>
            </a:pPr>
            <a:fld id="{73C7D7BA-54C6-4930-BE0E-16F353D39C81}" type="slidenum">
              <a:rPr lang="ru-RU" altLang="en-US"/>
              <a:pPr lvl="1">
                <a:defRPr/>
              </a:pPr>
              <a:t>‹#›</a:t>
            </a:fld>
            <a:endParaRPr lang="ru-RU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5459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 eaLnBrk="1" hangingPunct="1">
              <a:defRPr/>
            </a:lvl2pPr>
          </a:lstStyle>
          <a:p>
            <a:pPr lvl="1">
              <a:defRPr/>
            </a:pPr>
            <a:fld id="{5C626315-7CE8-46FD-B2B8-137DF08715A2}" type="slidenum">
              <a:rPr lang="ru-RU" altLang="en-US"/>
              <a:pPr lvl="1">
                <a:defRPr/>
              </a:pPr>
              <a:t>‹#›</a:t>
            </a:fld>
            <a:endParaRPr lang="ru-RU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578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6FFEE-B6AD-42E6-B006-A858701D9A85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1202756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 eaLnBrk="1" hangingPunct="1">
              <a:defRPr/>
            </a:lvl2pPr>
          </a:lstStyle>
          <a:p>
            <a:pPr lvl="1">
              <a:defRPr/>
            </a:pPr>
            <a:fld id="{1641E116-057B-4601-BC86-AD1869BBA617}" type="slidenum">
              <a:rPr lang="ru-RU" altLang="en-US"/>
              <a:pPr lvl="1">
                <a:defRPr/>
              </a:pPr>
              <a:t>‹#›</a:t>
            </a:fld>
            <a:endParaRPr lang="ru-RU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6945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 eaLnBrk="1" hangingPunct="1">
              <a:defRPr/>
            </a:lvl2pPr>
          </a:lstStyle>
          <a:p>
            <a:pPr lvl="1">
              <a:defRPr/>
            </a:pPr>
            <a:fld id="{816D75F5-D808-4FAE-A91D-3976B9FAC699}" type="slidenum">
              <a:rPr lang="ru-RU" altLang="en-US"/>
              <a:pPr lvl="1">
                <a:defRPr/>
              </a:pPr>
              <a:t>‹#›</a:t>
            </a:fld>
            <a:endParaRPr lang="ru-RU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1942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 eaLnBrk="1" hangingPunct="1">
              <a:defRPr/>
            </a:lvl2pPr>
          </a:lstStyle>
          <a:p>
            <a:pPr lvl="1">
              <a:defRPr/>
            </a:pPr>
            <a:fld id="{259A99DB-2202-4D01-9D3C-5A07C107BA74}" type="slidenum">
              <a:rPr lang="ru-RU" altLang="en-US"/>
              <a:pPr lvl="1">
                <a:defRPr/>
              </a:pPr>
              <a:t>‹#›</a:t>
            </a:fld>
            <a:endParaRPr lang="ru-RU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4323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 eaLnBrk="1" hangingPunct="1">
              <a:defRPr/>
            </a:lvl2pPr>
          </a:lstStyle>
          <a:p>
            <a:pPr lvl="1">
              <a:defRPr/>
            </a:pPr>
            <a:fld id="{1DBB6D6E-588F-4865-9B56-64E0D62204AE}" type="slidenum">
              <a:rPr lang="ru-RU" altLang="en-US"/>
              <a:pPr lvl="1">
                <a:defRPr/>
              </a:pPr>
              <a:t>‹#›</a:t>
            </a:fld>
            <a:endParaRPr lang="ru-RU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6177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 eaLnBrk="1" hangingPunct="1">
              <a:defRPr/>
            </a:lvl2pPr>
          </a:lstStyle>
          <a:p>
            <a:pPr lvl="1">
              <a:defRPr/>
            </a:pPr>
            <a:fld id="{B0CD47EA-72C4-42C4-8D98-E923D6C79BF1}" type="slidenum">
              <a:rPr lang="ru-RU" altLang="en-US"/>
              <a:pPr lvl="1">
                <a:defRPr/>
              </a:pPr>
              <a:t>‹#›</a:t>
            </a:fld>
            <a:endParaRPr lang="ru-RU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838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71527-965C-4F9F-9E4B-27D4CE6BF75F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1292194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C70FE-DA03-4DF1-A7F8-47ECFE75C36C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1686148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2319A-4BFF-4B36-8F24-FE49394C8D27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4149356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79CBD-D3E0-470E-9464-3D39E4926E6E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2211408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16314-7583-4B9B-AEF9-FD794A59E9FA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835364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7296D-5EAC-48B9-936A-39E37B2EE33E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1124963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en-U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en-US" smtClean="0"/>
              <a:t>Образец текста</a:t>
            </a:r>
          </a:p>
          <a:p>
            <a:pPr lvl="1"/>
            <a:r>
              <a:rPr lang="uk-UA" altLang="en-US" smtClean="0"/>
              <a:t>Второй уровень</a:t>
            </a:r>
          </a:p>
          <a:p>
            <a:pPr lvl="2"/>
            <a:r>
              <a:rPr lang="uk-UA" altLang="en-US" smtClean="0"/>
              <a:t>Третий уровень</a:t>
            </a:r>
          </a:p>
          <a:p>
            <a:pPr lvl="3"/>
            <a:r>
              <a:rPr lang="uk-UA" altLang="en-US" smtClean="0"/>
              <a:t>Четвертый уровень</a:t>
            </a:r>
          </a:p>
          <a:p>
            <a:pPr lvl="4"/>
            <a:r>
              <a:rPr lang="uk-UA" alt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1584FF93-BACF-498E-94D4-C39E543C3A53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  <p:sldLayoutId id="214748393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050"/>
          <p:cNvGrpSpPr>
            <a:grpSpLocks/>
          </p:cNvGrpSpPr>
          <p:nvPr/>
        </p:nvGrpSpPr>
        <p:grpSpPr bwMode="auto">
          <a:xfrm>
            <a:off x="-8405813" y="4763"/>
            <a:ext cx="17538701" cy="13690600"/>
            <a:chOff x="-5295" y="3"/>
            <a:chExt cx="11048" cy="8624"/>
          </a:xfrm>
        </p:grpSpPr>
        <p:sp>
          <p:nvSpPr>
            <p:cNvPr id="19459" name="Freeform 2051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ru-RU" sz="2000">
                <a:latin typeface="Times New Roman" pitchFamily="18" charset="0"/>
              </a:endParaRPr>
            </a:p>
          </p:txBody>
        </p:sp>
        <p:sp>
          <p:nvSpPr>
            <p:cNvPr id="2057" name="Arc 2052"/>
            <p:cNvSpPr>
              <a:spLocks/>
            </p:cNvSpPr>
            <p:nvPr/>
          </p:nvSpPr>
          <p:spPr bwMode="auto">
            <a:xfrm>
              <a:off x="-5295" y="3"/>
              <a:ext cx="10596" cy="8624"/>
            </a:xfrm>
            <a:custGeom>
              <a:avLst/>
              <a:gdLst>
                <a:gd name="T0" fmla="*/ 9 w 43200"/>
                <a:gd name="T1" fmla="*/ 1 h 43200"/>
                <a:gd name="T2" fmla="*/ 5 w 43200"/>
                <a:gd name="T3" fmla="*/ 0 h 43200"/>
                <a:gd name="T4" fmla="*/ 5 w 43200"/>
                <a:gd name="T5" fmla="*/ 1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</a:path>
                <a:path w="43200" h="43200" stroke="0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  <a:lnTo>
                    <a:pt x="21600" y="21600"/>
                  </a:lnTo>
                  <a:lnTo>
                    <a:pt x="43200" y="21600"/>
                  </a:lnTo>
                  <a:close/>
                </a:path>
              </a:pathLst>
            </a:custGeom>
            <a:noFill/>
            <a:ln w="12700" cap="sq">
              <a:solidFill>
                <a:schemeClr val="fol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51" name="Rectangle 2053"/>
          <p:cNvSpPr>
            <a:spLocks noGrp="1" noChangeArrowheads="1"/>
          </p:cNvSpPr>
          <p:nvPr>
            <p:ph type="title"/>
          </p:nvPr>
        </p:nvSpPr>
        <p:spPr bwMode="auto">
          <a:xfrm>
            <a:off x="682625" y="609600"/>
            <a:ext cx="80803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2052" name="Rectangle 205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2625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562" tIns="46038" rIns="1825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10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7215188" y="6442075"/>
            <a:ext cx="1905000" cy="381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682625" y="6365875"/>
            <a:ext cx="42672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7199313" y="6148388"/>
            <a:ext cx="1905000" cy="381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0" rIns="92075" bIns="0" numCol="1" anchor="b" anchorCtr="0" compatLnSpc="1">
            <a:prstTxWarp prst="textNoShape">
              <a:avLst/>
            </a:prstTxWarp>
          </a:bodyPr>
          <a:lstStyle>
            <a:lvl2pPr lvl="1" algn="r" eaLnBrk="1" hangingPunct="1">
              <a:defRPr sz="1400"/>
            </a:lvl2pPr>
          </a:lstStyle>
          <a:p>
            <a:pPr lvl="1">
              <a:defRPr/>
            </a:pPr>
            <a:fld id="{B6F0A54A-721A-429E-996F-62AF10BB0B45}" type="slidenum">
              <a:rPr lang="ru-RU" altLang="en-US"/>
              <a:pPr lvl="1">
                <a:defRPr/>
              </a:pPr>
              <a:t>‹#›</a:t>
            </a:fld>
            <a:endParaRPr lang="ru-RU" altLang="en-US">
              <a:latin typeface="Times New Roman" panose="02020603050405020304" pitchFamily="18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CCFF"/>
        </a:buClr>
        <a:buSzPct val="65000"/>
        <a:buFont typeface="Wingdings" panose="05000000000000000000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  <a:endParaRPr lang="uk-UA" altLang="en-US" smtClean="0"/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  <a:endParaRPr lang="uk-UA" altLang="en-US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7B387C3-4A1E-472B-BE16-A234E894750F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Картинки по запросу деловой шаблон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8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952625" y="1485900"/>
            <a:ext cx="7804150" cy="297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Тема:</a:t>
            </a:r>
          </a:p>
          <a:p>
            <a:pPr algn="ctr" eaLnBrk="1" hangingPunct="1">
              <a:spcBef>
                <a:spcPct val="20000"/>
              </a:spcBef>
              <a:defRPr/>
            </a:pP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uk-UA" sz="2400" b="1" dirty="0">
                <a:solidFill>
                  <a:srgbClr val="0070C0"/>
                </a:solidFill>
                <a:latin typeface="Georgia" pitchFamily="18" charset="0"/>
              </a:rPr>
              <a:t>«Проекційне креслення»</a:t>
            </a:r>
          </a:p>
          <a:p>
            <a:pPr algn="ctr" eaLnBrk="1" hangingPunct="1">
              <a:spcBef>
                <a:spcPct val="20000"/>
              </a:spcBef>
              <a:defRPr/>
            </a:pPr>
            <a:r>
              <a:rPr lang="uk-UA" sz="2400" b="1" dirty="0">
                <a:solidFill>
                  <a:srgbClr val="0070C0"/>
                </a:solidFill>
                <a:latin typeface="Georgia" pitchFamily="18" charset="0"/>
              </a:rPr>
              <a:t> </a:t>
            </a:r>
            <a:endParaRPr lang="uk-UA" sz="2800" b="1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  <a:p>
            <a:pPr algn="ctr" eaLnBrk="1" hangingPunct="1">
              <a:spcBef>
                <a:spcPct val="20000"/>
              </a:spcBef>
              <a:defRPr/>
            </a:pP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            </a:t>
            </a:r>
          </a:p>
          <a:p>
            <a:pPr algn="ctr" eaLnBrk="1" hangingPunct="1">
              <a:spcBef>
                <a:spcPct val="20000"/>
              </a:spcBef>
              <a:defRPr/>
            </a:pPr>
            <a:endParaRPr lang="uk-UA" sz="2000" b="1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Прямоугольник 1"/>
          <p:cNvSpPr>
            <a:spLocks noChangeArrowheads="1"/>
          </p:cNvSpPr>
          <p:nvPr/>
        </p:nvSpPr>
        <p:spPr bwMode="auto">
          <a:xfrm>
            <a:off x="489098" y="474663"/>
            <a:ext cx="8654902" cy="615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en-US" sz="2800" dirty="0">
                <a:latin typeface="Arial" panose="020B0604020202020204" pitchFamily="34" charset="0"/>
              </a:rPr>
              <a:t> </a:t>
            </a:r>
            <a:r>
              <a:rPr lang="ru-RU" altLang="en-US" sz="2800" dirty="0" err="1">
                <a:latin typeface="Arial" panose="020B0604020202020204" pitchFamily="34" charset="0"/>
              </a:rPr>
              <a:t>Комплексне</a:t>
            </a:r>
            <a:r>
              <a:rPr lang="ru-RU" altLang="en-US" sz="2800" dirty="0">
                <a:latin typeface="Arial" panose="020B0604020202020204" pitchFamily="34" charset="0"/>
              </a:rPr>
              <a:t> </a:t>
            </a:r>
            <a:r>
              <a:rPr lang="ru-RU" altLang="en-US" sz="2800" dirty="0" err="1">
                <a:latin typeface="Arial" panose="020B0604020202020204" pitchFamily="34" charset="0"/>
              </a:rPr>
              <a:t>креслення</a:t>
            </a:r>
            <a:r>
              <a:rPr lang="ru-RU" altLang="en-US" sz="2800" dirty="0">
                <a:latin typeface="Arial" panose="020B0604020202020204" pitchFamily="34" charset="0"/>
              </a:rPr>
              <a:t> точки</a:t>
            </a:r>
            <a:r>
              <a:rPr lang="ru-RU" altLang="en-US" sz="1800" dirty="0">
                <a:latin typeface="Arial" panose="020B0604020202020204" pitchFamily="34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en-US" sz="2400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en-US" sz="1800" dirty="0" smtClean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en-US" sz="1800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en-US" sz="1800" dirty="0" smtClean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en-US" sz="1800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en-US" sz="1800" dirty="0" smtClean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en-US" sz="1800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en-US" sz="1800" dirty="0" smtClean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en-US" sz="1800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en-US" sz="1800" dirty="0" smtClean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en-US" sz="1800" dirty="0" smtClean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en-US" sz="1800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en-US" sz="1800" dirty="0" smtClean="0">
                <a:latin typeface="Arial" panose="020B0604020202020204" pitchFamily="34" charset="0"/>
              </a:rPr>
              <a:t>	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en-US" sz="1800" dirty="0">
                <a:latin typeface="Arial" panose="020B0604020202020204" pitchFamily="34" charset="0"/>
              </a:rPr>
              <a:t>	</a:t>
            </a:r>
            <a:r>
              <a:rPr lang="ru-RU" altLang="en-US" sz="1800" dirty="0" err="1" smtClean="0">
                <a:latin typeface="Arial" panose="020B0604020202020204" pitchFamily="34" charset="0"/>
              </a:rPr>
              <a:t>Комплексне</a:t>
            </a:r>
            <a:r>
              <a:rPr lang="ru-RU" altLang="en-US" sz="1800" dirty="0" smtClean="0">
                <a:latin typeface="Arial" panose="020B0604020202020204" pitchFamily="34" charset="0"/>
              </a:rPr>
              <a:t> </a:t>
            </a:r>
            <a:r>
              <a:rPr lang="ru-RU" altLang="en-US" sz="1800" dirty="0" err="1" smtClean="0">
                <a:latin typeface="Arial" panose="020B0604020202020204" pitchFamily="34" charset="0"/>
              </a:rPr>
              <a:t>креслення</a:t>
            </a:r>
            <a:r>
              <a:rPr lang="ru-RU" altLang="en-US" sz="1800" dirty="0" smtClean="0">
                <a:latin typeface="Arial" panose="020B0604020202020204" pitchFamily="34" charset="0"/>
              </a:rPr>
              <a:t> </a:t>
            </a:r>
            <a:r>
              <a:rPr lang="ru-RU" altLang="en-US" sz="1800" dirty="0" err="1" smtClean="0">
                <a:latin typeface="Arial" panose="020B0604020202020204" pitchFamily="34" charset="0"/>
              </a:rPr>
              <a:t>утворюється</a:t>
            </a:r>
            <a:r>
              <a:rPr lang="ru-RU" altLang="en-US" sz="1800" dirty="0" smtClean="0">
                <a:latin typeface="Arial" panose="020B0604020202020204" pitchFamily="34" charset="0"/>
              </a:rPr>
              <a:t> </a:t>
            </a:r>
            <a:r>
              <a:rPr lang="ru-RU" altLang="en-US" sz="1800" dirty="0" err="1" smtClean="0">
                <a:latin typeface="Arial" panose="020B0604020202020204" pitchFamily="34" charset="0"/>
              </a:rPr>
              <a:t>внаслідок</a:t>
            </a:r>
            <a:r>
              <a:rPr lang="ru-RU" altLang="en-US" sz="1800" dirty="0" smtClean="0">
                <a:latin typeface="Arial" panose="020B0604020202020204" pitchFamily="34" charset="0"/>
              </a:rPr>
              <a:t> </a:t>
            </a:r>
            <a:r>
              <a:rPr lang="ru-RU" altLang="en-US" sz="1800" dirty="0" err="1">
                <a:latin typeface="Arial" panose="020B0604020202020204" pitchFamily="34" charset="0"/>
              </a:rPr>
              <a:t>обертан­ня</a:t>
            </a:r>
            <a:r>
              <a:rPr lang="ru-RU" altLang="en-US" sz="1800" dirty="0">
                <a:latin typeface="Arial" panose="020B0604020202020204" pitchFamily="34" charset="0"/>
              </a:rPr>
              <a:t> </a:t>
            </a:r>
            <a:r>
              <a:rPr lang="ru-RU" altLang="en-US" sz="1800" dirty="0" err="1">
                <a:latin typeface="Arial" panose="020B0604020202020204" pitchFamily="34" charset="0"/>
              </a:rPr>
              <a:t>площин</a:t>
            </a:r>
            <a:r>
              <a:rPr lang="ru-RU" altLang="en-US" sz="1800" dirty="0">
                <a:latin typeface="Arial" panose="020B0604020202020204" pitchFamily="34" charset="0"/>
              </a:rPr>
              <a:t> </a:t>
            </a:r>
            <a:r>
              <a:rPr lang="ru-RU" altLang="en-US" sz="1800" dirty="0" err="1">
                <a:latin typeface="Arial" panose="020B0604020202020204" pitchFamily="34" charset="0"/>
              </a:rPr>
              <a:t>проекцій</a:t>
            </a:r>
            <a:r>
              <a:rPr lang="ru-RU" altLang="en-US" sz="1800" dirty="0">
                <a:latin typeface="Arial" panose="020B0604020202020204" pitchFamily="34" charset="0"/>
              </a:rPr>
              <a:t> </a:t>
            </a:r>
            <a:r>
              <a:rPr lang="ru-RU" altLang="en-US" sz="1800" dirty="0" err="1">
                <a:latin typeface="Arial" panose="020B0604020202020204" pitchFamily="34" charset="0"/>
              </a:rPr>
              <a:t>навколо</a:t>
            </a:r>
            <a:r>
              <a:rPr lang="ru-RU" altLang="en-US" sz="1800" dirty="0">
                <a:latin typeface="Arial" panose="020B0604020202020204" pitchFamily="34" charset="0"/>
              </a:rPr>
              <a:t> осей, </a:t>
            </a:r>
            <a:r>
              <a:rPr lang="ru-RU" altLang="en-US" sz="1800" dirty="0" err="1">
                <a:latin typeface="Arial" panose="020B0604020202020204" pitchFamily="34" charset="0"/>
              </a:rPr>
              <a:t>вважаючи</a:t>
            </a:r>
            <a:r>
              <a:rPr lang="ru-RU" altLang="en-US" sz="1800" dirty="0">
                <a:latin typeface="Arial" panose="020B0604020202020204" pitchFamily="34" charset="0"/>
              </a:rPr>
              <a:t> </a:t>
            </a:r>
            <a:r>
              <a:rPr lang="ru-RU" altLang="en-US" sz="1800" dirty="0" err="1">
                <a:latin typeface="Arial" panose="020B0604020202020204" pitchFamily="34" charset="0"/>
              </a:rPr>
              <a:t>тригранний</a:t>
            </a:r>
            <a:r>
              <a:rPr lang="ru-RU" altLang="en-US" sz="1800" dirty="0">
                <a:latin typeface="Arial" panose="020B0604020202020204" pitchFamily="34" charset="0"/>
              </a:rPr>
              <a:t> кут </a:t>
            </a:r>
            <a:r>
              <a:rPr lang="ru-RU" altLang="en-US" sz="1800" dirty="0" err="1">
                <a:latin typeface="Arial" panose="020B0604020202020204" pitchFamily="34" charset="0"/>
              </a:rPr>
              <a:t>роз­щеп­леним</a:t>
            </a:r>
            <a:r>
              <a:rPr lang="ru-RU" altLang="en-US" sz="1800" dirty="0">
                <a:latin typeface="Arial" panose="020B0604020202020204" pitchFamily="34" charset="0"/>
              </a:rPr>
              <a:t> по </a:t>
            </a:r>
            <a:r>
              <a:rPr lang="ru-RU" altLang="en-US" sz="1800" dirty="0" err="1">
                <a:latin typeface="Arial" panose="020B0604020202020204" pitchFamily="34" charset="0"/>
              </a:rPr>
              <a:t>осі</a:t>
            </a:r>
            <a:r>
              <a:rPr lang="ru-RU" altLang="en-US" sz="1800" dirty="0">
                <a:latin typeface="Arial" panose="020B0604020202020204" pitchFamily="34" charset="0"/>
              </a:rPr>
              <a:t> </a:t>
            </a:r>
            <a:r>
              <a:rPr lang="ru-RU" altLang="en-US" sz="1800" dirty="0" err="1">
                <a:latin typeface="Arial" panose="020B0604020202020204" pitchFamily="34" charset="0"/>
              </a:rPr>
              <a:t>Оу</a:t>
            </a:r>
            <a:r>
              <a:rPr lang="ru-RU" altLang="en-US" sz="1800" dirty="0">
                <a:latin typeface="Arial" panose="020B0604020202020204" pitchFamily="34" charset="0"/>
              </a:rPr>
              <a:t> і </a:t>
            </a:r>
            <a:r>
              <a:rPr lang="ru-RU" altLang="en-US" sz="1800" dirty="0" err="1">
                <a:latin typeface="Arial" panose="020B0604020202020204" pitchFamily="34" charset="0"/>
              </a:rPr>
              <a:t>залишаючи</a:t>
            </a:r>
            <a:r>
              <a:rPr lang="ru-RU" altLang="en-US" sz="1800" dirty="0">
                <a:latin typeface="Arial" panose="020B0604020202020204" pitchFamily="34" charset="0"/>
              </a:rPr>
              <a:t> </a:t>
            </a:r>
            <a:r>
              <a:rPr lang="ru-RU" altLang="en-US" sz="1800" dirty="0" err="1">
                <a:latin typeface="Arial" panose="020B0604020202020204" pitchFamily="34" charset="0"/>
              </a:rPr>
              <a:t>нерухомою</a:t>
            </a:r>
            <a:r>
              <a:rPr lang="ru-RU" altLang="en-US" sz="1800" dirty="0">
                <a:latin typeface="Arial" panose="020B0604020202020204" pitchFamily="34" charset="0"/>
              </a:rPr>
              <a:t> </a:t>
            </a:r>
            <a:r>
              <a:rPr lang="ru-RU" altLang="en-US" sz="1800" dirty="0" err="1">
                <a:latin typeface="Arial" panose="020B0604020202020204" pitchFamily="34" charset="0"/>
              </a:rPr>
              <a:t>площину</a:t>
            </a:r>
            <a:r>
              <a:rPr lang="ru-RU" altLang="en-US" sz="1800" dirty="0">
                <a:latin typeface="Arial" panose="020B0604020202020204" pitchFamily="34" charset="0"/>
              </a:rPr>
              <a:t> П2, </a:t>
            </a:r>
            <a:r>
              <a:rPr lang="ru-RU" altLang="en-US" sz="1800" dirty="0" err="1">
                <a:latin typeface="Arial" panose="020B0604020202020204" pitchFamily="34" charset="0"/>
              </a:rPr>
              <a:t>площину</a:t>
            </a:r>
            <a:r>
              <a:rPr lang="ru-RU" altLang="en-US" sz="1800" dirty="0">
                <a:latin typeface="Arial" panose="020B0604020202020204" pitchFamily="34" charset="0"/>
              </a:rPr>
              <a:t> П1 </a:t>
            </a:r>
            <a:r>
              <a:rPr lang="ru-RU" altLang="en-US" sz="1800" dirty="0" err="1">
                <a:latin typeface="Arial" panose="020B0604020202020204" pitchFamily="34" charset="0"/>
              </a:rPr>
              <a:t>повертають</a:t>
            </a:r>
            <a:r>
              <a:rPr lang="ru-RU" altLang="en-US" sz="1800" dirty="0">
                <a:latin typeface="Arial" panose="020B0604020202020204" pitchFamily="34" charset="0"/>
              </a:rPr>
              <a:t> на 90° вниз </a:t>
            </a:r>
            <a:r>
              <a:rPr lang="ru-RU" altLang="en-US" sz="1800" dirty="0" err="1">
                <a:latin typeface="Arial" panose="020B0604020202020204" pitchFamily="34" charset="0"/>
              </a:rPr>
              <a:t>навколо</a:t>
            </a:r>
            <a:r>
              <a:rPr lang="ru-RU" altLang="en-US" sz="1800" dirty="0">
                <a:latin typeface="Arial" panose="020B0604020202020204" pitchFamily="34" charset="0"/>
              </a:rPr>
              <a:t> </a:t>
            </a:r>
            <a:r>
              <a:rPr lang="ru-RU" altLang="en-US" sz="1800" dirty="0" err="1">
                <a:latin typeface="Arial" panose="020B0604020202020204" pitchFamily="34" charset="0"/>
              </a:rPr>
              <a:t>осі</a:t>
            </a:r>
            <a:r>
              <a:rPr lang="ru-RU" altLang="en-US" sz="1800" dirty="0">
                <a:latin typeface="Arial" panose="020B0604020202020204" pitchFamily="34" charset="0"/>
              </a:rPr>
              <a:t> Ох, а </a:t>
            </a:r>
            <a:r>
              <a:rPr lang="ru-RU" altLang="en-US" sz="1800" dirty="0" err="1">
                <a:latin typeface="Arial" panose="020B0604020202020204" pitchFamily="34" charset="0"/>
              </a:rPr>
              <a:t>площину</a:t>
            </a:r>
            <a:r>
              <a:rPr lang="ru-RU" altLang="en-US" sz="1800" dirty="0">
                <a:latin typeface="Arial" panose="020B0604020202020204" pitchFamily="34" charset="0"/>
              </a:rPr>
              <a:t> П3  на 90° </a:t>
            </a:r>
            <a:r>
              <a:rPr lang="ru-RU" altLang="en-US" sz="1800" dirty="0" err="1">
                <a:latin typeface="Arial" panose="020B0604020202020204" pitchFamily="34" charset="0"/>
              </a:rPr>
              <a:t>навколо</a:t>
            </a:r>
            <a:r>
              <a:rPr lang="ru-RU" altLang="en-US" sz="1800" dirty="0">
                <a:latin typeface="Arial" panose="020B0604020202020204" pitchFamily="34" charset="0"/>
              </a:rPr>
              <a:t> </a:t>
            </a:r>
            <a:r>
              <a:rPr lang="ru-RU" altLang="en-US" sz="1800" dirty="0" err="1">
                <a:latin typeface="Arial" panose="020B0604020202020204" pitchFamily="34" charset="0"/>
              </a:rPr>
              <a:t>осі</a:t>
            </a:r>
            <a:r>
              <a:rPr lang="ru-RU" altLang="en-US" sz="1800" dirty="0">
                <a:latin typeface="Arial" panose="020B0604020202020204" pitchFamily="34" charset="0"/>
              </a:rPr>
              <a:t> </a:t>
            </a:r>
            <a:r>
              <a:rPr lang="ru-RU" altLang="en-US" sz="1800" dirty="0" err="1">
                <a:latin typeface="Arial" panose="020B0604020202020204" pitchFamily="34" charset="0"/>
              </a:rPr>
              <a:t>Оz</a:t>
            </a:r>
            <a:r>
              <a:rPr lang="ru-RU" altLang="en-US" sz="1800" dirty="0">
                <a:latin typeface="Arial" panose="020B0604020202020204" pitchFamily="34" charset="0"/>
              </a:rPr>
              <a:t> Таким чином </a:t>
            </a:r>
            <a:r>
              <a:rPr lang="ru-RU" altLang="en-US" sz="1800" dirty="0" err="1">
                <a:latin typeface="Arial" panose="020B0604020202020204" pitchFamily="34" charset="0"/>
              </a:rPr>
              <a:t>утвориться</a:t>
            </a:r>
            <a:r>
              <a:rPr lang="ru-RU" altLang="en-US" sz="1800" dirty="0">
                <a:latin typeface="Arial" panose="020B0604020202020204" pitchFamily="34" charset="0"/>
              </a:rPr>
              <a:t> </a:t>
            </a:r>
            <a:r>
              <a:rPr lang="ru-RU" altLang="en-US" sz="1800" dirty="0" err="1">
                <a:latin typeface="Arial" panose="020B0604020202020204" pitchFamily="34" charset="0"/>
              </a:rPr>
              <a:t>плоске</a:t>
            </a:r>
            <a:r>
              <a:rPr lang="ru-RU" altLang="en-US" sz="1800" dirty="0">
                <a:latin typeface="Arial" panose="020B0604020202020204" pitchFamily="34" charset="0"/>
              </a:rPr>
              <a:t> </a:t>
            </a:r>
            <a:r>
              <a:rPr lang="ru-RU" altLang="en-US" sz="1800" dirty="0" err="1">
                <a:latin typeface="Arial" panose="020B0604020202020204" pitchFamily="34" charset="0"/>
              </a:rPr>
              <a:t>креслення</a:t>
            </a:r>
            <a:r>
              <a:rPr lang="ru-RU" altLang="en-US" sz="1800" dirty="0">
                <a:latin typeface="Arial" panose="020B0604020202020204" pitchFamily="34" charset="0"/>
              </a:rPr>
              <a:t> разом з </a:t>
            </a:r>
            <a:r>
              <a:rPr lang="ru-RU" altLang="en-US" sz="1800" dirty="0" err="1">
                <a:latin typeface="Arial" panose="020B0604020202020204" pitchFamily="34" charset="0"/>
              </a:rPr>
              <a:t>побудованими</a:t>
            </a:r>
            <a:r>
              <a:rPr lang="ru-RU" altLang="en-US" sz="1800" dirty="0">
                <a:latin typeface="Arial" panose="020B0604020202020204" pitchFamily="34" charset="0"/>
              </a:rPr>
              <a:t> на них </a:t>
            </a:r>
            <a:r>
              <a:rPr lang="ru-RU" altLang="en-US" sz="1800" dirty="0" err="1">
                <a:latin typeface="Arial" panose="020B0604020202020204" pitchFamily="34" charset="0"/>
              </a:rPr>
              <a:t>проекціями</a:t>
            </a:r>
            <a:r>
              <a:rPr lang="ru-RU" altLang="en-US" sz="1800" dirty="0">
                <a:latin typeface="Arial" panose="020B0604020202020204" pitchFamily="34" charset="0"/>
              </a:rPr>
              <a:t> А1, А2, А3- </a:t>
            </a:r>
            <a:r>
              <a:rPr lang="ru-RU" altLang="en-US" sz="1800" dirty="0" err="1">
                <a:latin typeface="Arial" panose="020B0604020202020204" pitchFamily="34" charset="0"/>
              </a:rPr>
              <a:t>називається</a:t>
            </a:r>
            <a:r>
              <a:rPr lang="ru-RU" altLang="en-US" sz="1800" dirty="0">
                <a:latin typeface="Arial" panose="020B0604020202020204" pitchFamily="34" charset="0"/>
              </a:rPr>
              <a:t> </a:t>
            </a:r>
            <a:r>
              <a:rPr lang="ru-RU" altLang="en-US" sz="1800" dirty="0" err="1">
                <a:latin typeface="Arial" panose="020B0604020202020204" pitchFamily="34" charset="0"/>
              </a:rPr>
              <a:t>комплексним</a:t>
            </a:r>
            <a:r>
              <a:rPr lang="ru-RU" altLang="en-US" sz="1800" dirty="0">
                <a:latin typeface="Arial" panose="020B0604020202020204" pitchFamily="34" charset="0"/>
              </a:rPr>
              <a:t> </a:t>
            </a:r>
            <a:r>
              <a:rPr lang="ru-RU" altLang="en-US" sz="1800" dirty="0" err="1">
                <a:latin typeface="Arial" panose="020B0604020202020204" pitchFamily="34" charset="0"/>
              </a:rPr>
              <a:t>кресленням</a:t>
            </a:r>
            <a:r>
              <a:rPr lang="ru-RU" altLang="en-US" sz="1800" dirty="0">
                <a:latin typeface="Arial" panose="020B0604020202020204" pitchFamily="34" charset="0"/>
              </a:rPr>
              <a:t>. Для </a:t>
            </a:r>
            <a:r>
              <a:rPr lang="ru-RU" altLang="en-US" sz="1800" dirty="0" err="1">
                <a:latin typeface="Arial" panose="020B0604020202020204" pitchFamily="34" charset="0"/>
              </a:rPr>
              <a:t>побудови</a:t>
            </a:r>
            <a:r>
              <a:rPr lang="ru-RU" altLang="en-US" sz="1800" dirty="0">
                <a:latin typeface="Arial" panose="020B0604020202020204" pitchFamily="34" charset="0"/>
              </a:rPr>
              <a:t> </a:t>
            </a:r>
            <a:r>
              <a:rPr lang="ru-RU" altLang="en-US" sz="1800" dirty="0" err="1">
                <a:latin typeface="Arial" panose="020B0604020202020204" pitchFamily="34" charset="0"/>
              </a:rPr>
              <a:t>профільної</a:t>
            </a:r>
            <a:r>
              <a:rPr lang="ru-RU" altLang="en-US" sz="1800" dirty="0">
                <a:latin typeface="Arial" panose="020B0604020202020204" pitchFamily="34" charset="0"/>
              </a:rPr>
              <a:t> </a:t>
            </a:r>
            <a:r>
              <a:rPr lang="ru-RU" altLang="en-US" sz="1800" dirty="0" err="1">
                <a:latin typeface="Arial" panose="020B0604020202020204" pitchFamily="34" charset="0"/>
              </a:rPr>
              <a:t>проекції</a:t>
            </a:r>
            <a:r>
              <a:rPr lang="ru-RU" altLang="en-US" sz="1800" dirty="0">
                <a:latin typeface="Arial" panose="020B0604020202020204" pitchFamily="34" charset="0"/>
              </a:rPr>
              <a:t> А3 </a:t>
            </a:r>
            <a:r>
              <a:rPr lang="ru-RU" altLang="en-US" sz="1800" dirty="0" err="1">
                <a:latin typeface="Arial" panose="020B0604020202020204" pitchFamily="34" charset="0"/>
              </a:rPr>
              <a:t>використовують</a:t>
            </a:r>
            <a:r>
              <a:rPr lang="ru-RU" altLang="en-US" sz="1800" dirty="0">
                <a:latin typeface="Arial" panose="020B0604020202020204" pitchFamily="34" charset="0"/>
              </a:rPr>
              <a:t> </a:t>
            </a:r>
            <a:r>
              <a:rPr lang="ru-RU" altLang="en-US" sz="1800" dirty="0" err="1">
                <a:latin typeface="Arial" panose="020B0604020202020204" pitchFamily="34" charset="0"/>
              </a:rPr>
              <a:t>постійну</a:t>
            </a:r>
            <a:r>
              <a:rPr lang="ru-RU" altLang="en-US" sz="1800" dirty="0">
                <a:latin typeface="Arial" panose="020B0604020202020204" pitchFamily="34" charset="0"/>
              </a:rPr>
              <a:t> </a:t>
            </a:r>
            <a:r>
              <a:rPr lang="ru-RU" altLang="en-US" sz="1800" dirty="0" err="1">
                <a:latin typeface="Arial" panose="020B0604020202020204" pitchFamily="34" charset="0"/>
              </a:rPr>
              <a:t>лінію</a:t>
            </a:r>
            <a:r>
              <a:rPr lang="ru-RU" altLang="en-US" sz="1800" dirty="0">
                <a:latin typeface="Arial" panose="020B0604020202020204" pitchFamily="34" charset="0"/>
              </a:rPr>
              <a:t> К, яка проводиться </a:t>
            </a:r>
            <a:r>
              <a:rPr lang="ru-RU" altLang="en-US" sz="1800" dirty="0" err="1">
                <a:latin typeface="Arial" panose="020B0604020202020204" pitchFamily="34" charset="0"/>
              </a:rPr>
              <a:t>під</a:t>
            </a:r>
            <a:r>
              <a:rPr lang="ru-RU" altLang="en-US" sz="1800" dirty="0">
                <a:latin typeface="Arial" panose="020B0604020202020204" pitchFamily="34" charset="0"/>
              </a:rPr>
              <a:t> кутом 45° 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060" y="905461"/>
            <a:ext cx="4559196" cy="36771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4597" y="163029"/>
            <a:ext cx="2076936" cy="63476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955" y="163029"/>
            <a:ext cx="4533152" cy="431247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65813" y="4645622"/>
            <a:ext cx="637953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017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Фронтальна і горизонтальна проекції точки завжди знаходяться на одній вертикальній лінії зв’язку (А</a:t>
            </a:r>
            <a:r>
              <a:rPr lang="uk-UA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А</a:t>
            </a:r>
            <a:r>
              <a:rPr lang="uk-UA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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OX).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9017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Фронтальна і профільна проекції точки завжди знаходяться на одній горизонтальній лінії зв’язку (A</a:t>
            </a:r>
            <a:r>
              <a:rPr lang="uk-UA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</a:t>
            </a:r>
            <a:r>
              <a:rPr lang="uk-UA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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OZ).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9017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Відстань профільної проекції точки від осі OZ дорівнює відстані горизонтальної проекції від осі ОХ (|А</a:t>
            </a:r>
            <a:r>
              <a:rPr lang="uk-UA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uk-UA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12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| = |А</a:t>
            </a:r>
            <a:r>
              <a:rPr lang="uk-UA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А</a:t>
            </a:r>
            <a:r>
              <a:rPr lang="uk-UA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23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|). 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577850" y="142875"/>
            <a:ext cx="8205788" cy="4619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400" b="1" dirty="0" err="1" smtClean="0">
                <a:solidFill>
                  <a:schemeClr val="bg1"/>
                </a:solidFill>
              </a:rPr>
              <a:t>Епюр</a:t>
            </a:r>
            <a:r>
              <a:rPr lang="ru-RU" sz="2400" b="1" dirty="0" smtClean="0">
                <a:solidFill>
                  <a:schemeClr val="bg1"/>
                </a:solidFill>
              </a:rPr>
              <a:t> Монжа в </a:t>
            </a:r>
            <a:r>
              <a:rPr lang="ru-RU" sz="2400" b="1" dirty="0" err="1" smtClean="0">
                <a:solidFill>
                  <a:schemeClr val="bg1"/>
                </a:solidFill>
              </a:rPr>
              <a:t>системі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трьох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площин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проекцій</a:t>
            </a:r>
            <a:endParaRPr lang="uk-UA" sz="2400" b="1" dirty="0" smtClean="0">
              <a:solidFill>
                <a:schemeClr val="bg1"/>
              </a:solidFill>
            </a:endParaRPr>
          </a:p>
        </p:txBody>
      </p:sp>
      <p:pic>
        <p:nvPicPr>
          <p:cNvPr id="3277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" t="14844" b="17236"/>
          <a:stretch>
            <a:fillRect/>
          </a:stretch>
        </p:blipFill>
        <p:spPr bwMode="auto">
          <a:xfrm>
            <a:off x="273050" y="876300"/>
            <a:ext cx="86233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2" name="TextBox 2"/>
          <p:cNvSpPr txBox="1">
            <a:spLocks noChangeArrowheads="1"/>
          </p:cNvSpPr>
          <p:nvPr/>
        </p:nvSpPr>
        <p:spPr bwMode="auto">
          <a:xfrm>
            <a:off x="3170238" y="5308600"/>
            <a:ext cx="5891212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1600" b="1" i="1">
                <a:solidFill>
                  <a:srgbClr val="002060"/>
                </a:solidFill>
              </a:rPr>
              <a:t>Побудова третьої проекції точки.</a:t>
            </a:r>
            <a:endParaRPr lang="ru-RU" altLang="en-US" sz="1600">
              <a:solidFill>
                <a:srgbClr val="00206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1600">
                <a:solidFill>
                  <a:srgbClr val="002060"/>
                </a:solidFill>
              </a:rPr>
              <a:t>Тут можливі два випадки: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1600">
                <a:solidFill>
                  <a:srgbClr val="002060"/>
                </a:solidFill>
              </a:rPr>
              <a:t>1) побудова профільної проекції;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1600">
                <a:solidFill>
                  <a:srgbClr val="002060"/>
                </a:solidFill>
              </a:rPr>
              <a:t>2) побудова проекції точки на будь-яку нову площину – заміна площин проекцій</a:t>
            </a:r>
            <a:r>
              <a:rPr lang="ru-RU" altLang="en-US" sz="1800">
                <a:solidFill>
                  <a:srgbClr val="002060"/>
                </a:solidFill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uk-UA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66675"/>
            <a:ext cx="6911975" cy="672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4912" y="889844"/>
            <a:ext cx="744279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0170" algn="just">
              <a:spcAft>
                <a:spcPts val="0"/>
              </a:spcAft>
            </a:pPr>
            <a:r>
              <a:rPr lang="uk-UA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Висота точки  (Z)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визначає її відстань від площини проекцій  П</a:t>
            </a:r>
            <a:r>
              <a:rPr lang="uk-UA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А А</a:t>
            </a:r>
            <a:r>
              <a:rPr lang="uk-UA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( на комплексному кресленні це відрізок А</a:t>
            </a:r>
            <a:r>
              <a:rPr lang="uk-UA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12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uk-UA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).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90170" algn="just">
              <a:spcAft>
                <a:spcPts val="0"/>
              </a:spcAft>
            </a:pPr>
            <a:r>
              <a:rPr lang="uk-UA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Глибина точки (Y)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визначає її відстань від площини проекцій   П</a:t>
            </a:r>
            <a:r>
              <a:rPr lang="uk-UA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uk-UA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 А</a:t>
            </a:r>
            <a:r>
              <a:rPr lang="uk-UA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(на комплексному кресленні це відрізок А</a:t>
            </a:r>
            <a:r>
              <a:rPr lang="uk-UA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12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uk-UA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90170" algn="just">
              <a:spcAft>
                <a:spcPts val="0"/>
              </a:spcAft>
            </a:pPr>
            <a:r>
              <a:rPr lang="uk-UA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Широта точки (Х)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визначає її відстань від площини проекцій  П</a:t>
            </a:r>
            <a:r>
              <a:rPr lang="uk-UA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uk-UA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 А</a:t>
            </a:r>
            <a:r>
              <a:rPr lang="uk-UA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(на комплексному кресленні це відрізок А</a:t>
            </a:r>
            <a:r>
              <a:rPr lang="uk-UA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12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uk-UA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123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9017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Між координатами точки та її ортогональними проекціями існує зв’язок: 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9017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1) координата Х визначає положення вертикальної лінії зв’язку; 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9017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2) координата Y визначає положення горизонтальної проекції точки;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9017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3) координата Z визначає положення фронтальної проекції точки.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482600" y="142875"/>
            <a:ext cx="8205788" cy="5842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uk-UA" sz="3200" b="1" dirty="0" smtClean="0">
                <a:solidFill>
                  <a:schemeClr val="bg1"/>
                </a:solidFill>
                <a:latin typeface="Arial Black" pitchFamily="34" charset="0"/>
              </a:rPr>
              <a:t>Прямокутні координати точки</a:t>
            </a: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81" t="17693" r="26003" b="17708"/>
          <a:stretch>
            <a:fillRect/>
          </a:stretch>
        </p:blipFill>
        <p:spPr bwMode="auto">
          <a:xfrm>
            <a:off x="249238" y="919163"/>
            <a:ext cx="4999037" cy="542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4" name="TextBox 2"/>
          <p:cNvSpPr txBox="1">
            <a:spLocks noChangeArrowheads="1"/>
          </p:cNvSpPr>
          <p:nvPr/>
        </p:nvSpPr>
        <p:spPr bwMode="auto">
          <a:xfrm>
            <a:off x="5343525" y="1149350"/>
            <a:ext cx="3440113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en-US" sz="1800">
                <a:solidFill>
                  <a:srgbClr val="002060"/>
                </a:solidFill>
                <a:latin typeface="Georgia" panose="02040502050405020303" pitchFamily="18" charset="0"/>
              </a:rPr>
              <a:t>   </a:t>
            </a:r>
            <a:r>
              <a:rPr lang="uk-UA" altLang="en-US" sz="2000" b="1">
                <a:solidFill>
                  <a:srgbClr val="002060"/>
                </a:solidFill>
                <a:latin typeface="Georgia" panose="02040502050405020303" pitchFamily="18" charset="0"/>
              </a:rPr>
              <a:t>Координати вимірюються по осях X, Y і Z або по лініях, паралельним осях.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uk-UA" altLang="en-US" sz="2000" b="1">
                <a:solidFill>
                  <a:srgbClr val="002060"/>
                </a:solidFill>
                <a:latin typeface="Georgia" panose="02040502050405020303" pitchFamily="18" charset="0"/>
              </a:rPr>
              <a:t>  За трьома координатами точки можна побудувати епюр (креслення) точки і визначити її положення в просторі.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468313" y="5475288"/>
            <a:ext cx="8134350" cy="1016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uk-UA" sz="2000" b="1" dirty="0" smtClean="0">
                <a:solidFill>
                  <a:schemeClr val="bg1"/>
                </a:solidFill>
                <a:latin typeface="Georgia" pitchFamily="18" charset="0"/>
              </a:rPr>
              <a:t>По </a:t>
            </a:r>
            <a:r>
              <a:rPr lang="uk-UA" sz="2000" b="1" dirty="0" err="1" smtClean="0">
                <a:solidFill>
                  <a:schemeClr val="bg1"/>
                </a:solidFill>
                <a:latin typeface="Georgia" pitchFamily="18" charset="0"/>
              </a:rPr>
              <a:t>двум</a:t>
            </a:r>
            <a:r>
              <a:rPr lang="uk-UA" sz="2000" b="1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uk-UA" sz="2000" b="1" dirty="0" err="1" smtClean="0">
                <a:solidFill>
                  <a:schemeClr val="bg1"/>
                </a:solidFill>
                <a:latin typeface="Georgia" pitchFamily="18" charset="0"/>
              </a:rPr>
              <a:t>заданним</a:t>
            </a:r>
            <a:r>
              <a:rPr lang="uk-UA" sz="2000" b="1" dirty="0" smtClean="0">
                <a:solidFill>
                  <a:schemeClr val="bg1"/>
                </a:solidFill>
                <a:latin typeface="Georgia" pitchFamily="18" charset="0"/>
              </a:rPr>
              <a:t> проекціям точки можна дізнатись</a:t>
            </a:r>
          </a:p>
          <a:p>
            <a:pPr algn="ctr" eaLnBrk="1" hangingPunct="1">
              <a:defRPr/>
            </a:pPr>
            <a:r>
              <a:rPr lang="uk-UA" sz="2000" b="1" dirty="0" smtClean="0">
                <a:solidFill>
                  <a:schemeClr val="bg1"/>
                </a:solidFill>
                <a:latin typeface="Georgia" pitchFamily="18" charset="0"/>
              </a:rPr>
              <a:t> усі три координати цієї точки</a:t>
            </a:r>
          </a:p>
          <a:p>
            <a:pPr algn="ctr" eaLnBrk="1" hangingPunct="1">
              <a:defRPr/>
            </a:pPr>
            <a:endParaRPr lang="uk-UA" sz="2000" b="1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3686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5" t="17694" r="8659" b="32587"/>
          <a:stretch>
            <a:fillRect/>
          </a:stretch>
        </p:blipFill>
        <p:spPr bwMode="auto">
          <a:xfrm>
            <a:off x="129381" y="250973"/>
            <a:ext cx="8812213" cy="473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2"/>
          <p:cNvSpPr txBox="1">
            <a:spLocks noChangeArrowheads="1"/>
          </p:cNvSpPr>
          <p:nvPr/>
        </p:nvSpPr>
        <p:spPr bwMode="auto">
          <a:xfrm>
            <a:off x="546100" y="236538"/>
            <a:ext cx="8134350" cy="70802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000" b="1" dirty="0" err="1" smtClean="0">
                <a:solidFill>
                  <a:schemeClr val="bg1"/>
                </a:solidFill>
                <a:latin typeface="Arial Black" pitchFamily="34" charset="0"/>
              </a:rPr>
              <a:t>Епюри</a:t>
            </a:r>
            <a:r>
              <a:rPr lang="ru-RU" sz="2000" b="1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Arial Black" pitchFamily="34" charset="0"/>
              </a:rPr>
              <a:t>точок</a:t>
            </a:r>
            <a:r>
              <a:rPr lang="ru-RU" sz="2000" b="1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Arial Black" pitchFamily="34" charset="0"/>
              </a:rPr>
              <a:t>розташованих</a:t>
            </a:r>
            <a:r>
              <a:rPr lang="ru-RU" sz="2000" b="1" dirty="0" smtClean="0">
                <a:solidFill>
                  <a:schemeClr val="bg1"/>
                </a:solidFill>
                <a:latin typeface="Arial Black" pitchFamily="34" charset="0"/>
              </a:rPr>
              <a:t> в </a:t>
            </a:r>
            <a:r>
              <a:rPr lang="ru-RU" sz="2000" b="1" dirty="0" err="1" smtClean="0">
                <a:solidFill>
                  <a:schemeClr val="bg1"/>
                </a:solidFill>
                <a:latin typeface="Arial Black" pitchFamily="34" charset="0"/>
              </a:rPr>
              <a:t>площинах</a:t>
            </a:r>
            <a:r>
              <a:rPr lang="ru-RU" sz="2000" b="1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Arial Black" pitchFamily="34" charset="0"/>
              </a:rPr>
              <a:t>проекцій</a:t>
            </a:r>
            <a:endParaRPr lang="ru-RU" sz="2000" b="1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ctr" eaLnBrk="1" hangingPunct="1">
              <a:defRPr/>
            </a:pPr>
            <a:endParaRPr lang="uk-UA" sz="2000" b="1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3789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13086" r="2383" b="16309"/>
          <a:stretch>
            <a:fillRect/>
          </a:stretch>
        </p:blipFill>
        <p:spPr bwMode="auto">
          <a:xfrm>
            <a:off x="150813" y="887413"/>
            <a:ext cx="8924925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2"/>
          <p:cNvSpPr txBox="1">
            <a:spLocks noChangeArrowheads="1"/>
          </p:cNvSpPr>
          <p:nvPr/>
        </p:nvSpPr>
        <p:spPr bwMode="auto">
          <a:xfrm>
            <a:off x="546100" y="236538"/>
            <a:ext cx="8134350" cy="70802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uk-UA" sz="2000" b="1" dirty="0" smtClean="0">
                <a:solidFill>
                  <a:schemeClr val="bg1"/>
                </a:solidFill>
                <a:latin typeface="Arial Black" pitchFamily="34" charset="0"/>
              </a:rPr>
              <a:t>Епюри точок розташованих на осях площин проекцій</a:t>
            </a:r>
          </a:p>
          <a:p>
            <a:pPr algn="ctr" eaLnBrk="1" hangingPunct="1">
              <a:defRPr/>
            </a:pPr>
            <a:endParaRPr lang="uk-UA" sz="2000" b="1" dirty="0" smtClean="0"/>
          </a:p>
        </p:txBody>
      </p:sp>
      <p:pic>
        <p:nvPicPr>
          <p:cNvPr id="3891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0" t="15543" r="8659" b="24153"/>
          <a:stretch>
            <a:fillRect/>
          </a:stretch>
        </p:blipFill>
        <p:spPr bwMode="auto">
          <a:xfrm>
            <a:off x="546100" y="866775"/>
            <a:ext cx="8367713" cy="497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2"/>
          <p:cNvSpPr txBox="1">
            <a:spLocks noChangeArrowheads="1"/>
          </p:cNvSpPr>
          <p:nvPr/>
        </p:nvSpPr>
        <p:spPr bwMode="auto">
          <a:xfrm>
            <a:off x="546100" y="236538"/>
            <a:ext cx="8134350" cy="70802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000" b="1" dirty="0" err="1" smtClean="0">
                <a:solidFill>
                  <a:schemeClr val="bg1"/>
                </a:solidFill>
              </a:rPr>
              <a:t>Побудова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профільної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проекції</a:t>
            </a:r>
            <a:r>
              <a:rPr lang="ru-RU" sz="2000" b="1" dirty="0" smtClean="0">
                <a:solidFill>
                  <a:schemeClr val="bg1"/>
                </a:solidFill>
              </a:rPr>
              <a:t> точки за </a:t>
            </a:r>
            <a:r>
              <a:rPr lang="ru-RU" sz="2000" b="1" dirty="0" err="1" smtClean="0">
                <a:solidFill>
                  <a:schemeClr val="bg1"/>
                </a:solidFill>
              </a:rPr>
              <a:t>заданими</a:t>
            </a:r>
            <a:r>
              <a:rPr lang="ru-RU" sz="2000" b="1" dirty="0" smtClean="0">
                <a:solidFill>
                  <a:schemeClr val="bg1"/>
                </a:solidFill>
              </a:rPr>
              <a:t> - </a:t>
            </a:r>
            <a:r>
              <a:rPr lang="ru-RU" sz="2000" b="1" dirty="0" err="1" smtClean="0">
                <a:solidFill>
                  <a:schemeClr val="bg1"/>
                </a:solidFill>
              </a:rPr>
              <a:t>горизонтальної</a:t>
            </a:r>
            <a:r>
              <a:rPr lang="ru-RU" sz="2000" b="1" dirty="0" smtClean="0">
                <a:solidFill>
                  <a:schemeClr val="bg1"/>
                </a:solidFill>
              </a:rPr>
              <a:t> та </a:t>
            </a:r>
            <a:r>
              <a:rPr lang="ru-RU" sz="2000" b="1" dirty="0" err="1" smtClean="0">
                <a:solidFill>
                  <a:schemeClr val="bg1"/>
                </a:solidFill>
              </a:rPr>
              <a:t>фронтальної</a:t>
            </a:r>
            <a:endParaRPr lang="uk-UA" sz="2000" b="1" dirty="0" smtClean="0">
              <a:solidFill>
                <a:schemeClr val="bg1"/>
              </a:solidFill>
            </a:endParaRPr>
          </a:p>
        </p:txBody>
      </p:sp>
      <p:pic>
        <p:nvPicPr>
          <p:cNvPr id="4813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0" t="25537" r="7916" b="27849"/>
          <a:stretch>
            <a:fillRect/>
          </a:stretch>
        </p:blipFill>
        <p:spPr bwMode="auto">
          <a:xfrm>
            <a:off x="0" y="1749425"/>
            <a:ext cx="8953500" cy="391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Картинки по запросу деловой шаблон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8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952625" y="1485900"/>
            <a:ext cx="7804150" cy="297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uk-UA" sz="2400" b="1" dirty="0">
                <a:solidFill>
                  <a:srgbClr val="0070C0"/>
                </a:solidFill>
                <a:latin typeface="Georgia" pitchFamily="18" charset="0"/>
              </a:rPr>
              <a:t> </a:t>
            </a:r>
            <a:endParaRPr lang="uk-UA" sz="2800" b="1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  <a:p>
            <a:pPr algn="ctr" eaLnBrk="1" hangingPunct="1">
              <a:spcBef>
                <a:spcPct val="20000"/>
              </a:spcBef>
              <a:defRPr/>
            </a:pP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            </a:t>
            </a:r>
          </a:p>
          <a:p>
            <a:pPr algn="ctr" eaLnBrk="1" hangingPunct="1">
              <a:spcBef>
                <a:spcPct val="20000"/>
              </a:spcBef>
              <a:defRPr/>
            </a:pPr>
            <a:endParaRPr lang="uk-UA" sz="2000" b="1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18436" name="Прямоугольник 2"/>
          <p:cNvSpPr>
            <a:spLocks noChangeArrowheads="1"/>
          </p:cNvSpPr>
          <p:nvPr/>
        </p:nvSpPr>
        <p:spPr bwMode="auto">
          <a:xfrm>
            <a:off x="3268663" y="2551113"/>
            <a:ext cx="55102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en-US" sz="2000">
                <a:solidFill>
                  <a:srgbClr val="000000"/>
                </a:solidFill>
                <a:latin typeface="Times New Roman" panose="02020603050405020304" pitchFamily="18" charset="0"/>
              </a:rPr>
              <a:t>Проекційне креслення вивчає способи побудови на площині зоб­раження предметів, що мають три виміри. </a:t>
            </a:r>
            <a:endParaRPr lang="en-US" alt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2"/>
          <p:cNvSpPr txBox="1">
            <a:spLocks noChangeArrowheads="1"/>
          </p:cNvSpPr>
          <p:nvPr/>
        </p:nvSpPr>
        <p:spPr bwMode="auto">
          <a:xfrm>
            <a:off x="546100" y="236538"/>
            <a:ext cx="8134350" cy="70802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000" b="1" dirty="0" err="1" smtClean="0">
                <a:solidFill>
                  <a:schemeClr val="bg1"/>
                </a:solidFill>
              </a:rPr>
              <a:t>Побудова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профільної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проекції</a:t>
            </a:r>
            <a:r>
              <a:rPr lang="ru-RU" sz="2000" b="1" dirty="0" smtClean="0">
                <a:solidFill>
                  <a:schemeClr val="bg1"/>
                </a:solidFill>
              </a:rPr>
              <a:t> точки за </a:t>
            </a:r>
            <a:r>
              <a:rPr lang="ru-RU" sz="2000" b="1" dirty="0" err="1" smtClean="0">
                <a:solidFill>
                  <a:schemeClr val="bg1"/>
                </a:solidFill>
              </a:rPr>
              <a:t>заданими</a:t>
            </a:r>
            <a:r>
              <a:rPr lang="ru-RU" sz="2000" b="1" dirty="0" smtClean="0">
                <a:solidFill>
                  <a:schemeClr val="bg1"/>
                </a:solidFill>
              </a:rPr>
              <a:t> - </a:t>
            </a:r>
            <a:r>
              <a:rPr lang="ru-RU" sz="2000" b="1" dirty="0" err="1" smtClean="0">
                <a:solidFill>
                  <a:schemeClr val="bg1"/>
                </a:solidFill>
              </a:rPr>
              <a:t>горизонтальної</a:t>
            </a:r>
            <a:r>
              <a:rPr lang="ru-RU" sz="2000" b="1" dirty="0" smtClean="0">
                <a:solidFill>
                  <a:schemeClr val="bg1"/>
                </a:solidFill>
              </a:rPr>
              <a:t> та </a:t>
            </a:r>
            <a:r>
              <a:rPr lang="ru-RU" sz="2000" b="1" dirty="0" err="1" smtClean="0">
                <a:solidFill>
                  <a:schemeClr val="bg1"/>
                </a:solidFill>
              </a:rPr>
              <a:t>профільної</a:t>
            </a:r>
            <a:endParaRPr lang="uk-UA" sz="2000" b="1" dirty="0" smtClean="0">
              <a:solidFill>
                <a:schemeClr val="bg1"/>
              </a:solidFill>
            </a:endParaRPr>
          </a:p>
        </p:txBody>
      </p:sp>
      <p:pic>
        <p:nvPicPr>
          <p:cNvPr id="5017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2" t="25081" r="7552" b="29231"/>
          <a:stretch>
            <a:fillRect/>
          </a:stretch>
        </p:blipFill>
        <p:spPr bwMode="auto">
          <a:xfrm>
            <a:off x="0" y="1854200"/>
            <a:ext cx="9144000" cy="409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2"/>
          <p:cNvSpPr txBox="1">
            <a:spLocks noChangeArrowheads="1"/>
          </p:cNvSpPr>
          <p:nvPr/>
        </p:nvSpPr>
        <p:spPr bwMode="auto">
          <a:xfrm>
            <a:off x="546100" y="236538"/>
            <a:ext cx="8134350" cy="70802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000" b="1" dirty="0" err="1" smtClean="0">
                <a:solidFill>
                  <a:schemeClr val="bg1"/>
                </a:solidFill>
              </a:rPr>
              <a:t>Побудова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профільної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проекції</a:t>
            </a:r>
            <a:r>
              <a:rPr lang="ru-RU" sz="2000" b="1" dirty="0" smtClean="0">
                <a:solidFill>
                  <a:schemeClr val="bg1"/>
                </a:solidFill>
              </a:rPr>
              <a:t> точки за </a:t>
            </a:r>
            <a:r>
              <a:rPr lang="ru-RU" sz="2000" b="1" dirty="0" err="1" smtClean="0">
                <a:solidFill>
                  <a:schemeClr val="bg1"/>
                </a:solidFill>
              </a:rPr>
              <a:t>заданими</a:t>
            </a:r>
            <a:r>
              <a:rPr lang="ru-RU" sz="2000" b="1" dirty="0" smtClean="0">
                <a:solidFill>
                  <a:schemeClr val="bg1"/>
                </a:solidFill>
              </a:rPr>
              <a:t> - </a:t>
            </a:r>
            <a:r>
              <a:rPr lang="ru-RU" sz="2000" b="1" dirty="0" err="1" smtClean="0">
                <a:solidFill>
                  <a:schemeClr val="bg1"/>
                </a:solidFill>
              </a:rPr>
              <a:t>горизонтальної</a:t>
            </a:r>
            <a:r>
              <a:rPr lang="ru-RU" sz="2000" b="1" dirty="0" smtClean="0">
                <a:solidFill>
                  <a:schemeClr val="bg1"/>
                </a:solidFill>
              </a:rPr>
              <a:t> та </a:t>
            </a:r>
            <a:r>
              <a:rPr lang="ru-RU" sz="2000" b="1" dirty="0" err="1" smtClean="0">
                <a:solidFill>
                  <a:schemeClr val="bg1"/>
                </a:solidFill>
              </a:rPr>
              <a:t>профільної</a:t>
            </a:r>
            <a:endParaRPr lang="uk-UA" sz="2000" b="1" dirty="0" smtClean="0">
              <a:solidFill>
                <a:schemeClr val="bg1"/>
              </a:solidFill>
            </a:endParaRPr>
          </a:p>
        </p:txBody>
      </p:sp>
      <p:pic>
        <p:nvPicPr>
          <p:cNvPr id="5120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2" t="25081" r="7552" b="29231"/>
          <a:stretch>
            <a:fillRect/>
          </a:stretch>
        </p:blipFill>
        <p:spPr bwMode="auto">
          <a:xfrm>
            <a:off x="0" y="1854200"/>
            <a:ext cx="9144000" cy="409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2"/>
          <p:cNvSpPr txBox="1">
            <a:spLocks noChangeArrowheads="1"/>
          </p:cNvSpPr>
          <p:nvPr/>
        </p:nvSpPr>
        <p:spPr bwMode="auto">
          <a:xfrm>
            <a:off x="546100" y="236538"/>
            <a:ext cx="8134350" cy="70802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000" b="1" dirty="0" err="1" smtClean="0">
                <a:solidFill>
                  <a:schemeClr val="bg1"/>
                </a:solidFill>
              </a:rPr>
              <a:t>Побудова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горизонтальної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проекції</a:t>
            </a:r>
            <a:r>
              <a:rPr lang="ru-RU" sz="2000" b="1" dirty="0" smtClean="0">
                <a:solidFill>
                  <a:schemeClr val="bg1"/>
                </a:solidFill>
              </a:rPr>
              <a:t> точки за </a:t>
            </a:r>
            <a:r>
              <a:rPr lang="ru-RU" sz="2000" b="1" dirty="0" err="1" smtClean="0">
                <a:solidFill>
                  <a:schemeClr val="bg1"/>
                </a:solidFill>
              </a:rPr>
              <a:t>заданими</a:t>
            </a:r>
            <a:r>
              <a:rPr lang="ru-RU" sz="2000" b="1" dirty="0" smtClean="0">
                <a:solidFill>
                  <a:schemeClr val="bg1"/>
                </a:solidFill>
              </a:rPr>
              <a:t> - </a:t>
            </a:r>
            <a:r>
              <a:rPr lang="ru-RU" sz="2000" b="1" dirty="0" err="1" smtClean="0">
                <a:solidFill>
                  <a:schemeClr val="bg1"/>
                </a:solidFill>
              </a:rPr>
              <a:t>фронтальної</a:t>
            </a:r>
            <a:r>
              <a:rPr lang="ru-RU" sz="2000" b="1" dirty="0" smtClean="0">
                <a:solidFill>
                  <a:schemeClr val="bg1"/>
                </a:solidFill>
              </a:rPr>
              <a:t> і </a:t>
            </a:r>
            <a:r>
              <a:rPr lang="ru-RU" sz="2000" b="1" dirty="0" err="1" smtClean="0">
                <a:solidFill>
                  <a:schemeClr val="bg1"/>
                </a:solidFill>
              </a:rPr>
              <a:t>профільної</a:t>
            </a:r>
            <a:endParaRPr lang="uk-UA" sz="2000" b="1" dirty="0" smtClean="0">
              <a:solidFill>
                <a:schemeClr val="bg1"/>
              </a:solidFill>
            </a:endParaRPr>
          </a:p>
        </p:txBody>
      </p:sp>
      <p:pic>
        <p:nvPicPr>
          <p:cNvPr id="5222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" t="24153" b="24153"/>
          <a:stretch>
            <a:fillRect/>
          </a:stretch>
        </p:blipFill>
        <p:spPr bwMode="auto">
          <a:xfrm>
            <a:off x="0" y="2074863"/>
            <a:ext cx="9144000" cy="387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4128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/>
          </a:p>
        </p:txBody>
      </p:sp>
      <p:sp>
        <p:nvSpPr>
          <p:cNvPr id="53251" name="Text Box 5"/>
          <p:cNvSpPr txBox="1">
            <a:spLocks noChangeArrowheads="1"/>
          </p:cNvSpPr>
          <p:nvPr/>
        </p:nvSpPr>
        <p:spPr bwMode="auto">
          <a:xfrm>
            <a:off x="179388" y="214313"/>
            <a:ext cx="878522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b="1">
                <a:latin typeface="Arial" panose="020B0604020202020204" pitchFamily="34" charset="0"/>
              </a:rPr>
              <a:t>Положення прямої відносно площин проекцій</a:t>
            </a:r>
            <a:endParaRPr lang="uk-UA" altLang="en-US" b="1">
              <a:latin typeface="Tahoma" panose="020B0604030504040204" pitchFamily="34" charset="0"/>
            </a:endParaRPr>
          </a:p>
        </p:txBody>
      </p:sp>
      <p:sp>
        <p:nvSpPr>
          <p:cNvPr id="53252" name="Text Box 3"/>
          <p:cNvSpPr txBox="1">
            <a:spLocks noChangeArrowheads="1"/>
          </p:cNvSpPr>
          <p:nvPr/>
        </p:nvSpPr>
        <p:spPr bwMode="auto">
          <a:xfrm>
            <a:off x="150813" y="3008313"/>
            <a:ext cx="6824662" cy="40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b="1">
                <a:solidFill>
                  <a:schemeClr val="bg1"/>
                </a:solidFill>
              </a:rPr>
              <a:t>Відносно площин проекцій пряма може займати безліч по­ло­жень. Ці положення можна систематизувати і розділити на прямі окре­мого і загального положення.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b="1">
                <a:solidFill>
                  <a:schemeClr val="bg1"/>
                </a:solidFill>
              </a:rPr>
              <a:t>Прямі окремого положення поділяються на проектуючі пря­мі і прямі рівня.</a:t>
            </a:r>
            <a:endParaRPr lang="uk-UA" altLang="en-US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4128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/>
          </a:p>
        </p:txBody>
      </p:sp>
      <p:sp>
        <p:nvSpPr>
          <p:cNvPr id="54275" name="Text Box 5"/>
          <p:cNvSpPr txBox="1">
            <a:spLocks noChangeArrowheads="1"/>
          </p:cNvSpPr>
          <p:nvPr/>
        </p:nvSpPr>
        <p:spPr bwMode="auto">
          <a:xfrm>
            <a:off x="179388" y="214313"/>
            <a:ext cx="878522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b="1">
                <a:latin typeface="Arial" panose="020B0604020202020204" pitchFamily="34" charset="0"/>
              </a:rPr>
              <a:t>Положення прямої відносно площин проекцій</a:t>
            </a:r>
            <a:endParaRPr lang="uk-UA" altLang="en-US" b="1">
              <a:latin typeface="Tahoma" panose="020B0604030504040204" pitchFamily="34" charset="0"/>
            </a:endParaRPr>
          </a:p>
        </p:txBody>
      </p:sp>
      <p:sp>
        <p:nvSpPr>
          <p:cNvPr id="54276" name="Text Box 3"/>
          <p:cNvSpPr txBox="1">
            <a:spLocks noChangeArrowheads="1"/>
          </p:cNvSpPr>
          <p:nvPr/>
        </p:nvSpPr>
        <p:spPr bwMode="auto">
          <a:xfrm>
            <a:off x="179388" y="1627188"/>
            <a:ext cx="9734550" cy="550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b="1">
                <a:solidFill>
                  <a:schemeClr val="bg1"/>
                </a:solidFill>
              </a:rPr>
              <a:t>Проектуючою прямою називають пряму, яка перпен­дикулярна до однієї площини проекцій і паралельна до двох інших.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b="1">
                <a:solidFill>
                  <a:schemeClr val="bg1"/>
                </a:solidFill>
              </a:rPr>
              <a:t>Основні властивості проектуючої прямої.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b="1">
                <a:solidFill>
                  <a:schemeClr val="bg1"/>
                </a:solidFill>
              </a:rPr>
              <a:t>На одну із площин проекцій  проектуюча пряма проектується в точку, а на дві інших у вигляді відрізків, які займають вертикальне або горизонтальне положення і величина яких дорівнює натуральній величині відрізка прямої.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altLang="en-US" b="1">
              <a:solidFill>
                <a:schemeClr val="bg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altLang="en-US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4128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/>
          </a:p>
        </p:txBody>
      </p:sp>
      <p:sp>
        <p:nvSpPr>
          <p:cNvPr id="55299" name="Text Box 5"/>
          <p:cNvSpPr txBox="1">
            <a:spLocks noChangeArrowheads="1"/>
          </p:cNvSpPr>
          <p:nvPr/>
        </p:nvSpPr>
        <p:spPr bwMode="auto">
          <a:xfrm>
            <a:off x="179388" y="214313"/>
            <a:ext cx="878522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b="1">
                <a:latin typeface="Arial" panose="020B0604020202020204" pitchFamily="34" charset="0"/>
              </a:rPr>
              <a:t>Положення прямої відносно площин проекцій</a:t>
            </a:r>
            <a:endParaRPr lang="uk-UA" altLang="en-US" b="1">
              <a:latin typeface="Tahoma" panose="020B0604030504040204" pitchFamily="34" charset="0"/>
            </a:endParaRPr>
          </a:p>
        </p:txBody>
      </p:sp>
      <p:sp>
        <p:nvSpPr>
          <p:cNvPr id="55300" name="Text Box 3"/>
          <p:cNvSpPr txBox="1">
            <a:spLocks noChangeArrowheads="1"/>
          </p:cNvSpPr>
          <p:nvPr/>
        </p:nvSpPr>
        <p:spPr bwMode="auto">
          <a:xfrm>
            <a:off x="150813" y="3008313"/>
            <a:ext cx="8488362" cy="354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uk-UA" altLang="en-US" sz="2800" b="1">
                <a:solidFill>
                  <a:schemeClr val="bg1"/>
                </a:solidFill>
              </a:rPr>
              <a:t>На рис а пряма АВ перпендикулярна до горизонтальної площини проекцій і називається горизонтально проектуючою прямою, пряма С</a:t>
            </a:r>
            <a:r>
              <a:rPr lang="en-US" altLang="en-US" sz="2800" b="1">
                <a:solidFill>
                  <a:schemeClr val="bg1"/>
                </a:solidFill>
              </a:rPr>
              <a:t>D (</a:t>
            </a:r>
            <a:r>
              <a:rPr lang="uk-UA" altLang="en-US" sz="2800" b="1">
                <a:solidFill>
                  <a:schemeClr val="bg1"/>
                </a:solidFill>
              </a:rPr>
              <a:t>рис. б) перпендикулярна до фронтальної площини проекцій і називається фронтально проектуючою, пряма </a:t>
            </a:r>
            <a:r>
              <a:rPr lang="en-US" altLang="en-US" sz="2800" b="1">
                <a:solidFill>
                  <a:schemeClr val="bg1"/>
                </a:solidFill>
              </a:rPr>
              <a:t>MN (</a:t>
            </a:r>
            <a:r>
              <a:rPr lang="uk-UA" altLang="en-US" sz="2800" b="1">
                <a:solidFill>
                  <a:schemeClr val="bg1"/>
                </a:solidFill>
              </a:rPr>
              <a:t>рис.  в) перпендикулярна до профільної площини проекцій і називається профільно проектуючою прямою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4128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/>
          </a:p>
        </p:txBody>
      </p:sp>
      <p:sp>
        <p:nvSpPr>
          <p:cNvPr id="56323" name="Text Box 5"/>
          <p:cNvSpPr txBox="1">
            <a:spLocks noChangeArrowheads="1"/>
          </p:cNvSpPr>
          <p:nvPr/>
        </p:nvSpPr>
        <p:spPr bwMode="auto">
          <a:xfrm>
            <a:off x="179388" y="214313"/>
            <a:ext cx="878522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b="1">
                <a:latin typeface="Arial" panose="020B0604020202020204" pitchFamily="34" charset="0"/>
              </a:rPr>
              <a:t>Положення прямої відносно площин проекцій</a:t>
            </a:r>
            <a:endParaRPr lang="uk-UA" altLang="en-US" b="1">
              <a:latin typeface="Tahoma" panose="020B0604030504040204" pitchFamily="34" charset="0"/>
            </a:endParaRPr>
          </a:p>
        </p:txBody>
      </p:sp>
      <p:pic>
        <p:nvPicPr>
          <p:cNvPr id="56324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627188"/>
            <a:ext cx="7929562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4128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/>
          </a:p>
        </p:txBody>
      </p:sp>
      <p:sp>
        <p:nvSpPr>
          <p:cNvPr id="57347" name="Text Box 5"/>
          <p:cNvSpPr txBox="1">
            <a:spLocks noChangeArrowheads="1"/>
          </p:cNvSpPr>
          <p:nvPr/>
        </p:nvSpPr>
        <p:spPr bwMode="auto">
          <a:xfrm>
            <a:off x="179388" y="214313"/>
            <a:ext cx="878522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b="1">
                <a:latin typeface="Arial" panose="020B0604020202020204" pitchFamily="34" charset="0"/>
              </a:rPr>
              <a:t>Положення прямої відносно площин проекцій</a:t>
            </a:r>
            <a:endParaRPr lang="uk-UA" altLang="en-US" b="1">
              <a:latin typeface="Tahoma" panose="020B0604030504040204" pitchFamily="34" charset="0"/>
            </a:endParaRPr>
          </a:p>
        </p:txBody>
      </p:sp>
      <p:sp>
        <p:nvSpPr>
          <p:cNvPr id="57348" name="Text Box 3"/>
          <p:cNvSpPr txBox="1">
            <a:spLocks noChangeArrowheads="1"/>
          </p:cNvSpPr>
          <p:nvPr/>
        </p:nvSpPr>
        <p:spPr bwMode="auto">
          <a:xfrm>
            <a:off x="0" y="1412875"/>
            <a:ext cx="9144000" cy="501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uk-UA" altLang="en-US" b="1">
                <a:solidFill>
                  <a:schemeClr val="bg1"/>
                </a:solidFill>
              </a:rPr>
              <a:t>Прямими рівня називають прямі, паралельні одні із пло­щин проекцій.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uk-UA" altLang="en-US" b="1">
                <a:solidFill>
                  <a:schemeClr val="bg1"/>
                </a:solidFill>
              </a:rPr>
              <a:t>Пряма АВ (рис.  а) паралельна до горизонтальної площини проекцій і називається горизонтальною прямою, пряма </a:t>
            </a:r>
            <a:r>
              <a:rPr lang="en-US" altLang="en-US" b="1">
                <a:solidFill>
                  <a:schemeClr val="bg1"/>
                </a:solidFill>
              </a:rPr>
              <a:t>CD (</a:t>
            </a:r>
            <a:r>
              <a:rPr lang="uk-UA" altLang="en-US" b="1">
                <a:solidFill>
                  <a:schemeClr val="bg1"/>
                </a:solidFill>
              </a:rPr>
              <a:t>рис. 160 б) паралельна фронтальній площині проекцій і називається фронтальною прямою, пряма </a:t>
            </a:r>
            <a:r>
              <a:rPr lang="en-US" altLang="en-US" b="1">
                <a:solidFill>
                  <a:schemeClr val="bg1"/>
                </a:solidFill>
              </a:rPr>
              <a:t>MN (</a:t>
            </a:r>
            <a:r>
              <a:rPr lang="uk-UA" altLang="en-US" b="1">
                <a:solidFill>
                  <a:schemeClr val="bg1"/>
                </a:solidFill>
              </a:rPr>
              <a:t>рис.  в) паралельна профільній площині проекцій і називається профільною прямою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4128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/>
          </a:p>
        </p:txBody>
      </p:sp>
      <p:sp>
        <p:nvSpPr>
          <p:cNvPr id="58371" name="Text Box 5"/>
          <p:cNvSpPr txBox="1">
            <a:spLocks noChangeArrowheads="1"/>
          </p:cNvSpPr>
          <p:nvPr/>
        </p:nvSpPr>
        <p:spPr bwMode="auto">
          <a:xfrm>
            <a:off x="179388" y="214313"/>
            <a:ext cx="878522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b="1">
                <a:latin typeface="Arial" panose="020B0604020202020204" pitchFamily="34" charset="0"/>
              </a:rPr>
              <a:t>Положення прямої відносно площин проекцій</a:t>
            </a:r>
            <a:endParaRPr lang="uk-UA" altLang="en-US" b="1">
              <a:latin typeface="Tahoma" panose="020B0604030504040204" pitchFamily="34" charset="0"/>
            </a:endParaRPr>
          </a:p>
        </p:txBody>
      </p:sp>
      <p:sp>
        <p:nvSpPr>
          <p:cNvPr id="58372" name="Text Box 3"/>
          <p:cNvSpPr txBox="1">
            <a:spLocks noChangeArrowheads="1"/>
          </p:cNvSpPr>
          <p:nvPr/>
        </p:nvSpPr>
        <p:spPr bwMode="auto">
          <a:xfrm>
            <a:off x="150813" y="3008313"/>
            <a:ext cx="6824662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uk-UA" altLang="en-US" b="1">
              <a:solidFill>
                <a:schemeClr val="bg1"/>
              </a:solidFill>
            </a:endParaRPr>
          </a:p>
        </p:txBody>
      </p:sp>
      <p:pic>
        <p:nvPicPr>
          <p:cNvPr id="5837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2185988"/>
            <a:ext cx="7627938" cy="411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4128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/>
          </a:p>
        </p:txBody>
      </p:sp>
      <p:sp>
        <p:nvSpPr>
          <p:cNvPr id="59395" name="Text Box 5"/>
          <p:cNvSpPr txBox="1">
            <a:spLocks noChangeArrowheads="1"/>
          </p:cNvSpPr>
          <p:nvPr/>
        </p:nvSpPr>
        <p:spPr bwMode="auto">
          <a:xfrm>
            <a:off x="179388" y="214313"/>
            <a:ext cx="878522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b="1">
                <a:latin typeface="Arial" panose="020B0604020202020204" pitchFamily="34" charset="0"/>
              </a:rPr>
              <a:t>Положення прямої відносно площин проекцій</a:t>
            </a:r>
            <a:endParaRPr lang="uk-UA" altLang="en-US" b="1">
              <a:latin typeface="Tahoma" panose="020B0604030504040204" pitchFamily="34" charset="0"/>
            </a:endParaRPr>
          </a:p>
        </p:txBody>
      </p:sp>
      <p:sp>
        <p:nvSpPr>
          <p:cNvPr id="59396" name="Text Box 3"/>
          <p:cNvSpPr txBox="1">
            <a:spLocks noChangeArrowheads="1"/>
          </p:cNvSpPr>
          <p:nvPr/>
        </p:nvSpPr>
        <p:spPr bwMode="auto">
          <a:xfrm>
            <a:off x="179388" y="1627188"/>
            <a:ext cx="8964612" cy="501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b="1">
                <a:solidFill>
                  <a:schemeClr val="bg1"/>
                </a:solidFill>
              </a:rPr>
              <a:t>Прямою загального положення називають пряму, розташовану похило до всіх площин проекцій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altLang="en-US" b="1">
              <a:solidFill>
                <a:schemeClr val="bg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altLang="en-US" b="1">
              <a:solidFill>
                <a:schemeClr val="bg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altLang="en-US" b="1">
              <a:solidFill>
                <a:schemeClr val="bg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b="1">
                <a:solidFill>
                  <a:schemeClr val="bg1"/>
                </a:solidFill>
              </a:rPr>
              <a:t>Жодна проекція цієї прямої не може бути паралельною осям проекцій або перпендикулярною до них і не зображується в натуральну величину.</a:t>
            </a:r>
            <a:endParaRPr lang="uk-UA" altLang="en-US" b="1">
              <a:solidFill>
                <a:schemeClr val="bg1"/>
              </a:solidFill>
            </a:endParaRPr>
          </a:p>
        </p:txBody>
      </p:sp>
      <p:pic>
        <p:nvPicPr>
          <p:cNvPr id="59397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588" y="2989263"/>
            <a:ext cx="29718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82550"/>
            <a:ext cx="8685213" cy="677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397000" y="592138"/>
            <a:ext cx="6284913" cy="46037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</a:rPr>
              <a:t>  </a:t>
            </a:r>
            <a:r>
              <a:rPr lang="uk-UA" sz="2400" b="1" dirty="0" smtClean="0">
                <a:solidFill>
                  <a:srgbClr val="002060"/>
                </a:solidFill>
              </a:rPr>
              <a:t>МЕТОДИ ПРОЕЦІЮВАННЯ ТОЧКИ</a:t>
            </a:r>
            <a:endParaRPr lang="uk-UA" sz="2400" dirty="0" smtClean="0">
              <a:solidFill>
                <a:srgbClr val="002060"/>
              </a:solidFill>
            </a:endParaRPr>
          </a:p>
        </p:txBody>
      </p:sp>
      <p:pic>
        <p:nvPicPr>
          <p:cNvPr id="21508" name="Picture 4" descr="https://disted.edu.vn.ua/media/images/lerom9/kreslennya/05/0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2921000"/>
            <a:ext cx="3863975" cy="346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Box 1"/>
          <p:cNvSpPr txBox="1">
            <a:spLocks noChangeArrowheads="1"/>
          </p:cNvSpPr>
          <p:nvPr/>
        </p:nvSpPr>
        <p:spPr bwMode="auto">
          <a:xfrm>
            <a:off x="220663" y="1960563"/>
            <a:ext cx="4005262" cy="160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uk-UA" altLang="en-US" sz="1600" b="1">
                <a:solidFill>
                  <a:srgbClr val="002060"/>
                </a:solidFill>
                <a:latin typeface="Georgia" panose="02040502050405020303" pitchFamily="18" charset="0"/>
              </a:rPr>
              <a:t>ЦЕНТРАЛЬНЕ ПРОЕЦІЮВАННЯ – проеціюючі промені виходять з однієї точки і зображення утворюється із спотвореними розмірами.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uk-UA" altLang="en-US" sz="1800">
              <a:latin typeface="Arial" panose="020B0604020202020204" pitchFamily="34" charset="0"/>
            </a:endParaRPr>
          </a:p>
        </p:txBody>
      </p:sp>
      <p:sp>
        <p:nvSpPr>
          <p:cNvPr id="21510" name="TextBox 4"/>
          <p:cNvSpPr txBox="1">
            <a:spLocks noChangeArrowheads="1"/>
          </p:cNvSpPr>
          <p:nvPr/>
        </p:nvSpPr>
        <p:spPr bwMode="auto">
          <a:xfrm>
            <a:off x="4908550" y="1992313"/>
            <a:ext cx="342741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en-US" sz="1600" b="1">
                <a:solidFill>
                  <a:srgbClr val="002060"/>
                </a:solidFill>
                <a:latin typeface="Georgia" panose="02040502050405020303" pitchFamily="18" charset="0"/>
              </a:rPr>
              <a:t>ПАРАЛЕЛЬНЕ КОСОКУТНЕ ПРОЕЦІЮВАННЯ – проеціюючі промені пара-лельні, але падають на площину проекцій не під прямим кутом.</a:t>
            </a:r>
            <a:endParaRPr lang="uk-UA" altLang="en-US" sz="1600" b="1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21511" name="Picture 6" descr="https://disted.edu.vn.ua/media/images/lerom9/kreslennya/05/0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263" y="3562350"/>
            <a:ext cx="3922712" cy="310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82550"/>
            <a:ext cx="8685213" cy="677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439863" y="546100"/>
            <a:ext cx="6197600" cy="46196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</a:rPr>
              <a:t>  </a:t>
            </a:r>
            <a:r>
              <a:rPr lang="uk-UA" sz="2400" b="1" dirty="0" smtClean="0">
                <a:solidFill>
                  <a:srgbClr val="002060"/>
                </a:solidFill>
              </a:rPr>
              <a:t>МЕТОДИ ПРОЕЦІЮВАННЯ ТОЧКИ</a:t>
            </a:r>
            <a:endParaRPr lang="uk-UA" sz="2400" dirty="0" smtClean="0">
              <a:solidFill>
                <a:srgbClr val="002060"/>
              </a:solidFill>
            </a:endParaRPr>
          </a:p>
        </p:txBody>
      </p:sp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196850" y="2519363"/>
            <a:ext cx="33496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en-US" sz="1600" b="1">
                <a:solidFill>
                  <a:srgbClr val="002060"/>
                </a:solidFill>
                <a:latin typeface="Georgia" panose="02040502050405020303" pitchFamily="18" charset="0"/>
              </a:rPr>
              <a:t>ПАРАЛЕЛЬНЕ ПРЯМОКУТНЕ ПРОЕЦІЮВАННЯ - проеціюючі промені паралельні і перетинають площину проекцій під прямим кутом.</a:t>
            </a:r>
            <a:endParaRPr lang="uk-UA" altLang="en-US" sz="1600" b="1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22533" name="Picture 2" descr="https://disted.edu.vn.ua/media/images/lerom9/kreslennya/05/0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038" y="2090738"/>
            <a:ext cx="4856162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0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7175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160463" y="195263"/>
            <a:ext cx="6894512" cy="46196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</a:rPr>
              <a:t>  </a:t>
            </a:r>
            <a:r>
              <a:rPr lang="uk-UA" sz="2400" b="1" dirty="0" smtClean="0">
                <a:solidFill>
                  <a:schemeClr val="bg1"/>
                </a:solidFill>
              </a:rPr>
              <a:t>МЕТОДИ ПРОЕЦІЮВАННЯ ТОЧКИ</a:t>
            </a:r>
            <a:endParaRPr lang="uk-UA" sz="2400" dirty="0" smtClean="0">
              <a:solidFill>
                <a:schemeClr val="bg1"/>
              </a:solidFill>
            </a:endParaRPr>
          </a:p>
        </p:txBody>
      </p:sp>
      <p:sp>
        <p:nvSpPr>
          <p:cNvPr id="23556" name="TextBox 4"/>
          <p:cNvSpPr txBox="1">
            <a:spLocks noChangeArrowheads="1"/>
          </p:cNvSpPr>
          <p:nvPr/>
        </p:nvSpPr>
        <p:spPr bwMode="auto">
          <a:xfrm>
            <a:off x="365125" y="752475"/>
            <a:ext cx="84169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uk-UA" altLang="en-US" sz="2000" b="1">
                <a:solidFill>
                  <a:srgbClr val="002060"/>
                </a:solidFill>
                <a:latin typeface="Georgia" panose="02040502050405020303" pitchFamily="18" charset="0"/>
              </a:rPr>
              <a:t>  Утворена на площині проекція дає уявлення про форму плоского предмета. На кресленні проекцію доповнюють роз­мірами</a:t>
            </a:r>
          </a:p>
        </p:txBody>
      </p:sp>
      <p:pic>
        <p:nvPicPr>
          <p:cNvPr id="23557" name="Picture 2" descr="https://disted.edu.vn.ua/media/images/lerom9/kreslennya/05/0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738" y="2251075"/>
            <a:ext cx="4037012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4" descr="https://disted.edu.vn.ua/media/images/lerom9/kreslennya/05/04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2251075"/>
            <a:ext cx="4205287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338" y="73025"/>
            <a:ext cx="8853487" cy="18780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uk-UA" b="1" dirty="0">
                <a:solidFill>
                  <a:schemeClr val="bg1"/>
                </a:solidFill>
                <a:latin typeface="Arial Black" pitchFamily="34" charset="0"/>
              </a:rPr>
              <a:t>ПРОЕЦІЮВАННЯ НА ДВІ ПЛОЩИНИ ПРОЕКЦІЙ</a:t>
            </a:r>
            <a:endParaRPr lang="uk-UA" dirty="0">
              <a:solidFill>
                <a:schemeClr val="bg1"/>
              </a:solidFill>
              <a:latin typeface="Arial Black" pitchFamily="34" charset="0"/>
            </a:endParaRPr>
          </a:p>
          <a:p>
            <a:pPr algn="ctr" eaLnBrk="1" hangingPunct="1">
              <a:defRPr/>
            </a:pPr>
            <a:r>
              <a:rPr lang="uk-UA" sz="2000" dirty="0">
                <a:solidFill>
                  <a:schemeClr val="bg1"/>
                </a:solidFill>
                <a:latin typeface="Georgia" pitchFamily="18" charset="0"/>
              </a:rPr>
              <a:t>    Одна проекція не завжди однозначно визначає форму </a:t>
            </a:r>
            <a:endParaRPr lang="en-US" sz="2000" dirty="0">
              <a:solidFill>
                <a:schemeClr val="bg1"/>
              </a:solidFill>
              <a:latin typeface="Georgia" pitchFamily="18" charset="0"/>
            </a:endParaRPr>
          </a:p>
          <a:p>
            <a:pPr algn="ctr" eaLnBrk="1" hangingPunct="1">
              <a:defRPr/>
            </a:pPr>
            <a:r>
              <a:rPr lang="uk-UA" sz="2000" dirty="0">
                <a:solidFill>
                  <a:schemeClr val="bg1"/>
                </a:solidFill>
                <a:latin typeface="Georgia" pitchFamily="18" charset="0"/>
              </a:rPr>
              <a:t>зображуваного пред­мета. </a:t>
            </a:r>
            <a:endParaRPr lang="en-US" sz="2000" dirty="0">
              <a:solidFill>
                <a:schemeClr val="bg1"/>
              </a:solidFill>
              <a:latin typeface="Georgia" pitchFamily="18" charset="0"/>
            </a:endParaRPr>
          </a:p>
          <a:p>
            <a:pPr algn="ctr" eaLnBrk="1" hangingPunct="1">
              <a:defRPr/>
            </a:pPr>
            <a:r>
              <a:rPr lang="uk-UA" sz="2000" dirty="0">
                <a:solidFill>
                  <a:schemeClr val="bg1"/>
                </a:solidFill>
                <a:latin typeface="Georgia" pitchFamily="18" charset="0"/>
              </a:rPr>
              <a:t>Це називають </a:t>
            </a:r>
            <a:r>
              <a:rPr lang="uk-UA" sz="2000" b="1" u="sng" dirty="0">
                <a:solidFill>
                  <a:schemeClr val="bg1"/>
                </a:solidFill>
                <a:latin typeface="Georgia" pitchFamily="18" charset="0"/>
              </a:rPr>
              <a:t>НЕВИЗНАЧЕНІСТЮ</a:t>
            </a:r>
            <a:r>
              <a:rPr lang="uk-UA" sz="2000" b="1" dirty="0">
                <a:solidFill>
                  <a:schemeClr val="bg1"/>
                </a:solidFill>
                <a:latin typeface="Georgia" pitchFamily="18" charset="0"/>
              </a:rPr>
              <a:t> </a:t>
            </a:r>
            <a:r>
              <a:rPr lang="uk-UA" sz="2000" dirty="0">
                <a:solidFill>
                  <a:schemeClr val="bg1"/>
                </a:solidFill>
                <a:latin typeface="Georgia" pitchFamily="18" charset="0"/>
              </a:rPr>
              <a:t>форми об'ємного предмета </a:t>
            </a:r>
            <a:endParaRPr lang="en-US" sz="2000" dirty="0">
              <a:solidFill>
                <a:schemeClr val="bg1"/>
              </a:solidFill>
              <a:latin typeface="Georgia" pitchFamily="18" charset="0"/>
            </a:endParaRPr>
          </a:p>
          <a:p>
            <a:pPr algn="ctr" eaLnBrk="1" hangingPunct="1">
              <a:defRPr/>
            </a:pPr>
            <a:r>
              <a:rPr lang="uk-UA" sz="2000" dirty="0">
                <a:solidFill>
                  <a:schemeClr val="bg1"/>
                </a:solidFill>
                <a:latin typeface="Georgia" pitchFamily="18" charset="0"/>
              </a:rPr>
              <a:t>за однією проекцією</a:t>
            </a:r>
          </a:p>
          <a:p>
            <a:pPr eaLnBrk="1" hangingPunct="1">
              <a:defRPr/>
            </a:pPr>
            <a:endParaRPr lang="uk-UA" dirty="0"/>
          </a:p>
        </p:txBody>
      </p:sp>
      <p:pic>
        <p:nvPicPr>
          <p:cNvPr id="24579" name="Picture 4" descr="https://disted.edu.vn.ua/media/images/lerom9/kreslennya/05/0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0" y="2139950"/>
            <a:ext cx="7265988" cy="312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5750" y="5448300"/>
            <a:ext cx="8612188" cy="13239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uk-UA" dirty="0">
                <a:solidFill>
                  <a:srgbClr val="002060"/>
                </a:solidFill>
                <a:latin typeface="Georgia" pitchFamily="18" charset="0"/>
              </a:rPr>
              <a:t>    </a:t>
            </a:r>
            <a:r>
              <a:rPr lang="uk-UA" sz="2000" dirty="0">
                <a:solidFill>
                  <a:schemeClr val="bg1"/>
                </a:solidFill>
                <a:latin typeface="Georgia" pitchFamily="18" charset="0"/>
              </a:rPr>
              <a:t>Тому, щоб одержати уявлення про форму об'ємного предмета,</a:t>
            </a:r>
          </a:p>
          <a:p>
            <a:pPr algn="ctr" eaLnBrk="1" hangingPunct="1">
              <a:defRPr/>
            </a:pPr>
            <a:r>
              <a:rPr lang="uk-UA" sz="2000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uk-UA" sz="2000" dirty="0" err="1">
                <a:solidFill>
                  <a:schemeClr val="bg1"/>
                </a:solidFill>
                <a:latin typeface="Georgia" pitchFamily="18" charset="0"/>
              </a:rPr>
              <a:t>проецію­вання</a:t>
            </a:r>
            <a:r>
              <a:rPr lang="uk-UA" sz="2000" dirty="0">
                <a:solidFill>
                  <a:schemeClr val="bg1"/>
                </a:solidFill>
                <a:latin typeface="Georgia" pitchFamily="18" charset="0"/>
              </a:rPr>
              <a:t> виконують на дві або три площини проекцій:  </a:t>
            </a:r>
          </a:p>
          <a:p>
            <a:pPr algn="ctr" eaLnBrk="1" hangingPunct="1">
              <a:defRPr/>
            </a:pPr>
            <a:r>
              <a:rPr lang="uk-UA" sz="2000" dirty="0">
                <a:solidFill>
                  <a:schemeClr val="bg1"/>
                </a:solidFill>
                <a:latin typeface="Georgia" pitchFamily="18" charset="0"/>
              </a:rPr>
              <a:t>                       </a:t>
            </a:r>
            <a:r>
              <a:rPr lang="uk-UA" sz="2000" b="1" dirty="0">
                <a:solidFill>
                  <a:schemeClr val="bg1"/>
                </a:solidFill>
                <a:latin typeface="Georgia" pitchFamily="18" charset="0"/>
              </a:rPr>
              <a:t>ГОРИЗОНТАЛЬНУ - П1 , ВЕРТИКАЛЬНУ - П2 та ПРОФІЛЬНУ- П3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51" b="22581"/>
          <a:stretch>
            <a:fillRect/>
          </a:stretch>
        </p:blipFill>
        <p:spPr bwMode="auto">
          <a:xfrm>
            <a:off x="4327525" y="142875"/>
            <a:ext cx="4816475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6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51" b="22581"/>
          <a:stretch>
            <a:fillRect/>
          </a:stretch>
        </p:blipFill>
        <p:spPr bwMode="auto">
          <a:xfrm>
            <a:off x="47625" y="142875"/>
            <a:ext cx="4279900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Box 1"/>
          <p:cNvSpPr txBox="1">
            <a:spLocks noChangeArrowheads="1"/>
          </p:cNvSpPr>
          <p:nvPr/>
        </p:nvSpPr>
        <p:spPr bwMode="auto">
          <a:xfrm>
            <a:off x="534988" y="1538288"/>
            <a:ext cx="8372475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uk-UA" altLang="en-US" sz="1600">
                <a:latin typeface="Arial" panose="020B0604020202020204" pitchFamily="34" charset="0"/>
              </a:rPr>
              <a:t>    </a:t>
            </a:r>
            <a:endParaRPr lang="uk-UA" altLang="en-US" sz="1600" b="1" u="sng">
              <a:solidFill>
                <a:srgbClr val="7030A0"/>
              </a:solidFill>
              <a:latin typeface="Georgia" panose="02040502050405020303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uk-UA" altLang="en-US" sz="1600" b="1">
                <a:solidFill>
                  <a:srgbClr val="002060"/>
                </a:solidFill>
                <a:latin typeface="Georgia" panose="02040502050405020303" pitchFamily="18" charset="0"/>
              </a:rPr>
              <a:t>Площини проекцій у просторі роз­міщені під прямим кутом одна до одної. Лінію перетину цих площин (її позначають х) називають віссю проекцій.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uk-UA" altLang="en-US" sz="1600" b="1">
                <a:solidFill>
                  <a:srgbClr val="002060"/>
                </a:solidFill>
                <a:latin typeface="Georgia" panose="02040502050405020303" pitchFamily="18" charset="0"/>
              </a:rPr>
              <a:t>    Проекція предмета на горизонтальну площину проекцій називається </a:t>
            </a:r>
            <a:r>
              <a:rPr lang="uk-UA" altLang="en-US" sz="1600" b="1" i="1">
                <a:solidFill>
                  <a:srgbClr val="7030A0"/>
                </a:solidFill>
                <a:latin typeface="Georgia" panose="02040502050405020303" pitchFamily="18" charset="0"/>
              </a:rPr>
              <a:t>ГОРИЗОНТАЛЬНОЮ ПРОЕКЦІЄЮ</a:t>
            </a:r>
            <a:r>
              <a:rPr lang="uk-UA" altLang="en-US" sz="1600" b="1">
                <a:solidFill>
                  <a:srgbClr val="7030A0"/>
                </a:solidFill>
                <a:latin typeface="Georgia" panose="02040502050405020303" pitchFamily="18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uk-UA" altLang="en-US" sz="1600" b="1">
                <a:solidFill>
                  <a:srgbClr val="002060"/>
                </a:solidFill>
                <a:latin typeface="Georgia" panose="02040502050405020303" pitchFamily="18" charset="0"/>
              </a:rPr>
              <a:t>Проекція предмета на фронтальну (вертикальну) площину проекцій називається </a:t>
            </a:r>
            <a:r>
              <a:rPr lang="uk-UA" altLang="en-US" sz="1600" b="1" i="1">
                <a:solidFill>
                  <a:srgbClr val="7030A0"/>
                </a:solidFill>
                <a:latin typeface="Georgia" panose="02040502050405020303" pitchFamily="18" charset="0"/>
              </a:rPr>
              <a:t>ФРОНТАЛЬНОЮ ПРОЕКЦІЄЮ</a:t>
            </a:r>
            <a:r>
              <a:rPr lang="uk-UA" altLang="en-US" sz="1600" b="1">
                <a:solidFill>
                  <a:srgbClr val="7030A0"/>
                </a:solidFill>
                <a:latin typeface="Georgia" panose="02040502050405020303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uk-UA" altLang="en-US" sz="1800">
              <a:latin typeface="Arial" panose="020B0604020202020204" pitchFamily="34" charset="0"/>
            </a:endParaRPr>
          </a:p>
        </p:txBody>
      </p:sp>
      <p:pic>
        <p:nvPicPr>
          <p:cNvPr id="25605" name="Picture 2" descr="Картинки по запросу горизонтальною проекцією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3341688"/>
            <a:ext cx="7589838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6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51" b="22581"/>
          <a:stretch>
            <a:fillRect/>
          </a:stretch>
        </p:blipFill>
        <p:spPr bwMode="auto">
          <a:xfrm>
            <a:off x="4327525" y="142875"/>
            <a:ext cx="4816475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6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51" b="22581"/>
          <a:stretch>
            <a:fillRect/>
          </a:stretch>
        </p:blipFill>
        <p:spPr bwMode="auto">
          <a:xfrm>
            <a:off x="47625" y="142875"/>
            <a:ext cx="4279900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Box 1"/>
          <p:cNvSpPr txBox="1">
            <a:spLocks noChangeArrowheads="1"/>
          </p:cNvSpPr>
          <p:nvPr/>
        </p:nvSpPr>
        <p:spPr bwMode="auto">
          <a:xfrm>
            <a:off x="534988" y="1538288"/>
            <a:ext cx="837247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Перпендикулярно цим площинам розташовується ще одна вертикальна площина, позначена буквою π3, звана </a:t>
            </a:r>
            <a:r>
              <a:rPr lang="uk-UA" altLang="en-US" sz="1800" b="1" i="1">
                <a:solidFill>
                  <a:srgbClr val="7030A0"/>
                </a:solidFill>
                <a:latin typeface="Georgia" panose="02040502050405020303" pitchFamily="18" charset="0"/>
              </a:rPr>
              <a:t>ПРОФІЛЬНОЮ ПРОЕКЦІЄЮ</a:t>
            </a:r>
            <a:r>
              <a:rPr lang="uk-UA" altLang="en-US" sz="1800" b="1">
                <a:solidFill>
                  <a:srgbClr val="7030A0"/>
                </a:solidFill>
                <a:latin typeface="Georgia" panose="02040502050405020303" pitchFamily="18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uk-UA" altLang="en-US" sz="1800" b="1">
              <a:latin typeface="Arial" panose="020B0604020202020204" pitchFamily="34" charset="0"/>
            </a:endParaRPr>
          </a:p>
        </p:txBody>
      </p:sp>
      <p:pic>
        <p:nvPicPr>
          <p:cNvPr id="26629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738" y="2336800"/>
            <a:ext cx="6265862" cy="387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Прямоугольник 1"/>
          <p:cNvSpPr>
            <a:spLocks noChangeArrowheads="1"/>
          </p:cNvSpPr>
          <p:nvPr/>
        </p:nvSpPr>
        <p:spPr bwMode="auto">
          <a:xfrm>
            <a:off x="457200" y="750888"/>
            <a:ext cx="8275638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en-US" sz="1800">
                <a:latin typeface="Arial" panose="020B0604020202020204" pitchFamily="34" charset="0"/>
              </a:rPr>
              <a:t>Скористаємось трьома взаємно перпендикулярними пло­щи­на­ми, що утворюють прямий тригранний кут П1 – го­ри­зон­та­льна, П2 – фронтальна і П3 –профільна площини проекцій. Роз­мі­сти­мо в просторі тригранного кута точку А  і побудуємо її проекції на площини П1, П2, П3. Для цього з точки А проведемо проектуючі про­мені АА1, АА2, АА3. На перетині цих перпендикулярів діста­немо А1 – горизонтальна, А2 – фронтальна, А3 – профільна проекції точки А.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539" y="2931705"/>
            <a:ext cx="4928401" cy="37256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Учебный курс">
  <a:themeElements>
    <a:clrScheme name="2_Учебный курс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CCFF"/>
      </a:accent1>
      <a:accent2>
        <a:srgbClr val="FFFF00"/>
      </a:accent2>
      <a:accent3>
        <a:srgbClr val="AAAAFF"/>
      </a:accent3>
      <a:accent4>
        <a:srgbClr val="DADADA"/>
      </a:accent4>
      <a:accent5>
        <a:srgbClr val="AAE2FF"/>
      </a:accent5>
      <a:accent6>
        <a:srgbClr val="E7E700"/>
      </a:accent6>
      <a:hlink>
        <a:srgbClr val="FF0033"/>
      </a:hlink>
      <a:folHlink>
        <a:srgbClr val="3366FF"/>
      </a:folHlink>
    </a:clrScheme>
    <a:fontScheme name="2_Учебный курс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Учебный курс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CCFF"/>
        </a:accent1>
        <a:accent2>
          <a:srgbClr val="FFFF00"/>
        </a:accent2>
        <a:accent3>
          <a:srgbClr val="AAAAFF"/>
        </a:accent3>
        <a:accent4>
          <a:srgbClr val="DADADA"/>
        </a:accent4>
        <a:accent5>
          <a:srgbClr val="AAE2FF"/>
        </a:accent5>
        <a:accent6>
          <a:srgbClr val="E7E700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Учебный курс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00CCCC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00B9B9"/>
        </a:accent6>
        <a:hlink>
          <a:srgbClr val="CC99FF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Учебный курс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Учебный курс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FFFF0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E7E700"/>
        </a:accent6>
        <a:hlink>
          <a:srgbClr val="6600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Учебный курс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FFFF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E7E700"/>
        </a:accent6>
        <a:hlink>
          <a:srgbClr val="CC0000"/>
        </a:hlink>
        <a:folHlink>
          <a:srgbClr val="CC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1590</TotalTime>
  <Words>775</Words>
  <Application>Microsoft Office PowerPoint</Application>
  <PresentationFormat>Экран (4:3)</PresentationFormat>
  <Paragraphs>89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29</vt:i4>
      </vt:variant>
    </vt:vector>
  </HeadingPairs>
  <TitlesOfParts>
    <vt:vector size="40" baseType="lpstr">
      <vt:lpstr>Arial</vt:lpstr>
      <vt:lpstr>Arial Black</vt:lpstr>
      <vt:lpstr>Calibri</vt:lpstr>
      <vt:lpstr>Georgia</vt:lpstr>
      <vt:lpstr>Symbol</vt:lpstr>
      <vt:lpstr>Tahoma</vt:lpstr>
      <vt:lpstr>Times New Roman</vt:lpstr>
      <vt:lpstr>Wingdings</vt:lpstr>
      <vt:lpstr>Оформление по умолчанию</vt:lpstr>
      <vt:lpstr>2_Учебный курс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Оксана</cp:lastModifiedBy>
  <cp:revision>118</cp:revision>
  <dcterms:created xsi:type="dcterms:W3CDTF">2011-10-22T00:20:30Z</dcterms:created>
  <dcterms:modified xsi:type="dcterms:W3CDTF">2023-02-22T09:39:21Z</dcterms:modified>
</cp:coreProperties>
</file>