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50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47C521-5991-4FBA-8714-836B2E0AA822}" type="datetimeFigureOut">
              <a:rPr lang="ru-RU" smtClean="0"/>
              <a:t>11.10.2021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E3EAA0-BBE0-4923-8EB4-68DC953AE2FC}" type="slidenum">
              <a:rPr lang="ru-RU" smtClean="0"/>
              <a:t>‹#›</a:t>
            </a:fld>
            <a:endParaRPr lang="ru-RU"/>
          </a:p>
        </p:txBody>
      </p:sp>
    </p:spTree>
    <p:extLst>
      <p:ext uri="{BB962C8B-B14F-4D97-AF65-F5344CB8AC3E}">
        <p14:creationId xmlns:p14="http://schemas.microsoft.com/office/powerpoint/2010/main" val="3101746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1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6397">
              <a:defRPr sz="2400" b="1">
                <a:solidFill>
                  <a:schemeClr val="tx1"/>
                </a:solidFill>
                <a:latin typeface="Arial" charset="0"/>
              </a:defRPr>
            </a:lvl1pPr>
            <a:lvl2pPr marL="729057" indent="-280406" defTabSz="886397">
              <a:defRPr sz="2400" b="1">
                <a:solidFill>
                  <a:schemeClr val="tx1"/>
                </a:solidFill>
                <a:latin typeface="Arial" charset="0"/>
              </a:defRPr>
            </a:lvl2pPr>
            <a:lvl3pPr marL="1121626" indent="-224325" defTabSz="886397">
              <a:defRPr sz="2400" b="1">
                <a:solidFill>
                  <a:schemeClr val="tx1"/>
                </a:solidFill>
                <a:latin typeface="Arial" charset="0"/>
              </a:defRPr>
            </a:lvl3pPr>
            <a:lvl4pPr marL="1570276" indent="-224325" defTabSz="886397">
              <a:defRPr sz="2400" b="1">
                <a:solidFill>
                  <a:schemeClr val="tx1"/>
                </a:solidFill>
                <a:latin typeface="Arial" charset="0"/>
              </a:defRPr>
            </a:lvl4pPr>
            <a:lvl5pPr marL="2018927" indent="-224325" defTabSz="886397">
              <a:defRPr sz="2400" b="1">
                <a:solidFill>
                  <a:schemeClr val="tx1"/>
                </a:solidFill>
                <a:latin typeface="Arial" charset="0"/>
              </a:defRPr>
            </a:lvl5pPr>
            <a:lvl6pPr marL="2467577" indent="-224325" algn="ctr" defTabSz="886397" eaLnBrk="0" fontAlgn="base" hangingPunct="0">
              <a:lnSpc>
                <a:spcPct val="90000"/>
              </a:lnSpc>
              <a:spcBef>
                <a:spcPct val="0"/>
              </a:spcBef>
              <a:spcAft>
                <a:spcPct val="0"/>
              </a:spcAft>
              <a:defRPr sz="2400" b="1">
                <a:solidFill>
                  <a:schemeClr val="tx1"/>
                </a:solidFill>
                <a:latin typeface="Arial" charset="0"/>
              </a:defRPr>
            </a:lvl6pPr>
            <a:lvl7pPr marL="2916227" indent="-224325" algn="ctr" defTabSz="886397" eaLnBrk="0" fontAlgn="base" hangingPunct="0">
              <a:lnSpc>
                <a:spcPct val="90000"/>
              </a:lnSpc>
              <a:spcBef>
                <a:spcPct val="0"/>
              </a:spcBef>
              <a:spcAft>
                <a:spcPct val="0"/>
              </a:spcAft>
              <a:defRPr sz="2400" b="1">
                <a:solidFill>
                  <a:schemeClr val="tx1"/>
                </a:solidFill>
                <a:latin typeface="Arial" charset="0"/>
              </a:defRPr>
            </a:lvl7pPr>
            <a:lvl8pPr marL="3364878" indent="-224325" algn="ctr" defTabSz="886397" eaLnBrk="0" fontAlgn="base" hangingPunct="0">
              <a:lnSpc>
                <a:spcPct val="90000"/>
              </a:lnSpc>
              <a:spcBef>
                <a:spcPct val="0"/>
              </a:spcBef>
              <a:spcAft>
                <a:spcPct val="0"/>
              </a:spcAft>
              <a:defRPr sz="2400" b="1">
                <a:solidFill>
                  <a:schemeClr val="tx1"/>
                </a:solidFill>
                <a:latin typeface="Arial" charset="0"/>
              </a:defRPr>
            </a:lvl8pPr>
            <a:lvl9pPr marL="3813528" indent="-224325" algn="ctr" defTabSz="886397" eaLnBrk="0" fontAlgn="base" hangingPunct="0">
              <a:lnSpc>
                <a:spcPct val="90000"/>
              </a:lnSpc>
              <a:spcBef>
                <a:spcPct val="0"/>
              </a:spcBef>
              <a:spcAft>
                <a:spcPct val="0"/>
              </a:spcAft>
              <a:defRPr sz="2400" b="1">
                <a:solidFill>
                  <a:schemeClr val="tx1"/>
                </a:solidFill>
                <a:latin typeface="Arial" charset="0"/>
              </a:defRPr>
            </a:lvl9pPr>
          </a:lstStyle>
          <a:p>
            <a:fld id="{E669C995-27F5-498D-8D14-8C93439DC996}" type="slidenum">
              <a:rPr lang="en-US" altLang="ru-RU" sz="800" b="0"/>
              <a:pPr/>
              <a:t>1</a:t>
            </a:fld>
            <a:endParaRPr lang="en-US" altLang="ru-RU" sz="800" b="0"/>
          </a:p>
        </p:txBody>
      </p:sp>
      <p:sp>
        <p:nvSpPr>
          <p:cNvPr id="204803" name="Rectangle 2"/>
          <p:cNvSpPr>
            <a:spLocks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ru-RU" smtClean="0"/>
              <a:t>Slide 29 – Hard Drives and Floppy Drives</a:t>
            </a:r>
          </a:p>
          <a:p>
            <a:pPr eaLnBrk="1" hangingPunct="1">
              <a:buFontTx/>
              <a:buNone/>
            </a:pPr>
            <a:r>
              <a:rPr lang="en-US" altLang="ja-JP" smtClean="0"/>
              <a:t>1.4.6 Identify the names, purposes, and characteristics of storage drives </a:t>
            </a:r>
          </a:p>
          <a:p>
            <a:pPr eaLnBrk="1" hangingPunct="1">
              <a:buFontTx/>
              <a:buNone/>
            </a:pPr>
            <a:r>
              <a:rPr lang="en-US" altLang="ru-RU" smtClean="0"/>
              <a:t>A storage drive reads or writes information to magnetic or optical storage media. The drive can be used to store data permanently or to retrieve information from a media disk. Storage drives can be installed inside the computer case, such as a hard drive. For portability, some storage drives can connect to the computer using a USB port, a FireWire port, or an SCSI port. These portable storage drives are sometimes referred to as removable drives and can be used on multiple computers. Here are some common types of storage drives:</a:t>
            </a:r>
          </a:p>
          <a:p>
            <a:pPr lvl="1" eaLnBrk="1" hangingPunct="1"/>
            <a:r>
              <a:rPr lang="en-US" altLang="ru-RU" smtClean="0"/>
              <a:t>Floppy drive </a:t>
            </a:r>
          </a:p>
          <a:p>
            <a:pPr lvl="1" eaLnBrk="1" hangingPunct="1"/>
            <a:r>
              <a:rPr lang="en-US" altLang="ru-RU" smtClean="0"/>
              <a:t>Hard drive </a:t>
            </a:r>
          </a:p>
          <a:p>
            <a:pPr lvl="1" eaLnBrk="1" hangingPunct="1"/>
            <a:r>
              <a:rPr lang="en-US" altLang="ru-RU" smtClean="0"/>
              <a:t>Optical drive </a:t>
            </a:r>
          </a:p>
          <a:p>
            <a:pPr lvl="1" eaLnBrk="1" hangingPunct="1"/>
            <a:r>
              <a:rPr lang="en-US" altLang="ru-RU" smtClean="0"/>
              <a:t>Flash drive </a:t>
            </a:r>
          </a:p>
          <a:p>
            <a:pPr lvl="1" eaLnBrk="1" hangingPunct="1"/>
            <a:r>
              <a:rPr lang="en-US" altLang="ru-RU" smtClean="0"/>
              <a:t>Network drive </a:t>
            </a:r>
          </a:p>
          <a:p>
            <a:pPr eaLnBrk="1" hangingPunct="1"/>
            <a:r>
              <a:rPr lang="en-US" altLang="ru-RU" smtClean="0"/>
              <a:t>A </a:t>
            </a:r>
            <a:r>
              <a:rPr lang="en-US" altLang="ru-RU" b="1" smtClean="0"/>
              <a:t>floppy drive</a:t>
            </a:r>
            <a:r>
              <a:rPr lang="en-US" altLang="ru-RU" smtClean="0"/>
              <a:t>, or floppy disk drive, is a storage device that uses removable 3.5-inch floppy disks. These magnetic floppy disks can store 720 KB or 1.44 MB of data. In a computer, the floppy drive is usually configured as the A: drive. The floppy drive can be used to boot the computer if it contains a bootable floppy disk. A 5.25-inch floppy drive is older technology and is seldom used.</a:t>
            </a:r>
            <a:endParaRPr lang="en-US" altLang="ru-RU" b="1" smtClean="0"/>
          </a:p>
          <a:p>
            <a:pPr eaLnBrk="1" hangingPunct="1"/>
            <a:r>
              <a:rPr lang="en-US" altLang="ru-RU" smtClean="0"/>
              <a:t>A </a:t>
            </a:r>
            <a:r>
              <a:rPr lang="en-US" altLang="ru-RU" b="1" smtClean="0"/>
              <a:t>hard drive</a:t>
            </a:r>
            <a:r>
              <a:rPr lang="en-US" altLang="ru-RU" smtClean="0"/>
              <a:t>, or hard disk drive, is a magnetic storage device that is installed inside the computer. The hard drive is used as permanent storage for data. In a computer, the hard drive is usually configured as the C: drive and contains the operating system and applications. The hard drive is usually configured as the first drive in the boot sequence. The storage capacity of a hard drive is measured in billions of bytes, or gigabytes (GB). The speed of a hard drive is measured in revolutions per minute (RPM). Multiple hard drives can be added to increase storage capacity.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1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6397">
              <a:defRPr sz="2400" b="1">
                <a:solidFill>
                  <a:schemeClr val="tx1"/>
                </a:solidFill>
                <a:latin typeface="Arial" charset="0"/>
              </a:defRPr>
            </a:lvl1pPr>
            <a:lvl2pPr marL="729057" indent="-280406" defTabSz="886397">
              <a:defRPr sz="2400" b="1">
                <a:solidFill>
                  <a:schemeClr val="tx1"/>
                </a:solidFill>
                <a:latin typeface="Arial" charset="0"/>
              </a:defRPr>
            </a:lvl2pPr>
            <a:lvl3pPr marL="1121626" indent="-224325" defTabSz="886397">
              <a:defRPr sz="2400" b="1">
                <a:solidFill>
                  <a:schemeClr val="tx1"/>
                </a:solidFill>
                <a:latin typeface="Arial" charset="0"/>
              </a:defRPr>
            </a:lvl3pPr>
            <a:lvl4pPr marL="1570276" indent="-224325" defTabSz="886397">
              <a:defRPr sz="2400" b="1">
                <a:solidFill>
                  <a:schemeClr val="tx1"/>
                </a:solidFill>
                <a:latin typeface="Arial" charset="0"/>
              </a:defRPr>
            </a:lvl4pPr>
            <a:lvl5pPr marL="2018927" indent="-224325" defTabSz="886397">
              <a:defRPr sz="2400" b="1">
                <a:solidFill>
                  <a:schemeClr val="tx1"/>
                </a:solidFill>
                <a:latin typeface="Arial" charset="0"/>
              </a:defRPr>
            </a:lvl5pPr>
            <a:lvl6pPr marL="2467577" indent="-224325" algn="ctr" defTabSz="886397" eaLnBrk="0" fontAlgn="base" hangingPunct="0">
              <a:lnSpc>
                <a:spcPct val="90000"/>
              </a:lnSpc>
              <a:spcBef>
                <a:spcPct val="0"/>
              </a:spcBef>
              <a:spcAft>
                <a:spcPct val="0"/>
              </a:spcAft>
              <a:defRPr sz="2400" b="1">
                <a:solidFill>
                  <a:schemeClr val="tx1"/>
                </a:solidFill>
                <a:latin typeface="Arial" charset="0"/>
              </a:defRPr>
            </a:lvl6pPr>
            <a:lvl7pPr marL="2916227" indent="-224325" algn="ctr" defTabSz="886397" eaLnBrk="0" fontAlgn="base" hangingPunct="0">
              <a:lnSpc>
                <a:spcPct val="90000"/>
              </a:lnSpc>
              <a:spcBef>
                <a:spcPct val="0"/>
              </a:spcBef>
              <a:spcAft>
                <a:spcPct val="0"/>
              </a:spcAft>
              <a:defRPr sz="2400" b="1">
                <a:solidFill>
                  <a:schemeClr val="tx1"/>
                </a:solidFill>
                <a:latin typeface="Arial" charset="0"/>
              </a:defRPr>
            </a:lvl7pPr>
            <a:lvl8pPr marL="3364878" indent="-224325" algn="ctr" defTabSz="886397" eaLnBrk="0" fontAlgn="base" hangingPunct="0">
              <a:lnSpc>
                <a:spcPct val="90000"/>
              </a:lnSpc>
              <a:spcBef>
                <a:spcPct val="0"/>
              </a:spcBef>
              <a:spcAft>
                <a:spcPct val="0"/>
              </a:spcAft>
              <a:defRPr sz="2400" b="1">
                <a:solidFill>
                  <a:schemeClr val="tx1"/>
                </a:solidFill>
                <a:latin typeface="Arial" charset="0"/>
              </a:defRPr>
            </a:lvl8pPr>
            <a:lvl9pPr marL="3813528" indent="-224325" algn="ctr" defTabSz="886397" eaLnBrk="0" fontAlgn="base" hangingPunct="0">
              <a:lnSpc>
                <a:spcPct val="90000"/>
              </a:lnSpc>
              <a:spcBef>
                <a:spcPct val="0"/>
              </a:spcBef>
              <a:spcAft>
                <a:spcPct val="0"/>
              </a:spcAft>
              <a:defRPr sz="2400" b="1">
                <a:solidFill>
                  <a:schemeClr val="tx1"/>
                </a:solidFill>
                <a:latin typeface="Arial" charset="0"/>
              </a:defRPr>
            </a:lvl9pPr>
          </a:lstStyle>
          <a:p>
            <a:fld id="{94F9E040-456B-43F8-B9C9-10FE6EDA3281}" type="slidenum">
              <a:rPr lang="en-US" altLang="ru-RU" sz="800" b="0"/>
              <a:pPr/>
              <a:t>5</a:t>
            </a:fld>
            <a:endParaRPr lang="en-US" altLang="ru-RU" sz="800" b="0"/>
          </a:p>
        </p:txBody>
      </p:sp>
      <p:sp>
        <p:nvSpPr>
          <p:cNvPr id="205827" name="Rectangle 2"/>
          <p:cNvSpPr>
            <a:spLocks noChangeAspect="1" noChangeArrowheads="1" noTextEdit="1"/>
          </p:cNvSpPr>
          <p:nvPr>
            <p:ph type="sldImg"/>
          </p:nvPr>
        </p:nvSpPr>
        <p:spPr>
          <a:ln/>
        </p:spPr>
      </p:sp>
      <p:sp>
        <p:nvSpPr>
          <p:cNvPr id="205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ru-RU" smtClean="0"/>
              <a:t>Slide 30 – Optical Drives and Flash Drives</a:t>
            </a:r>
          </a:p>
          <a:p>
            <a:pPr eaLnBrk="1" hangingPunct="1">
              <a:buFontTx/>
              <a:buNone/>
            </a:pPr>
            <a:r>
              <a:rPr lang="en-US" altLang="ja-JP" smtClean="0"/>
              <a:t>1.4.6 Identify the names, purposes, and characteristics of storage drives </a:t>
            </a:r>
          </a:p>
          <a:p>
            <a:pPr eaLnBrk="1" hangingPunct="1">
              <a:buFontTx/>
              <a:buNone/>
            </a:pPr>
            <a:r>
              <a:rPr lang="en-US" altLang="ru-RU" smtClean="0"/>
              <a:t>An optical drive is a storage device that uses lasers to read data on the optical media. There are two types of optical drives:</a:t>
            </a:r>
          </a:p>
          <a:p>
            <a:pPr lvl="1" eaLnBrk="1" hangingPunct="1"/>
            <a:r>
              <a:rPr lang="en-US" altLang="ru-RU" smtClean="0"/>
              <a:t>Compact disc (CD) </a:t>
            </a:r>
          </a:p>
          <a:p>
            <a:pPr lvl="1" eaLnBrk="1" hangingPunct="1"/>
            <a:r>
              <a:rPr lang="en-US" altLang="ru-RU" smtClean="0"/>
              <a:t>Digital versatile disc (DVD) </a:t>
            </a:r>
          </a:p>
          <a:p>
            <a:pPr eaLnBrk="1" hangingPunct="1">
              <a:buFontTx/>
              <a:buNone/>
            </a:pPr>
            <a:r>
              <a:rPr lang="en-US" altLang="ru-RU" smtClean="0"/>
              <a:t>CD and DVD media can be pre-recorded (read-only), recordable (write once), or re-recordable (read and write multiple times). CDs have a data storage capacity of approximately 700 MB. DVDs have a data storage capacity of approximately 8.5 GB on one side of the disc. There are several types of optical media:</a:t>
            </a:r>
          </a:p>
          <a:p>
            <a:pPr eaLnBrk="1" hangingPunct="1"/>
            <a:r>
              <a:rPr lang="en-US" altLang="ru-RU" smtClean="0"/>
              <a:t>CD-ROM – CD read-only memory media that is pre-recorded. </a:t>
            </a:r>
          </a:p>
          <a:p>
            <a:pPr eaLnBrk="1" hangingPunct="1"/>
            <a:r>
              <a:rPr lang="en-US" altLang="ru-RU" smtClean="0"/>
              <a:t>CD-R –CD-recordable media that can be recorded once. </a:t>
            </a:r>
          </a:p>
          <a:p>
            <a:pPr eaLnBrk="1" hangingPunct="1"/>
            <a:r>
              <a:rPr lang="en-US" altLang="ru-RU" smtClean="0"/>
              <a:t>CD-RW – CD-rewritable media that can be recorded, erased, and re-recorded. </a:t>
            </a:r>
          </a:p>
          <a:p>
            <a:pPr eaLnBrk="1" hangingPunct="1"/>
            <a:r>
              <a:rPr lang="en-US" altLang="ru-RU" smtClean="0"/>
              <a:t>DVD-ROM – DVD read-only memory media that is pre-recorded. </a:t>
            </a:r>
          </a:p>
          <a:p>
            <a:pPr eaLnBrk="1" hangingPunct="1"/>
            <a:r>
              <a:rPr lang="en-US" altLang="ru-RU" smtClean="0"/>
              <a:t>DVD-RAM – DVD-random access memory media that can be recorded, erased, and re-recorded. </a:t>
            </a:r>
          </a:p>
          <a:p>
            <a:pPr eaLnBrk="1" hangingPunct="1"/>
            <a:r>
              <a:rPr lang="en-US" altLang="ru-RU" smtClean="0"/>
              <a:t>DVD+/-R – DVD-recordable media that can be recorded once. </a:t>
            </a:r>
          </a:p>
          <a:p>
            <a:pPr eaLnBrk="1" hangingPunct="1"/>
            <a:r>
              <a:rPr lang="en-US" altLang="ru-RU" smtClean="0"/>
              <a:t>DVD+/-RW – DVD-rewritable media that can be recorded, erased, and re-recorded. </a:t>
            </a:r>
          </a:p>
          <a:p>
            <a:pPr eaLnBrk="1" hangingPunct="1">
              <a:buFontTx/>
              <a:buNone/>
            </a:pPr>
            <a:r>
              <a:rPr lang="en-US" altLang="ru-RU" smtClean="0"/>
              <a:t>A </a:t>
            </a:r>
            <a:r>
              <a:rPr lang="en-US" altLang="ru-RU" b="1" smtClean="0"/>
              <a:t>flash drive</a:t>
            </a:r>
            <a:r>
              <a:rPr lang="en-US" altLang="ru-RU" smtClean="0"/>
              <a:t>, also known as a thumb drive, is a removable storage device that connects to a USB port. A flash drive uses a special type of memory that requires no power to maintain the data. These drives can be accessed by the operating system in the same way other types of drives are accessed. </a:t>
            </a:r>
          </a:p>
          <a:p>
            <a:pPr eaLnBrk="1" hangingPunct="1">
              <a:buFontTx/>
              <a:buNone/>
            </a:pPr>
            <a:r>
              <a:rPr lang="en-US" altLang="ru-RU" smtClean="0"/>
              <a:t>Hard drives and optical drives are manufactured with different interfaces that are used to connect the drive to the computer. To install a storage drive in a computer, the connection interface on the drive must be the same as the controller on the motherboard. Here are some common drive interfaces:</a:t>
            </a:r>
          </a:p>
          <a:p>
            <a:pPr eaLnBrk="1" hangingPunct="1"/>
            <a:r>
              <a:rPr lang="en-US" altLang="ru-RU" b="1" smtClean="0"/>
              <a:t>IDE</a:t>
            </a:r>
            <a:r>
              <a:rPr lang="en-US" altLang="ru-RU" smtClean="0"/>
              <a:t> – Integrated Drive Electronics, also called Advanced Technology Attachment (ATA) is an early drive controller interface that connects computers and hard disk drives. An IDE interface uses a 40-pin connector. </a:t>
            </a:r>
          </a:p>
          <a:p>
            <a:pPr eaLnBrk="1" hangingPunct="1"/>
            <a:r>
              <a:rPr lang="en-US" altLang="ru-RU" b="1" smtClean="0"/>
              <a:t>EIDE</a:t>
            </a:r>
            <a:r>
              <a:rPr lang="en-US" altLang="ru-RU" smtClean="0"/>
              <a:t> – Enhanced Integrated Drive Electronics, also called ATA-2, is an updated version of the IDE drive controller interface. EIDE supports hard drives larger than 512 MB, enables Direct Memory Access (DMA) for speed, and uses the AT Attachment Packet Interface (ATAPI) to accommodate optical drives and tape drives on the EIDE bus. An EIDE interface uses a 40-pin connector. </a:t>
            </a:r>
          </a:p>
          <a:p>
            <a:pPr eaLnBrk="1" hangingPunct="1"/>
            <a:r>
              <a:rPr lang="en-US" altLang="ru-RU" b="1" smtClean="0"/>
              <a:t>PATA</a:t>
            </a:r>
            <a:r>
              <a:rPr lang="en-US" altLang="ru-RU" smtClean="0"/>
              <a:t> – Parallel ATA refers to the parallel version of the ATA drive controller interface. </a:t>
            </a:r>
          </a:p>
          <a:p>
            <a:pPr eaLnBrk="1" hangingPunct="1"/>
            <a:r>
              <a:rPr lang="en-US" altLang="ru-RU" b="1" smtClean="0"/>
              <a:t>SATA</a:t>
            </a:r>
            <a:r>
              <a:rPr lang="en-US" altLang="ru-RU" smtClean="0"/>
              <a:t> – Serial ATA refers to the serial version of the ATA drive controller interface. A SATA interface uses a 7-pin connector. </a:t>
            </a:r>
          </a:p>
          <a:p>
            <a:pPr eaLnBrk="1" hangingPunct="1"/>
            <a:r>
              <a:rPr lang="en-US" altLang="ru-RU" b="1" smtClean="0"/>
              <a:t>SCSI</a:t>
            </a:r>
            <a:r>
              <a:rPr lang="en-US" altLang="ru-RU" smtClean="0"/>
              <a:t> – Small Computer System Interface is a drive controller interface that can connect up to 15 drives. SCSI can connect both internal and external drives. An SCSI interface uses a 50-pin, 68-pin, or 80-pin connector.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3456987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2989469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3180292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457200" y="277813"/>
            <a:ext cx="8229600" cy="58531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p:txBody>
          <a:bodyPr/>
          <a:lstStyle>
            <a:lvl1pPr>
              <a:defRPr/>
            </a:lvl1pPr>
          </a:lstStyle>
          <a:p>
            <a:pPr>
              <a:defRPr/>
            </a:pPr>
            <a:fld id="{49A199D9-52F6-4C07-B0C1-1ECAF2AECE28}" type="datetimeFigureOut">
              <a:rPr lang="ru-RU"/>
              <a:pPr>
                <a:defRPr/>
              </a:pPr>
              <a:t>11.10.2021</a:t>
            </a:fld>
            <a:endParaRPr lang="ru-RU"/>
          </a:p>
        </p:txBody>
      </p:sp>
      <p:sp>
        <p:nvSpPr>
          <p:cNvPr id="4" name="Нижний колонтитул 3"/>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129C4351-2C73-4F93-BABE-509F08127B85}" type="slidenum">
              <a:rPr lang="ru-RU"/>
              <a:pPr>
                <a:defRPr/>
              </a:pPr>
              <a:t>‹#›</a:t>
            </a:fld>
            <a:endParaRPr lang="ru-RU"/>
          </a:p>
        </p:txBody>
      </p:sp>
    </p:spTree>
    <p:extLst>
      <p:ext uri="{BB962C8B-B14F-4D97-AF65-F5344CB8AC3E}">
        <p14:creationId xmlns:p14="http://schemas.microsoft.com/office/powerpoint/2010/main" val="54224201"/>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557960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324247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FAD11FD-79BA-4651-8FBE-3F1E124865E9}" type="datetimeFigureOut">
              <a:rPr lang="ru-RU" smtClean="0"/>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362478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FAD11FD-79BA-4651-8FBE-3F1E124865E9}" type="datetimeFigureOut">
              <a:rPr lang="ru-RU" smtClean="0"/>
              <a:t>11.10.2021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449271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FAD11FD-79BA-4651-8FBE-3F1E124865E9}" type="datetimeFigureOut">
              <a:rPr lang="ru-RU" smtClean="0"/>
              <a:t>11.10.2021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4973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FAD11FD-79BA-4651-8FBE-3F1E124865E9}" type="datetimeFigureOut">
              <a:rPr lang="ru-RU" smtClean="0"/>
              <a:t>11.10.2021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724585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FAD11FD-79BA-4651-8FBE-3F1E124865E9}" type="datetimeFigureOut">
              <a:rPr lang="ru-RU" smtClean="0"/>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1863544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FAD11FD-79BA-4651-8FBE-3F1E124865E9}" type="datetimeFigureOut">
              <a:rPr lang="ru-RU" smtClean="0"/>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A3186-4222-48E7-8A78-C35D597DE4BD}" type="slidenum">
              <a:rPr lang="ru-RU" smtClean="0"/>
              <a:t>‹#›</a:t>
            </a:fld>
            <a:endParaRPr lang="ru-RU"/>
          </a:p>
        </p:txBody>
      </p:sp>
    </p:spTree>
    <p:extLst>
      <p:ext uri="{BB962C8B-B14F-4D97-AF65-F5344CB8AC3E}">
        <p14:creationId xmlns:p14="http://schemas.microsoft.com/office/powerpoint/2010/main" val="91694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AD11FD-79BA-4651-8FBE-3F1E124865E9}" type="datetimeFigureOut">
              <a:rPr lang="ru-RU" smtClean="0"/>
              <a:t>11.10.2021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A3186-4222-48E7-8A78-C35D597DE4BD}" type="slidenum">
              <a:rPr lang="ru-RU" smtClean="0"/>
              <a:t>‹#›</a:t>
            </a:fld>
            <a:endParaRPr lang="ru-RU"/>
          </a:p>
        </p:txBody>
      </p:sp>
    </p:spTree>
    <p:extLst>
      <p:ext uri="{BB962C8B-B14F-4D97-AF65-F5344CB8AC3E}">
        <p14:creationId xmlns:p14="http://schemas.microsoft.com/office/powerpoint/2010/main" val="2785084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12" Type="http://schemas.openxmlformats.org/officeDocument/2006/relationships/image" Target="../media/image16.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11" Type="http://schemas.openxmlformats.org/officeDocument/2006/relationships/image" Target="../media/image15.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png"/><Relationship Id="rId9"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upload.wikimedia.org/wikipedia/commons/4/49/Hdd_od_srodka.jpg"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484188" y="442913"/>
            <a:ext cx="8145462" cy="1695450"/>
          </a:xfrm>
        </p:spPr>
        <p:txBody>
          <a:bodyPr lIns="82124" tIns="41061" rIns="82124" bIns="41061" anchor="b" anchorCtr="0"/>
          <a:lstStyle/>
          <a:p>
            <a:pPr eaLnBrk="1" hangingPunct="1">
              <a:defRPr/>
            </a:pPr>
            <a:r>
              <a:rPr lang="ru-RU" sz="3600" b="1" smtClean="0"/>
              <a:t>Назви, призначення і характеристики запам'ятовуючих пристроїв</a:t>
            </a:r>
            <a:endParaRPr lang="en-US" sz="3600" b="1" smtClean="0"/>
          </a:p>
        </p:txBody>
      </p:sp>
      <p:sp>
        <p:nvSpPr>
          <p:cNvPr id="55299" name="Rectangle 6"/>
          <p:cNvSpPr>
            <a:spLocks noGrp="1" noChangeArrowheads="1"/>
          </p:cNvSpPr>
          <p:nvPr>
            <p:ph type="body" sz="half" idx="4294967295"/>
          </p:nvPr>
        </p:nvSpPr>
        <p:spPr>
          <a:xfrm>
            <a:off x="317500" y="2778125"/>
            <a:ext cx="8497888" cy="3128963"/>
          </a:xfrm>
        </p:spPr>
        <p:txBody>
          <a:bodyPr lIns="82124" tIns="41061" rIns="82124" bIns="41061"/>
          <a:lstStyle/>
          <a:p>
            <a:pPr eaLnBrk="1" hangingPunct="1">
              <a:lnSpc>
                <a:spcPct val="80000"/>
              </a:lnSpc>
              <a:buFont typeface="Wingdings" pitchFamily="2" charset="2"/>
              <a:buNone/>
              <a:defRPr/>
            </a:pPr>
            <a:endParaRPr lang="en-US" sz="2400" b="1" smtClean="0"/>
          </a:p>
          <a:p>
            <a:pPr eaLnBrk="1" hangingPunct="1">
              <a:lnSpc>
                <a:spcPct val="80000"/>
              </a:lnSpc>
              <a:buFont typeface="Wingdings" pitchFamily="2" charset="2"/>
              <a:buNone/>
              <a:defRPr/>
            </a:pPr>
            <a:r>
              <a:rPr lang="ru-RU" sz="2400" b="1" smtClean="0"/>
              <a:t>Основні типи запам'ятовуючих пристроїв:  </a:t>
            </a:r>
          </a:p>
          <a:p>
            <a:pPr eaLnBrk="1" hangingPunct="1">
              <a:lnSpc>
                <a:spcPct val="80000"/>
              </a:lnSpc>
              <a:defRPr/>
            </a:pPr>
            <a:r>
              <a:rPr lang="ru-RU" sz="2400" b="1" smtClean="0"/>
              <a:t>накопичувач на гнучких дисках - </a:t>
            </a:r>
            <a:r>
              <a:rPr lang="en-US" sz="2400" b="1" smtClean="0">
                <a:solidFill>
                  <a:schemeClr val="accent2"/>
                </a:solidFill>
                <a:effectLst>
                  <a:outerShdw blurRad="38100" dist="38100" dir="2700000" algn="tl">
                    <a:srgbClr val="FFFFFF"/>
                  </a:outerShdw>
                </a:effectLst>
              </a:rPr>
              <a:t>floppy disk drive (FDD)</a:t>
            </a:r>
            <a:r>
              <a:rPr lang="ru-RU" sz="2400" b="1" smtClean="0"/>
              <a:t>,  </a:t>
            </a:r>
          </a:p>
          <a:p>
            <a:pPr eaLnBrk="1" hangingPunct="1">
              <a:lnSpc>
                <a:spcPct val="80000"/>
              </a:lnSpc>
              <a:defRPr/>
            </a:pPr>
            <a:r>
              <a:rPr lang="ru-RU" sz="2400" b="1" smtClean="0"/>
              <a:t>жорсткий диск - </a:t>
            </a:r>
            <a:r>
              <a:rPr lang="en-US" sz="2400" b="1" smtClean="0">
                <a:solidFill>
                  <a:schemeClr val="accent2"/>
                </a:solidFill>
                <a:effectLst>
                  <a:outerShdw blurRad="38100" dist="38100" dir="2700000" algn="tl">
                    <a:srgbClr val="FFFFFF"/>
                  </a:outerShdw>
                </a:effectLst>
              </a:rPr>
              <a:t>hard disk drive (HDD)</a:t>
            </a:r>
            <a:r>
              <a:rPr lang="en-US" sz="2800" b="1" smtClean="0"/>
              <a:t> </a:t>
            </a:r>
            <a:r>
              <a:rPr lang="ru-RU" sz="2400" b="1" smtClean="0"/>
              <a:t>,  </a:t>
            </a:r>
          </a:p>
          <a:p>
            <a:pPr eaLnBrk="1" hangingPunct="1">
              <a:lnSpc>
                <a:spcPct val="80000"/>
              </a:lnSpc>
              <a:defRPr/>
            </a:pPr>
            <a:r>
              <a:rPr lang="ru-RU" sz="2400" b="1" smtClean="0"/>
              <a:t>накопичувач на оптичних дисках - </a:t>
            </a:r>
            <a:r>
              <a:rPr lang="en-US" sz="2400" b="1" smtClean="0">
                <a:solidFill>
                  <a:schemeClr val="accent2"/>
                </a:solidFill>
                <a:effectLst>
                  <a:outerShdw blurRad="38100" dist="38100" dir="2700000" algn="tl">
                    <a:srgbClr val="FFFFFF"/>
                  </a:outerShdw>
                </a:effectLst>
              </a:rPr>
              <a:t>optical drive</a:t>
            </a:r>
            <a:r>
              <a:rPr lang="en-US" sz="2400" b="1" smtClean="0"/>
              <a:t> </a:t>
            </a:r>
            <a:r>
              <a:rPr lang="uk-UA" sz="2400" b="1" smtClean="0"/>
              <a:t>(</a:t>
            </a:r>
            <a:r>
              <a:rPr lang="en-US" sz="2400" b="1" smtClean="0">
                <a:solidFill>
                  <a:schemeClr val="accent2"/>
                </a:solidFill>
                <a:effectLst>
                  <a:outerShdw blurRad="38100" dist="38100" dir="2700000" algn="tl">
                    <a:srgbClr val="FFFFFF"/>
                  </a:outerShdw>
                </a:effectLst>
              </a:rPr>
              <a:t>CD</a:t>
            </a:r>
            <a:r>
              <a:rPr lang="en-US" sz="2400" b="1" smtClean="0"/>
              <a:t> and </a:t>
            </a:r>
            <a:r>
              <a:rPr lang="en-US" sz="2400" b="1" smtClean="0">
                <a:solidFill>
                  <a:schemeClr val="accent2"/>
                </a:solidFill>
                <a:effectLst>
                  <a:outerShdw blurRad="38100" dist="38100" dir="2700000" algn="tl">
                    <a:srgbClr val="FFFFFF"/>
                  </a:outerShdw>
                </a:effectLst>
              </a:rPr>
              <a:t>DVD</a:t>
            </a:r>
            <a:r>
              <a:rPr lang="uk-UA" sz="2400" b="1" smtClean="0"/>
              <a:t>)</a:t>
            </a:r>
            <a:r>
              <a:rPr lang="ru-RU" sz="2400" b="1" smtClean="0"/>
              <a:t>  </a:t>
            </a:r>
          </a:p>
          <a:p>
            <a:pPr eaLnBrk="1" hangingPunct="1">
              <a:lnSpc>
                <a:spcPct val="80000"/>
              </a:lnSpc>
              <a:defRPr/>
            </a:pPr>
            <a:r>
              <a:rPr lang="ru-RU" sz="2400" b="1" smtClean="0"/>
              <a:t>флеш-пам'ять - </a:t>
            </a:r>
            <a:r>
              <a:rPr lang="en-US" sz="2400" b="1" smtClean="0">
                <a:solidFill>
                  <a:schemeClr val="accent2"/>
                </a:solidFill>
                <a:effectLst>
                  <a:outerShdw blurRad="38100" dist="38100" dir="2700000" algn="tl">
                    <a:srgbClr val="FFFFFF"/>
                  </a:outerShdw>
                </a:effectLst>
              </a:rPr>
              <a:t>flash drive</a:t>
            </a:r>
            <a:r>
              <a:rPr lang="en-US" sz="2400" b="1" smtClean="0"/>
              <a:t> </a:t>
            </a:r>
            <a:r>
              <a:rPr lang="ru-RU" sz="2400" b="1" smtClean="0"/>
              <a:t>,  </a:t>
            </a:r>
          </a:p>
          <a:p>
            <a:pPr eaLnBrk="1" hangingPunct="1">
              <a:lnSpc>
                <a:spcPct val="80000"/>
              </a:lnSpc>
              <a:buFont typeface="Wingdings" pitchFamily="2" charset="2"/>
              <a:buNone/>
              <a:defRPr/>
            </a:pPr>
            <a:endParaRPr lang="en-US" sz="2400" b="1" smtClean="0"/>
          </a:p>
        </p:txBody>
      </p:sp>
    </p:spTree>
    <p:extLst>
      <p:ext uri="{BB962C8B-B14F-4D97-AF65-F5344CB8AC3E}">
        <p14:creationId xmlns:p14="http://schemas.microsoft.com/office/powerpoint/2010/main" val="25683280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8" name="Rectangle 2"/>
          <p:cNvSpPr>
            <a:spLocks noChangeArrowheads="1"/>
          </p:cNvSpPr>
          <p:nvPr/>
        </p:nvSpPr>
        <p:spPr bwMode="auto">
          <a:xfrm>
            <a:off x="320675" y="136525"/>
            <a:ext cx="8145463"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Типи інтерфейсів накопичувачів</a:t>
            </a:r>
          </a:p>
        </p:txBody>
      </p:sp>
      <p:sp>
        <p:nvSpPr>
          <p:cNvPr id="226309" name="Rectangle 5"/>
          <p:cNvSpPr>
            <a:spLocks noChangeArrowheads="1"/>
          </p:cNvSpPr>
          <p:nvPr/>
        </p:nvSpPr>
        <p:spPr bwMode="auto">
          <a:xfrm>
            <a:off x="115888" y="955675"/>
            <a:ext cx="8897937" cy="578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914400" lvl="1" indent="-339725" algn="l" eaLnBrk="1" hangingPunct="1">
              <a:lnSpc>
                <a:spcPct val="100000"/>
              </a:lnSpc>
              <a:spcBef>
                <a:spcPct val="20000"/>
              </a:spcBef>
              <a:buClr>
                <a:schemeClr val="tx2"/>
              </a:buClr>
              <a:buSzPct val="75000"/>
              <a:buFont typeface="Wingdings" pitchFamily="2" charset="2"/>
              <a:buChar char="l"/>
              <a:defRPr/>
            </a:pPr>
            <a:r>
              <a:rPr lang="en-US" sz="2800">
                <a:solidFill>
                  <a:srgbClr val="FF0000"/>
                </a:solidFill>
                <a:effectLst>
                  <a:outerShdw blurRad="38100" dist="38100" dir="2700000" algn="tl">
                    <a:srgbClr val="FFFFFF"/>
                  </a:outerShdw>
                </a:effectLst>
              </a:rPr>
              <a:t>Enhanced Integrated Drive Electronics (EIDE)</a:t>
            </a:r>
            <a:r>
              <a:rPr lang="uk-UA" sz="2800">
                <a:effectLst>
                  <a:outerShdw blurRad="38100" dist="38100" dir="2700000" algn="tl">
                    <a:srgbClr val="010199"/>
                  </a:outerShdw>
                </a:effectLst>
              </a:rPr>
              <a:t> - </a:t>
            </a:r>
            <a:r>
              <a:rPr lang="en-US" sz="2800">
                <a:effectLst>
                  <a:outerShdw blurRad="38100" dist="38100" dir="2700000" algn="tl">
                    <a:srgbClr val="010199"/>
                  </a:outerShdw>
                </a:effectLst>
              </a:rPr>
              <a:t>вдосконалений інтерфейс жорстких дисків з інтегрованою електронікою, званий також </a:t>
            </a:r>
            <a:r>
              <a:rPr lang="en-US" sz="2800">
                <a:solidFill>
                  <a:srgbClr val="FF0000"/>
                </a:solidFill>
                <a:effectLst>
                  <a:outerShdw blurRad="38100" dist="38100" dir="2700000" algn="tl">
                    <a:srgbClr val="FFFFFF"/>
                  </a:outerShdw>
                </a:effectLst>
              </a:rPr>
              <a:t>АТА-2</a:t>
            </a:r>
            <a:r>
              <a:rPr lang="en-US" sz="2800">
                <a:effectLst>
                  <a:outerShdw blurRad="38100" dist="38100" dir="2700000" algn="tl">
                    <a:srgbClr val="010199"/>
                  </a:outerShdw>
                </a:effectLst>
              </a:rPr>
              <a:t>. Це модернізована версія інтерфейсу контролерів накопичувачів </a:t>
            </a:r>
            <a:r>
              <a:rPr lang="en-US" sz="2800">
                <a:solidFill>
                  <a:srgbClr val="FF0000"/>
                </a:solidFill>
                <a:effectLst>
                  <a:outerShdw blurRad="38100" dist="38100" dir="2700000" algn="tl">
                    <a:srgbClr val="FFFFFF"/>
                  </a:outerShdw>
                </a:effectLst>
              </a:rPr>
              <a:t>IDE</a:t>
            </a:r>
            <a:r>
              <a:rPr lang="en-US" sz="2800">
                <a:effectLst>
                  <a:outerShdw blurRad="38100" dist="38100" dir="2700000" algn="tl">
                    <a:srgbClr val="010199"/>
                  </a:outerShdw>
                </a:effectLst>
              </a:rPr>
              <a:t>. </a:t>
            </a:r>
            <a:r>
              <a:rPr lang="en-US" sz="2800">
                <a:solidFill>
                  <a:srgbClr val="FF0000"/>
                </a:solidFill>
                <a:effectLst>
                  <a:outerShdw blurRad="38100" dist="38100" dir="2700000" algn="tl">
                    <a:srgbClr val="FFFFFF"/>
                  </a:outerShdw>
                </a:effectLst>
              </a:rPr>
              <a:t>EIDE</a:t>
            </a:r>
            <a:r>
              <a:rPr lang="en-US" sz="2800">
                <a:effectLst>
                  <a:outerShdw blurRad="38100" dist="38100" dir="2700000" algn="tl">
                    <a:srgbClr val="010199"/>
                  </a:outerShdw>
                </a:effectLst>
              </a:rPr>
              <a:t> підтримує жорсткі диски ємкістю більше 512 МБ, надає можливість прямого доступу до пам'яті (DMA) для збільшення швидкості і використовує пакетний інтерфейс </a:t>
            </a:r>
            <a:r>
              <a:rPr lang="uk-UA" sz="2800">
                <a:effectLst>
                  <a:outerShdw blurRad="38100" dist="38100" dir="2700000" algn="tl">
                    <a:srgbClr val="010199"/>
                  </a:outerShdw>
                </a:effectLst>
              </a:rPr>
              <a:t>для </a:t>
            </a:r>
            <a:r>
              <a:rPr lang="en-US" sz="2800">
                <a:effectLst>
                  <a:outerShdw blurRad="38100" dist="38100" dir="2700000" algn="tl">
                    <a:srgbClr val="010199"/>
                  </a:outerShdw>
                </a:effectLst>
              </a:rPr>
              <a:t>периферійних пристроїв</a:t>
            </a:r>
            <a:r>
              <a:rPr lang="uk-UA" sz="2800">
                <a:effectLst>
                  <a:outerShdw blurRad="38100" dist="38100" dir="2700000" algn="tl">
                    <a:srgbClr val="010199"/>
                  </a:outerShdw>
                </a:effectLst>
              </a:rPr>
              <a:t>.</a:t>
            </a:r>
            <a:r>
              <a:rPr lang="en-US" sz="2800">
                <a:effectLst>
                  <a:outerShdw blurRad="38100" dist="38100" dir="2700000" algn="tl">
                    <a:srgbClr val="010199"/>
                  </a:outerShdw>
                </a:effectLst>
              </a:rPr>
              <a:t> </a:t>
            </a:r>
            <a:r>
              <a:rPr lang="ru-RU" sz="2800">
                <a:effectLst>
                  <a:outerShdw blurRad="38100" dist="38100" dir="2700000" algn="tl">
                    <a:srgbClr val="010199"/>
                  </a:outerShdw>
                </a:effectLst>
              </a:rPr>
              <a:t>У інтерфейсі </a:t>
            </a:r>
            <a:r>
              <a:rPr lang="ru-RU" sz="2800">
                <a:solidFill>
                  <a:srgbClr val="FF0000"/>
                </a:solidFill>
                <a:effectLst>
                  <a:outerShdw blurRad="38100" dist="38100" dir="2700000" algn="tl">
                    <a:srgbClr val="FFFFFF"/>
                  </a:outerShdw>
                </a:effectLst>
              </a:rPr>
              <a:t>EIDE</a:t>
            </a:r>
            <a:r>
              <a:rPr lang="ru-RU" sz="2800">
                <a:effectLst>
                  <a:outerShdw blurRad="38100" dist="38100" dir="2700000" algn="tl">
                    <a:srgbClr val="010199"/>
                  </a:outerShdw>
                </a:effectLst>
              </a:rPr>
              <a:t> використовується 40-контактний рознім</a:t>
            </a:r>
            <a:r>
              <a:rPr lang="en-US" sz="2800">
                <a:effectLst>
                  <a:outerShdw blurRad="38100" dist="38100" dir="2700000" algn="tl">
                    <a:srgbClr val="010199"/>
                  </a:outerShdw>
                </a:effectLst>
              </a:rPr>
              <a:t>. </a:t>
            </a:r>
          </a:p>
        </p:txBody>
      </p:sp>
    </p:spTree>
    <p:extLst>
      <p:ext uri="{BB962C8B-B14F-4D97-AF65-F5344CB8AC3E}">
        <p14:creationId xmlns:p14="http://schemas.microsoft.com/office/powerpoint/2010/main" val="13548101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0" name="Rectangle 2"/>
          <p:cNvSpPr>
            <a:spLocks noChangeArrowheads="1"/>
          </p:cNvSpPr>
          <p:nvPr/>
        </p:nvSpPr>
        <p:spPr bwMode="auto">
          <a:xfrm>
            <a:off x="246063" y="369888"/>
            <a:ext cx="8145462"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Типи інтерфейсів накопичувачів</a:t>
            </a:r>
          </a:p>
        </p:txBody>
      </p:sp>
      <p:sp>
        <p:nvSpPr>
          <p:cNvPr id="167941" name="Rectangle 5"/>
          <p:cNvSpPr>
            <a:spLocks noChangeArrowheads="1"/>
          </p:cNvSpPr>
          <p:nvPr/>
        </p:nvSpPr>
        <p:spPr bwMode="auto">
          <a:xfrm>
            <a:off x="246063" y="1208088"/>
            <a:ext cx="8897937"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algn="l" eaLnBrk="1" hangingPunct="1">
              <a:lnSpc>
                <a:spcPct val="100000"/>
              </a:lnSpc>
              <a:spcBef>
                <a:spcPct val="20000"/>
              </a:spcBef>
              <a:buClr>
                <a:schemeClr val="hlink"/>
              </a:buClr>
              <a:buSzPct val="75000"/>
              <a:buFont typeface="Wingdings" pitchFamily="2" charset="2"/>
              <a:buNone/>
              <a:defRPr/>
            </a:pPr>
            <a:endParaRPr lang="uk-UA" sz="2800" b="0">
              <a:effectLst>
                <a:outerShdw blurRad="38100" dist="38100" dir="2700000" algn="tl">
                  <a:srgbClr val="010199"/>
                </a:outerShdw>
              </a:effectLst>
            </a:endParaRPr>
          </a:p>
          <a:p>
            <a:pPr marL="914400" lvl="1" indent="-339725" algn="l" eaLnBrk="1" hangingPunct="1">
              <a:lnSpc>
                <a:spcPct val="100000"/>
              </a:lnSpc>
              <a:spcBef>
                <a:spcPct val="20000"/>
              </a:spcBef>
              <a:buClr>
                <a:schemeClr val="tx2"/>
              </a:buClr>
              <a:buSzPct val="75000"/>
              <a:buFont typeface="Wingdings" pitchFamily="2" charset="2"/>
              <a:buChar char="l"/>
              <a:defRPr/>
            </a:pPr>
            <a:r>
              <a:rPr lang="en-US" sz="2800">
                <a:solidFill>
                  <a:srgbClr val="FF0000"/>
                </a:solidFill>
                <a:effectLst>
                  <a:outerShdw blurRad="38100" dist="38100" dir="2700000" algn="tl">
                    <a:srgbClr val="FFFFFF"/>
                  </a:outerShdw>
                </a:effectLst>
              </a:rPr>
              <a:t>Parallel ATA (PATA)</a:t>
            </a:r>
            <a:r>
              <a:rPr lang="uk-UA" sz="2800">
                <a:effectLst>
                  <a:outerShdw blurRad="38100" dist="38100" dir="2700000" algn="tl">
                    <a:srgbClr val="010199"/>
                  </a:outerShdw>
                </a:effectLst>
              </a:rPr>
              <a:t> - </a:t>
            </a:r>
            <a:r>
              <a:rPr lang="ru-RU" sz="2800">
                <a:effectLst>
                  <a:outerShdw blurRad="38100" dist="38100" dir="2700000" algn="tl">
                    <a:srgbClr val="010199"/>
                  </a:outerShdw>
                </a:effectLst>
              </a:rPr>
              <a:t>паралельним </a:t>
            </a:r>
            <a:r>
              <a:rPr lang="ru-RU" sz="2800">
                <a:solidFill>
                  <a:srgbClr val="FF0000"/>
                </a:solidFill>
                <a:effectLst>
                  <a:outerShdw blurRad="38100" dist="38100" dir="2700000" algn="tl">
                    <a:srgbClr val="FFFFFF"/>
                  </a:outerShdw>
                </a:effectLst>
              </a:rPr>
              <a:t>АТА</a:t>
            </a:r>
            <a:r>
              <a:rPr lang="ru-RU" sz="2800">
                <a:effectLst>
                  <a:outerShdw blurRad="38100" dist="38100" dir="2700000" algn="tl">
                    <a:srgbClr val="010199"/>
                  </a:outerShdw>
                </a:effectLst>
              </a:rPr>
              <a:t> називається паралельна версія інтерфейсу контролера накопичувача АТА.</a:t>
            </a:r>
            <a:endParaRPr lang="uk-UA" sz="2800">
              <a:effectLst>
                <a:outerShdw blurRad="38100" dist="38100" dir="2700000" algn="tl">
                  <a:srgbClr val="010199"/>
                </a:outerShdw>
              </a:effectLst>
            </a:endParaRPr>
          </a:p>
          <a:p>
            <a:pPr marL="914400" lvl="1" indent="-339725" algn="l" eaLnBrk="1" hangingPunct="1">
              <a:lnSpc>
                <a:spcPct val="100000"/>
              </a:lnSpc>
              <a:spcBef>
                <a:spcPct val="20000"/>
              </a:spcBef>
              <a:buClr>
                <a:schemeClr val="tx2"/>
              </a:buClr>
              <a:buSzPct val="75000"/>
              <a:buFont typeface="Wingdings" pitchFamily="2" charset="2"/>
              <a:buChar char="l"/>
              <a:defRPr/>
            </a:pPr>
            <a:r>
              <a:rPr lang="en-US" sz="2800">
                <a:solidFill>
                  <a:srgbClr val="FF0000"/>
                </a:solidFill>
                <a:effectLst>
                  <a:outerShdw blurRad="38100" dist="38100" dir="2700000" algn="tl">
                    <a:srgbClr val="FFFFFF"/>
                  </a:outerShdw>
                </a:effectLst>
              </a:rPr>
              <a:t>Serial ATA (SATA)</a:t>
            </a:r>
            <a:r>
              <a:rPr lang="uk-UA" sz="2800">
                <a:effectLst>
                  <a:outerShdw blurRad="38100" dist="38100" dir="2700000" algn="tl">
                    <a:srgbClr val="010199"/>
                  </a:outerShdw>
                </a:effectLst>
              </a:rPr>
              <a:t> - </a:t>
            </a:r>
            <a:r>
              <a:rPr lang="ru-RU" sz="2800">
                <a:effectLst>
                  <a:outerShdw blurRad="38100" dist="38100" dir="2700000" algn="tl">
                    <a:srgbClr val="010199"/>
                  </a:outerShdw>
                </a:effectLst>
              </a:rPr>
              <a:t>послідовним АТА називається послідовна версія інтерфейсу контролера накопичувача АТА. У інтерфейсі </a:t>
            </a:r>
            <a:r>
              <a:rPr lang="ru-RU" sz="2800">
                <a:solidFill>
                  <a:srgbClr val="FF0000"/>
                </a:solidFill>
                <a:effectLst>
                  <a:outerShdw blurRad="38100" dist="38100" dir="2700000" algn="tl">
                    <a:srgbClr val="FFFFFF"/>
                  </a:outerShdw>
                </a:effectLst>
              </a:rPr>
              <a:t>SATA</a:t>
            </a:r>
            <a:r>
              <a:rPr lang="ru-RU" sz="2800">
                <a:effectLst>
                  <a:outerShdw blurRad="38100" dist="38100" dir="2700000" algn="tl">
                    <a:srgbClr val="010199"/>
                  </a:outerShdw>
                </a:effectLst>
              </a:rPr>
              <a:t> використовується 7-контактний рознім.</a:t>
            </a:r>
            <a:endParaRPr lang="en-US" sz="2800">
              <a:effectLst>
                <a:outerShdw blurRad="38100" dist="38100" dir="2700000" algn="tl">
                  <a:srgbClr val="010199"/>
                </a:outerShdw>
              </a:effectLst>
            </a:endParaRPr>
          </a:p>
        </p:txBody>
      </p:sp>
    </p:spTree>
    <p:extLst>
      <p:ext uri="{BB962C8B-B14F-4D97-AF65-F5344CB8AC3E}">
        <p14:creationId xmlns:p14="http://schemas.microsoft.com/office/powerpoint/2010/main" val="23004845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2" name="Rectangle 2"/>
          <p:cNvSpPr>
            <a:spLocks noChangeArrowheads="1"/>
          </p:cNvSpPr>
          <p:nvPr/>
        </p:nvSpPr>
        <p:spPr bwMode="auto">
          <a:xfrm>
            <a:off x="246063" y="369888"/>
            <a:ext cx="8145462"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Типи інтерфейсів накопичувачів</a:t>
            </a:r>
          </a:p>
        </p:txBody>
      </p:sp>
      <p:sp>
        <p:nvSpPr>
          <p:cNvPr id="227333" name="Rectangle 5"/>
          <p:cNvSpPr>
            <a:spLocks noChangeArrowheads="1"/>
          </p:cNvSpPr>
          <p:nvPr/>
        </p:nvSpPr>
        <p:spPr bwMode="auto">
          <a:xfrm>
            <a:off x="246063" y="1208088"/>
            <a:ext cx="8897937" cy="482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algn="l" eaLnBrk="1" hangingPunct="1">
              <a:lnSpc>
                <a:spcPct val="100000"/>
              </a:lnSpc>
              <a:spcBef>
                <a:spcPct val="20000"/>
              </a:spcBef>
              <a:buClr>
                <a:schemeClr val="hlink"/>
              </a:buClr>
              <a:buSzPct val="75000"/>
              <a:buFont typeface="Wingdings" pitchFamily="2" charset="2"/>
              <a:buNone/>
              <a:defRPr/>
            </a:pPr>
            <a:endParaRPr lang="uk-UA" sz="2800" b="0">
              <a:effectLst>
                <a:outerShdw blurRad="38100" dist="38100" dir="2700000" algn="tl">
                  <a:srgbClr val="010199"/>
                </a:outerShdw>
              </a:effectLst>
            </a:endParaRPr>
          </a:p>
          <a:p>
            <a:pPr marL="914400" lvl="1" indent="-339725" algn="l" eaLnBrk="1" hangingPunct="1">
              <a:lnSpc>
                <a:spcPct val="100000"/>
              </a:lnSpc>
              <a:spcBef>
                <a:spcPct val="20000"/>
              </a:spcBef>
              <a:buClr>
                <a:schemeClr val="tx2"/>
              </a:buClr>
              <a:buSzPct val="75000"/>
              <a:buFont typeface="Wingdings" pitchFamily="2" charset="2"/>
              <a:buChar char="l"/>
              <a:defRPr/>
            </a:pPr>
            <a:r>
              <a:rPr lang="en-US" sz="2800">
                <a:solidFill>
                  <a:srgbClr val="FF0000"/>
                </a:solidFill>
                <a:effectLst>
                  <a:outerShdw blurRad="38100" dist="38100" dir="2700000" algn="tl">
                    <a:srgbClr val="FFFFFF"/>
                  </a:outerShdw>
                </a:effectLst>
              </a:rPr>
              <a:t>Small Computer System Interface (SCSI)</a:t>
            </a:r>
            <a:r>
              <a:rPr lang="uk-UA" sz="2800">
                <a:effectLst>
                  <a:outerShdw blurRad="38100" dist="38100" dir="2700000" algn="tl">
                    <a:srgbClr val="010199"/>
                  </a:outerShdw>
                </a:effectLst>
              </a:rPr>
              <a:t> - </a:t>
            </a:r>
            <a:r>
              <a:rPr lang="en-US" sz="2800">
                <a:effectLst>
                  <a:outerShdw blurRad="38100" dist="38100" dir="2700000" algn="tl">
                    <a:srgbClr val="010199"/>
                  </a:outerShdw>
                </a:effectLst>
              </a:rPr>
              <a:t>інтерфейс малих обчислювальних систем. Це інтерфейс контролерів накопичувачів, до якого можна підключати до 15 накопичувачів. До інтерфейсу SCSI можна підключати як внутрішні, так і зовнішні диски. У інтерфейсі SCSI використовується 50-контактний, 68-контактний або 80-контактний </a:t>
            </a:r>
            <a:r>
              <a:rPr lang="ru-RU" sz="2800">
                <a:effectLst>
                  <a:outerShdw blurRad="38100" dist="38100" dir="2700000" algn="tl">
                    <a:srgbClr val="010199"/>
                  </a:outerShdw>
                </a:effectLst>
              </a:rPr>
              <a:t>рознім</a:t>
            </a:r>
            <a:r>
              <a:rPr lang="en-US" sz="2800">
                <a:effectLst>
                  <a:outerShdw blurRad="38100" dist="38100" dir="2700000" algn="tl">
                    <a:srgbClr val="010199"/>
                  </a:outerShdw>
                </a:effectLst>
              </a:rPr>
              <a:t>.</a:t>
            </a:r>
          </a:p>
        </p:txBody>
      </p:sp>
    </p:spTree>
    <p:extLst>
      <p:ext uri="{BB962C8B-B14F-4D97-AF65-F5344CB8AC3E}">
        <p14:creationId xmlns:p14="http://schemas.microsoft.com/office/powerpoint/2010/main" val="16832168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0"/>
            <a:ext cx="43211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defTabSz="814388" eaLnBrk="1" hangingPunct="1">
              <a:defRPr/>
            </a:pPr>
            <a:r>
              <a:rPr lang="en-US" sz="3600">
                <a:solidFill>
                  <a:schemeClr val="tx2"/>
                </a:solidFill>
                <a:effectLst>
                  <a:outerShdw blurRad="38100" dist="38100" dir="2700000" algn="tl">
                    <a:srgbClr val="FFFFFF"/>
                  </a:outerShdw>
                </a:effectLst>
              </a:rPr>
              <a:t>1.5 </a:t>
            </a:r>
            <a:r>
              <a:rPr lang="uk-UA" sz="3600">
                <a:solidFill>
                  <a:schemeClr val="tx2"/>
                </a:solidFill>
                <a:effectLst>
                  <a:outerShdw blurRad="38100" dist="38100" dir="2700000" algn="tl">
                    <a:srgbClr val="FFFFFF"/>
                  </a:outerShdw>
                </a:effectLst>
              </a:rPr>
              <a:t>Порти - </a:t>
            </a:r>
            <a:r>
              <a:rPr lang="en-US" sz="3600">
                <a:solidFill>
                  <a:schemeClr val="tx2"/>
                </a:solidFill>
                <a:effectLst>
                  <a:outerShdw blurRad="38100" dist="38100" dir="2700000" algn="tl">
                    <a:srgbClr val="FFFFFF"/>
                  </a:outerShdw>
                </a:effectLst>
              </a:rPr>
              <a:t>Ports</a:t>
            </a:r>
          </a:p>
        </p:txBody>
      </p:sp>
      <p:pic>
        <p:nvPicPr>
          <p:cNvPr id="1411097" name="Picture 25" descr="31d3-22400"/>
          <p:cNvPicPr>
            <a:picLocks noChangeAspect="1" noChangeArrowheads="1"/>
          </p:cNvPicPr>
          <p:nvPr/>
        </p:nvPicPr>
        <p:blipFill>
          <a:blip r:embed="rId2">
            <a:extLst>
              <a:ext uri="{28A0092B-C50C-407E-A947-70E740481C1C}">
                <a14:useLocalDpi xmlns:a14="http://schemas.microsoft.com/office/drawing/2010/main" val="0"/>
              </a:ext>
            </a:extLst>
          </a:blip>
          <a:srcRect b="48625"/>
          <a:stretch>
            <a:fillRect/>
          </a:stretch>
        </p:blipFill>
        <p:spPr bwMode="auto">
          <a:xfrm>
            <a:off x="7007225" y="3138488"/>
            <a:ext cx="2127250" cy="205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6980" name="Group 32"/>
          <p:cNvGrpSpPr>
            <a:grpSpLocks/>
          </p:cNvGrpSpPr>
          <p:nvPr/>
        </p:nvGrpSpPr>
        <p:grpSpPr bwMode="auto">
          <a:xfrm>
            <a:off x="0" y="758825"/>
            <a:ext cx="9144000" cy="6099175"/>
            <a:chOff x="0" y="608"/>
            <a:chExt cx="5907" cy="3510"/>
          </a:xfrm>
        </p:grpSpPr>
        <p:grpSp>
          <p:nvGrpSpPr>
            <p:cNvPr id="126981" name="Group 3"/>
            <p:cNvGrpSpPr>
              <a:grpSpLocks/>
            </p:cNvGrpSpPr>
            <p:nvPr/>
          </p:nvGrpSpPr>
          <p:grpSpPr bwMode="auto">
            <a:xfrm>
              <a:off x="1768" y="620"/>
              <a:ext cx="1440" cy="1339"/>
              <a:chOff x="1768" y="620"/>
              <a:chExt cx="1440" cy="1339"/>
            </a:xfrm>
          </p:grpSpPr>
          <p:pic>
            <p:nvPicPr>
              <p:cNvPr id="127005" name="Picture 4" descr="3500600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8" y="620"/>
                <a:ext cx="1440" cy="1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7006" name="Text Box 5"/>
              <p:cNvSpPr txBox="1">
                <a:spLocks noChangeArrowheads="1"/>
              </p:cNvSpPr>
              <p:nvPr/>
            </p:nvSpPr>
            <p:spPr bwMode="auto">
              <a:xfrm>
                <a:off x="1801" y="1661"/>
                <a:ext cx="1336"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USB</a:t>
                </a:r>
              </a:p>
            </p:txBody>
          </p:sp>
        </p:grpSp>
        <p:grpSp>
          <p:nvGrpSpPr>
            <p:cNvPr id="126982" name="Group 6"/>
            <p:cNvGrpSpPr>
              <a:grpSpLocks/>
            </p:cNvGrpSpPr>
            <p:nvPr/>
          </p:nvGrpSpPr>
          <p:grpSpPr bwMode="auto">
            <a:xfrm>
              <a:off x="0" y="621"/>
              <a:ext cx="1757" cy="1335"/>
              <a:chOff x="0" y="621"/>
              <a:chExt cx="1757" cy="1335"/>
            </a:xfrm>
          </p:grpSpPr>
          <p:pic>
            <p:nvPicPr>
              <p:cNvPr id="127003" name="Picture 7" descr="db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1"/>
                <a:ext cx="1757" cy="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7004" name="Text Box 8"/>
              <p:cNvSpPr txBox="1">
                <a:spLocks noChangeArrowheads="1"/>
              </p:cNvSpPr>
              <p:nvPr/>
            </p:nvSpPr>
            <p:spPr bwMode="auto">
              <a:xfrm>
                <a:off x="0" y="1710"/>
                <a:ext cx="1336"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DB9</a:t>
                </a:r>
              </a:p>
            </p:txBody>
          </p:sp>
        </p:grpSp>
        <p:grpSp>
          <p:nvGrpSpPr>
            <p:cNvPr id="126983" name="Group 9"/>
            <p:cNvGrpSpPr>
              <a:grpSpLocks/>
            </p:cNvGrpSpPr>
            <p:nvPr/>
          </p:nvGrpSpPr>
          <p:grpSpPr bwMode="auto">
            <a:xfrm>
              <a:off x="3196" y="608"/>
              <a:ext cx="1357" cy="1368"/>
              <a:chOff x="3196" y="608"/>
              <a:chExt cx="1357" cy="1368"/>
            </a:xfrm>
          </p:grpSpPr>
          <p:pic>
            <p:nvPicPr>
              <p:cNvPr id="127001" name="Picture 10" descr="boardpc_8"/>
              <p:cNvPicPr>
                <a:picLocks noChangeAspect="1" noChangeArrowheads="1"/>
              </p:cNvPicPr>
              <p:nvPr/>
            </p:nvPicPr>
            <p:blipFill>
              <a:blip r:embed="rId5">
                <a:extLst>
                  <a:ext uri="{28A0092B-C50C-407E-A947-70E740481C1C}">
                    <a14:useLocalDpi xmlns:a14="http://schemas.microsoft.com/office/drawing/2010/main" val="0"/>
                  </a:ext>
                </a:extLst>
              </a:blip>
              <a:srcRect l="15373"/>
              <a:stretch>
                <a:fillRect/>
              </a:stretch>
            </p:blipFill>
            <p:spPr bwMode="auto">
              <a:xfrm>
                <a:off x="3196" y="625"/>
                <a:ext cx="1357" cy="1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7002" name="Text Box 11"/>
              <p:cNvSpPr txBox="1">
                <a:spLocks noChangeArrowheads="1"/>
              </p:cNvSpPr>
              <p:nvPr/>
            </p:nvSpPr>
            <p:spPr bwMode="auto">
              <a:xfrm>
                <a:off x="4348" y="608"/>
                <a:ext cx="172" cy="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400">
                    <a:solidFill>
                      <a:srgbClr val="000000"/>
                    </a:solidFill>
                  </a:rPr>
                  <a:t>COM</a:t>
                </a:r>
              </a:p>
              <a:p>
                <a:pPr algn="l">
                  <a:lnSpc>
                    <a:spcPct val="100000"/>
                  </a:lnSpc>
                  <a:spcBef>
                    <a:spcPct val="50000"/>
                  </a:spcBef>
                </a:pPr>
                <a:endParaRPr lang="en-US" altLang="ru-RU" sz="1400">
                  <a:solidFill>
                    <a:srgbClr val="000000"/>
                  </a:solidFill>
                </a:endParaRPr>
              </a:p>
              <a:p>
                <a:pPr algn="l">
                  <a:lnSpc>
                    <a:spcPct val="100000"/>
                  </a:lnSpc>
                  <a:spcBef>
                    <a:spcPct val="50000"/>
                  </a:spcBef>
                </a:pPr>
                <a:r>
                  <a:rPr lang="en-US" altLang="ru-RU" sz="1400">
                    <a:solidFill>
                      <a:srgbClr val="000000"/>
                    </a:solidFill>
                  </a:rPr>
                  <a:t>Ports</a:t>
                </a:r>
              </a:p>
            </p:txBody>
          </p:sp>
        </p:grpSp>
        <p:grpSp>
          <p:nvGrpSpPr>
            <p:cNvPr id="126984" name="Group 12"/>
            <p:cNvGrpSpPr>
              <a:grpSpLocks/>
            </p:cNvGrpSpPr>
            <p:nvPr/>
          </p:nvGrpSpPr>
          <p:grpSpPr bwMode="auto">
            <a:xfrm>
              <a:off x="0" y="1940"/>
              <a:ext cx="2046" cy="1031"/>
              <a:chOff x="0" y="1940"/>
              <a:chExt cx="2071" cy="1021"/>
            </a:xfrm>
          </p:grpSpPr>
          <p:pic>
            <p:nvPicPr>
              <p:cNvPr id="126999" name="Picture 13" descr="abit_front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940"/>
                <a:ext cx="1774"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7000" name="Text Box 14"/>
              <p:cNvSpPr txBox="1">
                <a:spLocks noChangeArrowheads="1"/>
              </p:cNvSpPr>
              <p:nvPr/>
            </p:nvSpPr>
            <p:spPr bwMode="auto">
              <a:xfrm>
                <a:off x="735" y="2739"/>
                <a:ext cx="133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Firewire</a:t>
                </a:r>
              </a:p>
            </p:txBody>
          </p:sp>
        </p:grpSp>
        <p:pic>
          <p:nvPicPr>
            <p:cNvPr id="126985" name="Picture 15" descr="db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954"/>
              <a:ext cx="1800" cy="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6986" name="Group 16"/>
            <p:cNvGrpSpPr>
              <a:grpSpLocks/>
            </p:cNvGrpSpPr>
            <p:nvPr/>
          </p:nvGrpSpPr>
          <p:grpSpPr bwMode="auto">
            <a:xfrm>
              <a:off x="4541" y="633"/>
              <a:ext cx="1366" cy="1350"/>
              <a:chOff x="4541" y="633"/>
              <a:chExt cx="1366" cy="1350"/>
            </a:xfrm>
          </p:grpSpPr>
          <p:pic>
            <p:nvPicPr>
              <p:cNvPr id="126997" name="Picture 17" descr="h25PinParallelPlu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41" y="633"/>
                <a:ext cx="1366" cy="1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98" name="Text Box 18"/>
              <p:cNvSpPr txBox="1">
                <a:spLocks noChangeArrowheads="1"/>
              </p:cNvSpPr>
              <p:nvPr/>
            </p:nvSpPr>
            <p:spPr bwMode="auto">
              <a:xfrm>
                <a:off x="4571" y="1759"/>
                <a:ext cx="133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DB25--parallel</a:t>
                </a:r>
              </a:p>
            </p:txBody>
          </p:sp>
        </p:grpSp>
        <p:grpSp>
          <p:nvGrpSpPr>
            <p:cNvPr id="126987" name="Group 19"/>
            <p:cNvGrpSpPr>
              <a:grpSpLocks/>
            </p:cNvGrpSpPr>
            <p:nvPr/>
          </p:nvGrpSpPr>
          <p:grpSpPr bwMode="auto">
            <a:xfrm>
              <a:off x="1742" y="1959"/>
              <a:ext cx="1924" cy="1009"/>
              <a:chOff x="1742" y="1959"/>
              <a:chExt cx="1924" cy="1009"/>
            </a:xfrm>
          </p:grpSpPr>
          <p:pic>
            <p:nvPicPr>
              <p:cNvPr id="126995" name="Picture 20" descr="scsi-connector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2" y="1959"/>
                <a:ext cx="1924" cy="1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96" name="Text Box 21"/>
              <p:cNvSpPr txBox="1">
                <a:spLocks noChangeArrowheads="1"/>
              </p:cNvSpPr>
              <p:nvPr/>
            </p:nvSpPr>
            <p:spPr bwMode="auto">
              <a:xfrm>
                <a:off x="2096" y="2249"/>
                <a:ext cx="133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nSpc>
                    <a:spcPct val="100000"/>
                  </a:lnSpc>
                  <a:spcBef>
                    <a:spcPct val="50000"/>
                  </a:spcBef>
                </a:pPr>
                <a:r>
                  <a:rPr lang="en-US" altLang="ru-RU" sz="1800">
                    <a:solidFill>
                      <a:srgbClr val="000000"/>
                    </a:solidFill>
                  </a:rPr>
                  <a:t>SCSI</a:t>
                </a:r>
              </a:p>
            </p:txBody>
          </p:sp>
        </p:grpSp>
        <p:grpSp>
          <p:nvGrpSpPr>
            <p:cNvPr id="126988" name="Group 22"/>
            <p:cNvGrpSpPr>
              <a:grpSpLocks/>
            </p:cNvGrpSpPr>
            <p:nvPr/>
          </p:nvGrpSpPr>
          <p:grpSpPr bwMode="auto">
            <a:xfrm>
              <a:off x="3639" y="1983"/>
              <a:ext cx="1336" cy="1271"/>
              <a:chOff x="3639" y="1983"/>
              <a:chExt cx="1336" cy="1271"/>
            </a:xfrm>
          </p:grpSpPr>
          <p:pic>
            <p:nvPicPr>
              <p:cNvPr id="126993" name="Picture 23" descr="235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2" y="1983"/>
                <a:ext cx="812" cy="1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94" name="Text Box 24"/>
              <p:cNvSpPr txBox="1">
                <a:spLocks noChangeArrowheads="1"/>
              </p:cNvSpPr>
              <p:nvPr/>
            </p:nvSpPr>
            <p:spPr bwMode="auto">
              <a:xfrm>
                <a:off x="3639" y="3030"/>
                <a:ext cx="133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Mini-DIN</a:t>
                </a:r>
              </a:p>
            </p:txBody>
          </p:sp>
        </p:grpSp>
        <p:grpSp>
          <p:nvGrpSpPr>
            <p:cNvPr id="126989" name="Group 26"/>
            <p:cNvGrpSpPr>
              <a:grpSpLocks/>
            </p:cNvGrpSpPr>
            <p:nvPr/>
          </p:nvGrpSpPr>
          <p:grpSpPr bwMode="auto">
            <a:xfrm>
              <a:off x="1747" y="2972"/>
              <a:ext cx="1911" cy="1133"/>
              <a:chOff x="1747" y="2972"/>
              <a:chExt cx="1911" cy="1133"/>
            </a:xfrm>
          </p:grpSpPr>
          <p:pic>
            <p:nvPicPr>
              <p:cNvPr id="126991" name="Picture 27" descr="05midi_game_port-box-l"/>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47" y="2972"/>
                <a:ext cx="1911" cy="1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92" name="Text Box 28"/>
              <p:cNvSpPr txBox="1">
                <a:spLocks noChangeArrowheads="1"/>
              </p:cNvSpPr>
              <p:nvPr/>
            </p:nvSpPr>
            <p:spPr bwMode="auto">
              <a:xfrm>
                <a:off x="2009" y="3801"/>
                <a:ext cx="133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algn="ctr" eaLnBrk="0" fontAlgn="base" hangingPunct="0">
                  <a:lnSpc>
                    <a:spcPct val="90000"/>
                  </a:lnSpc>
                  <a:spcBef>
                    <a:spcPct val="0"/>
                  </a:spcBef>
                  <a:spcAft>
                    <a:spcPct val="0"/>
                  </a:spcAft>
                  <a:defRPr sz="2400" b="1">
                    <a:solidFill>
                      <a:schemeClr val="tx1"/>
                    </a:solidFill>
                    <a:latin typeface="Arial" charset="0"/>
                  </a:defRPr>
                </a:lvl6pPr>
                <a:lvl7pPr marL="2971800" indent="-228600" algn="ctr" eaLnBrk="0" fontAlgn="base" hangingPunct="0">
                  <a:lnSpc>
                    <a:spcPct val="90000"/>
                  </a:lnSpc>
                  <a:spcBef>
                    <a:spcPct val="0"/>
                  </a:spcBef>
                  <a:spcAft>
                    <a:spcPct val="0"/>
                  </a:spcAft>
                  <a:defRPr sz="2400" b="1">
                    <a:solidFill>
                      <a:schemeClr val="tx1"/>
                    </a:solidFill>
                    <a:latin typeface="Arial" charset="0"/>
                  </a:defRPr>
                </a:lvl7pPr>
                <a:lvl8pPr marL="3429000" indent="-228600" algn="ctr" eaLnBrk="0" fontAlgn="base" hangingPunct="0">
                  <a:lnSpc>
                    <a:spcPct val="90000"/>
                  </a:lnSpc>
                  <a:spcBef>
                    <a:spcPct val="0"/>
                  </a:spcBef>
                  <a:spcAft>
                    <a:spcPct val="0"/>
                  </a:spcAft>
                  <a:defRPr sz="2400" b="1">
                    <a:solidFill>
                      <a:schemeClr val="tx1"/>
                    </a:solidFill>
                    <a:latin typeface="Arial" charset="0"/>
                  </a:defRPr>
                </a:lvl8pPr>
                <a:lvl9pPr marL="3886200" indent="-228600" algn="ctr" eaLnBrk="0" fontAlgn="base" hangingPunct="0">
                  <a:lnSpc>
                    <a:spcPct val="90000"/>
                  </a:lnSpc>
                  <a:spcBef>
                    <a:spcPct val="0"/>
                  </a:spcBef>
                  <a:spcAft>
                    <a:spcPct val="0"/>
                  </a:spcAft>
                  <a:defRPr sz="2400" b="1">
                    <a:solidFill>
                      <a:schemeClr val="tx1"/>
                    </a:solidFill>
                    <a:latin typeface="Arial" charset="0"/>
                  </a:defRPr>
                </a:lvl9pPr>
              </a:lstStyle>
              <a:p>
                <a:pPr algn="l">
                  <a:lnSpc>
                    <a:spcPct val="100000"/>
                  </a:lnSpc>
                  <a:spcBef>
                    <a:spcPct val="50000"/>
                  </a:spcBef>
                </a:pPr>
                <a:r>
                  <a:rPr lang="en-US" altLang="ru-RU" sz="1800">
                    <a:solidFill>
                      <a:srgbClr val="000000"/>
                    </a:solidFill>
                  </a:rPr>
                  <a:t>Game Port-DB15</a:t>
                </a:r>
              </a:p>
            </p:txBody>
          </p:sp>
        </p:grpSp>
        <p:pic>
          <p:nvPicPr>
            <p:cNvPr id="126990" name="Picture 29" descr="video_connector_c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9" y="3208"/>
              <a:ext cx="2121" cy="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9171248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411097"/>
                                        </p:tgtEl>
                                        <p:attrNameLst>
                                          <p:attrName>style.visibility</p:attrName>
                                        </p:attrNameLst>
                                      </p:cBhvr>
                                      <p:to>
                                        <p:strVal val="visible"/>
                                      </p:to>
                                    </p:set>
                                    <p:animEffect transition="in" filter="circle(in)">
                                      <p:cBhvr>
                                        <p:cTn id="7" dur="2000"/>
                                        <p:tgtEl>
                                          <p:spTgt spid="1411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0" name="Rectangle 2"/>
          <p:cNvSpPr>
            <a:spLocks noChangeArrowheads="1"/>
          </p:cNvSpPr>
          <p:nvPr/>
        </p:nvSpPr>
        <p:spPr bwMode="auto">
          <a:xfrm>
            <a:off x="512763" y="188913"/>
            <a:ext cx="814546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Hard Drives</a:t>
            </a:r>
          </a:p>
        </p:txBody>
      </p:sp>
      <p:sp>
        <p:nvSpPr>
          <p:cNvPr id="162821" name="Rectangle 6"/>
          <p:cNvSpPr>
            <a:spLocks noChangeArrowheads="1"/>
          </p:cNvSpPr>
          <p:nvPr/>
        </p:nvSpPr>
        <p:spPr bwMode="auto">
          <a:xfrm>
            <a:off x="250825" y="2495550"/>
            <a:ext cx="8267700" cy="411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algn="l" eaLnBrk="1" hangingPunct="1">
              <a:spcBef>
                <a:spcPct val="20000"/>
              </a:spcBef>
              <a:buClr>
                <a:schemeClr val="hlink"/>
              </a:buClr>
              <a:buSzPct val="75000"/>
              <a:buFont typeface="Wingdings" pitchFamily="2" charset="2"/>
              <a:buChar char="l"/>
              <a:defRPr/>
            </a:pPr>
            <a:r>
              <a:rPr lang="uk-UA" sz="2800">
                <a:effectLst>
                  <a:outerShdw blurRad="38100" dist="38100" dir="2700000" algn="tl">
                    <a:srgbClr val="010199"/>
                  </a:outerShdw>
                </a:effectLst>
              </a:rPr>
              <a:t>Можуть бути вбудованими або зовнішніми.</a:t>
            </a:r>
            <a:endParaRPr lang="en-US" sz="2800">
              <a:effectLst>
                <a:outerShdw blurRad="38100" dist="38100" dir="2700000" algn="tl">
                  <a:srgbClr val="010199"/>
                </a:outerShdw>
              </a:effectLst>
            </a:endParaRPr>
          </a:p>
          <a:p>
            <a:pPr marL="342900" indent="-342900" algn="l" eaLnBrk="1" hangingPunct="1">
              <a:spcBef>
                <a:spcPct val="20000"/>
              </a:spcBef>
              <a:buClr>
                <a:schemeClr val="hlink"/>
              </a:buClr>
              <a:buSzPct val="75000"/>
              <a:buFont typeface="Wingdings" pitchFamily="2" charset="2"/>
              <a:buChar char="l"/>
              <a:defRPr/>
            </a:pPr>
            <a:r>
              <a:rPr lang="en-US" sz="2800">
                <a:effectLst>
                  <a:outerShdw blurRad="38100" dist="38100" dir="2700000" algn="tl">
                    <a:srgbClr val="010199"/>
                  </a:outerShdw>
                </a:effectLst>
              </a:rPr>
              <a:t>Жорсткий диск — це магнітний пристрій, що запам'ятовує, який встановлюється </a:t>
            </a:r>
            <a:r>
              <a:rPr lang="uk-UA" sz="2800">
                <a:effectLst>
                  <a:outerShdw blurRad="38100" dist="38100" dir="2700000" algn="tl">
                    <a:srgbClr val="010199"/>
                  </a:outerShdw>
                </a:effectLst>
              </a:rPr>
              <a:t>в</a:t>
            </a:r>
            <a:r>
              <a:rPr lang="en-US" sz="2800">
                <a:effectLst>
                  <a:outerShdw blurRad="38100" dist="38100" dir="2700000" algn="tl">
                    <a:srgbClr val="010199"/>
                  </a:outerShdw>
                </a:effectLst>
              </a:rPr>
              <a:t>середині комп'ютера. Жорсткий диск використовується як постійний пристрій, що запам'ятовує, для даних. У комп'ютерних системах жорсткий диск зазвичай позначають буквою </a:t>
            </a:r>
            <a:r>
              <a:rPr lang="uk-UA" sz="2800">
                <a:effectLst>
                  <a:outerShdw blurRad="38100" dist="38100" dir="2700000" algn="tl">
                    <a:srgbClr val="010199"/>
                  </a:outerShdw>
                </a:effectLst>
              </a:rPr>
              <a:t>С</a:t>
            </a:r>
            <a:r>
              <a:rPr lang="en-US" sz="2800">
                <a:effectLst>
                  <a:outerShdw blurRad="38100" dist="38100" dir="2700000" algn="tl">
                    <a:srgbClr val="010199"/>
                  </a:outerShdw>
                </a:effectLst>
              </a:rPr>
              <a:t>:, на нього встановлюють операційну систему і додатки. </a:t>
            </a:r>
          </a:p>
        </p:txBody>
      </p:sp>
      <p:pic>
        <p:nvPicPr>
          <p:cNvPr id="11571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2400" y="147638"/>
            <a:ext cx="2438400" cy="195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33445387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0" name="Rectangle 2"/>
          <p:cNvSpPr>
            <a:spLocks noChangeArrowheads="1"/>
          </p:cNvSpPr>
          <p:nvPr/>
        </p:nvSpPr>
        <p:spPr bwMode="auto">
          <a:xfrm>
            <a:off x="512763" y="188913"/>
            <a:ext cx="814546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algn="l" eaLnBrk="1" hangingPunct="1">
              <a:lnSpc>
                <a:spcPct val="100000"/>
              </a:lnSpc>
              <a:defRPr/>
            </a:pPr>
            <a:r>
              <a:rPr lang="en-US" sz="3600">
                <a:solidFill>
                  <a:schemeClr val="tx2"/>
                </a:solidFill>
                <a:effectLst>
                  <a:outerShdw blurRad="38100" dist="38100" dir="2700000" algn="tl">
                    <a:srgbClr val="FFFFFF"/>
                  </a:outerShdw>
                </a:effectLst>
              </a:rPr>
              <a:t>Hard Drives</a:t>
            </a:r>
          </a:p>
        </p:txBody>
      </p:sp>
      <p:sp>
        <p:nvSpPr>
          <p:cNvPr id="224261" name="Rectangle 6"/>
          <p:cNvSpPr>
            <a:spLocks noChangeArrowheads="1"/>
          </p:cNvSpPr>
          <p:nvPr/>
        </p:nvSpPr>
        <p:spPr bwMode="auto">
          <a:xfrm>
            <a:off x="0" y="3429000"/>
            <a:ext cx="9144000"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93663" algn="l" eaLnBrk="1" hangingPunct="1">
              <a:spcBef>
                <a:spcPct val="20000"/>
              </a:spcBef>
              <a:buClr>
                <a:schemeClr val="hlink"/>
              </a:buClr>
              <a:buSzPct val="75000"/>
              <a:buFont typeface="Wingdings" pitchFamily="2" charset="2"/>
              <a:buNone/>
              <a:tabLst>
                <a:tab pos="0" algn="l"/>
              </a:tabLst>
              <a:defRPr/>
            </a:pPr>
            <a:r>
              <a:rPr lang="en-US" sz="2800">
                <a:effectLst>
                  <a:outerShdw blurRad="38100" dist="38100" dir="2700000" algn="tl">
                    <a:srgbClr val="010199"/>
                  </a:outerShdw>
                </a:effectLst>
              </a:rPr>
              <a:t>Зазвичай жорсткий диск </a:t>
            </a:r>
            <a:r>
              <a:rPr lang="uk-UA" sz="2800">
                <a:effectLst>
                  <a:outerShdw blurRad="38100" dist="38100" dir="2700000" algn="tl">
                    <a:srgbClr val="010199"/>
                  </a:outerShdw>
                </a:effectLst>
              </a:rPr>
              <a:t>монтується</a:t>
            </a:r>
            <a:r>
              <a:rPr lang="en-US" sz="2800">
                <a:effectLst>
                  <a:outerShdw blurRad="38100" dist="38100" dir="2700000" algn="tl">
                    <a:srgbClr val="010199"/>
                  </a:outerShdw>
                </a:effectLst>
              </a:rPr>
              <a:t> як перший диск в послідовності початкового завантаження. Єм</a:t>
            </a:r>
            <a:r>
              <a:rPr lang="uk-UA" sz="2800">
                <a:effectLst>
                  <a:outerShdw blurRad="38100" dist="38100" dir="2700000" algn="tl">
                    <a:srgbClr val="010199"/>
                  </a:outerShdw>
                </a:effectLst>
              </a:rPr>
              <a:t>н</a:t>
            </a:r>
            <a:r>
              <a:rPr lang="en-US" sz="2800">
                <a:effectLst>
                  <a:outerShdw blurRad="38100" dist="38100" dir="2700000" algn="tl">
                    <a:srgbClr val="010199"/>
                  </a:outerShdw>
                </a:effectLst>
              </a:rPr>
              <a:t>ість жорсткого диска складає мільярди байт (або гігабайти (ГБ)). </a:t>
            </a:r>
            <a:r>
              <a:rPr lang="ru-RU" sz="2800">
                <a:effectLst>
                  <a:outerShdw blurRad="38100" dist="38100" dir="2700000" algn="tl">
                    <a:srgbClr val="010199"/>
                  </a:outerShdw>
                </a:effectLst>
              </a:rPr>
              <a:t>Швидкість жорсткого диска визначається числом обертів в хвилину. Для збільшення ємкості пристрою, в систему можна додавати декілька жорстких дисків.</a:t>
            </a:r>
            <a:endParaRPr lang="en-US" sz="2800">
              <a:effectLst>
                <a:outerShdw blurRad="38100" dist="38100" dir="2700000" algn="tl">
                  <a:srgbClr val="010199"/>
                </a:outerShdw>
              </a:effectLst>
            </a:endParaRPr>
          </a:p>
        </p:txBody>
      </p:sp>
      <p:pic>
        <p:nvPicPr>
          <p:cNvPr id="116740" name="Picture 8" descr="Зображення:Hdd od srodka.jpg">
            <a:hlinkClick r:id="rId2"/>
          </p:cNvPr>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4657725" y="0"/>
            <a:ext cx="4486275" cy="3176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861182743"/>
      </p:ext>
    </p:extLst>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4" name="Rectangle 2"/>
          <p:cNvSpPr>
            <a:spLocks noChangeArrowheads="1"/>
          </p:cNvSpPr>
          <p:nvPr/>
        </p:nvSpPr>
        <p:spPr bwMode="auto">
          <a:xfrm>
            <a:off x="512763" y="188913"/>
            <a:ext cx="814546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Floppy Drives</a:t>
            </a:r>
          </a:p>
        </p:txBody>
      </p:sp>
      <p:pic>
        <p:nvPicPr>
          <p:cNvPr id="11776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0825" y="4070350"/>
            <a:ext cx="3190875" cy="259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63848" name="Rectangle 10"/>
          <p:cNvSpPr>
            <a:spLocks noChangeArrowheads="1"/>
          </p:cNvSpPr>
          <p:nvPr/>
        </p:nvSpPr>
        <p:spPr bwMode="auto">
          <a:xfrm>
            <a:off x="161925" y="1220788"/>
            <a:ext cx="8982075"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236538" indent="-236538" algn="l" defTabSz="814388">
              <a:lnSpc>
                <a:spcPct val="100000"/>
              </a:lnSpc>
              <a:spcBef>
                <a:spcPct val="50000"/>
              </a:spcBef>
              <a:buClr>
                <a:schemeClr val="tx2"/>
              </a:buClr>
              <a:buSzPct val="100000"/>
              <a:buFont typeface="Wingdings" pitchFamily="2" charset="2"/>
              <a:buChar char="§"/>
              <a:defRPr/>
            </a:pPr>
            <a:r>
              <a:rPr lang="ru-RU" sz="2800">
                <a:effectLst>
                  <a:outerShdw blurRad="38100" dist="38100" dir="2700000" algn="tl">
                    <a:srgbClr val="010199"/>
                  </a:outerShdw>
                </a:effectLst>
              </a:rPr>
              <a:t>Накопичувач на гнучких дисках (або дисковод для дискет) — пристрій, що запам'ятовує, використовує 3,5-дюймові гнучкі диски. На гнучких магнітних дисках може зберігатися 720 КБ або 1,44 МБ даних. У комп'ютерних системах накопичувач на гнучких дисках зазвичай позначають буквою </a:t>
            </a:r>
            <a:r>
              <a:rPr lang="ru-RU" sz="2800">
                <a:solidFill>
                  <a:srgbClr val="FF0000"/>
                </a:solidFill>
                <a:effectLst>
                  <a:outerShdw blurRad="38100" dist="38100" dir="2700000" algn="tl">
                    <a:srgbClr val="FFFFFF"/>
                  </a:outerShdw>
                </a:effectLst>
              </a:rPr>
              <a:t>А:</a:t>
            </a:r>
            <a:r>
              <a:rPr lang="en-US" sz="2800">
                <a:effectLst>
                  <a:outerShdw blurRad="38100" dist="38100" dir="2700000" algn="tl">
                    <a:srgbClr val="010199"/>
                  </a:outerShdw>
                </a:effectLst>
              </a:rPr>
              <a:t>. </a:t>
            </a:r>
          </a:p>
        </p:txBody>
      </p:sp>
    </p:spTree>
    <p:extLst>
      <p:ext uri="{BB962C8B-B14F-4D97-AF65-F5344CB8AC3E}">
        <p14:creationId xmlns:p14="http://schemas.microsoft.com/office/powerpoint/2010/main" val="13931668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78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3488" y="4438650"/>
            <a:ext cx="3937000" cy="227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56323" name="Rectangle 2"/>
          <p:cNvSpPr>
            <a:spLocks noGrp="1" noChangeArrowheads="1"/>
          </p:cNvSpPr>
          <p:nvPr>
            <p:ph type="title" idx="4294967295"/>
          </p:nvPr>
        </p:nvSpPr>
        <p:spPr>
          <a:xfrm>
            <a:off x="209550" y="0"/>
            <a:ext cx="8145463" cy="592138"/>
          </a:xfrm>
        </p:spPr>
        <p:txBody>
          <a:bodyPr lIns="82124" tIns="41061" rIns="82124" bIns="41061" anchor="b" anchorCtr="0">
            <a:normAutofit fontScale="90000"/>
          </a:bodyPr>
          <a:lstStyle/>
          <a:p>
            <a:pPr algn="l" eaLnBrk="1" hangingPunct="1">
              <a:defRPr/>
            </a:pPr>
            <a:r>
              <a:rPr lang="en-US" sz="3600" b="1" smtClean="0"/>
              <a:t>Optical Drives</a:t>
            </a:r>
          </a:p>
        </p:txBody>
      </p:sp>
      <p:sp>
        <p:nvSpPr>
          <p:cNvPr id="56324" name="Rectangle 5"/>
          <p:cNvSpPr>
            <a:spLocks noGrp="1" noChangeArrowheads="1"/>
          </p:cNvSpPr>
          <p:nvPr>
            <p:ph type="body" idx="4294967295"/>
          </p:nvPr>
        </p:nvSpPr>
        <p:spPr>
          <a:xfrm>
            <a:off x="180975" y="685800"/>
            <a:ext cx="8513763" cy="5324475"/>
          </a:xfrm>
        </p:spPr>
        <p:txBody>
          <a:bodyPr lIns="82124" tIns="41061" rIns="82124" bIns="41061"/>
          <a:lstStyle/>
          <a:p>
            <a:pPr eaLnBrk="1" hangingPunct="1">
              <a:defRPr/>
            </a:pPr>
            <a:r>
              <a:rPr lang="ru-RU" sz="2800" b="1" smtClean="0"/>
              <a:t>Оптичний накопичувач — це пристрій, що запам'ятовує, в якому для прочитування даних, записаних на оптичному носієві, використовуються лазери. </a:t>
            </a:r>
          </a:p>
          <a:p>
            <a:pPr eaLnBrk="1" hangingPunct="1">
              <a:defRPr/>
            </a:pPr>
            <a:r>
              <a:rPr lang="ru-RU" sz="2800" b="1" smtClean="0"/>
              <a:t>Існує два типи накопичувачів для оптичних дисків:  компакт-диск (</a:t>
            </a:r>
            <a:r>
              <a:rPr lang="ru-RU" sz="2800" b="1" smtClean="0">
                <a:solidFill>
                  <a:srgbClr val="FF0000"/>
                </a:solidFill>
                <a:effectLst>
                  <a:outerShdw blurRad="38100" dist="38100" dir="2700000" algn="tl">
                    <a:srgbClr val="FFFFFF"/>
                  </a:outerShdw>
                </a:effectLst>
              </a:rPr>
              <a:t>CD - Compact Disk</a:t>
            </a:r>
            <a:r>
              <a:rPr lang="ru-RU" sz="2800" b="1" smtClean="0"/>
              <a:t> ),  універсальний цифровий диск (</a:t>
            </a:r>
            <a:r>
              <a:rPr lang="ru-RU" sz="2800" b="1" smtClean="0">
                <a:solidFill>
                  <a:srgbClr val="FF0000"/>
                </a:solidFill>
                <a:effectLst>
                  <a:outerShdw blurRad="38100" dist="38100" dir="2700000" algn="tl">
                    <a:srgbClr val="FFFFFF"/>
                  </a:outerShdw>
                </a:effectLst>
              </a:rPr>
              <a:t>DVD</a:t>
            </a:r>
            <a:r>
              <a:rPr lang="ru-RU" sz="2800" b="1" smtClean="0"/>
              <a:t> – на самому початку абревіатура </a:t>
            </a:r>
            <a:r>
              <a:rPr lang="ru-RU" sz="2800" b="1" smtClean="0">
                <a:solidFill>
                  <a:srgbClr val="FF0000"/>
                </a:solidFill>
                <a:effectLst>
                  <a:outerShdw blurRad="38100" dist="38100" dir="2700000" algn="tl">
                    <a:srgbClr val="FFFFFF"/>
                  </a:outerShdw>
                </a:effectLst>
              </a:rPr>
              <a:t>DVD</a:t>
            </a:r>
            <a:r>
              <a:rPr lang="ru-RU" sz="2800" b="1" smtClean="0"/>
              <a:t> позначала </a:t>
            </a:r>
            <a:r>
              <a:rPr lang="ru-RU" sz="2800" b="1" smtClean="0">
                <a:solidFill>
                  <a:srgbClr val="FF0000"/>
                </a:solidFill>
                <a:effectLst>
                  <a:outerShdw blurRad="38100" dist="38100" dir="2700000" algn="tl">
                    <a:srgbClr val="FFFFFF"/>
                  </a:outerShdw>
                </a:effectLst>
              </a:rPr>
              <a:t>Digital Video Disk</a:t>
            </a:r>
            <a:r>
              <a:rPr lang="ru-RU" sz="2800" b="1" smtClean="0"/>
              <a:t>).</a:t>
            </a:r>
            <a:r>
              <a:rPr lang="en-US" sz="2800" b="1" smtClean="0"/>
              <a:t> </a:t>
            </a:r>
          </a:p>
          <a:p>
            <a:pPr eaLnBrk="1" hangingPunct="1">
              <a:buFont typeface="Wingdings" pitchFamily="2" charset="2"/>
              <a:buNone/>
              <a:defRPr/>
            </a:pPr>
            <a:endParaRPr lang="en-US" sz="2800" b="1" smtClean="0"/>
          </a:p>
          <a:p>
            <a:pPr eaLnBrk="1" hangingPunct="1">
              <a:defRPr/>
            </a:pPr>
            <a:endParaRPr lang="en-US" sz="2800" smtClean="0"/>
          </a:p>
        </p:txBody>
      </p:sp>
    </p:spTree>
    <p:extLst>
      <p:ext uri="{BB962C8B-B14F-4D97-AF65-F5344CB8AC3E}">
        <p14:creationId xmlns:p14="http://schemas.microsoft.com/office/powerpoint/2010/main" val="10102401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3" name="Rectangle 2"/>
          <p:cNvSpPr>
            <a:spLocks noChangeArrowheads="1"/>
          </p:cNvSpPr>
          <p:nvPr/>
        </p:nvSpPr>
        <p:spPr bwMode="auto">
          <a:xfrm>
            <a:off x="360363" y="158750"/>
            <a:ext cx="8145462"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Optical Drives</a:t>
            </a:r>
          </a:p>
        </p:txBody>
      </p:sp>
      <p:sp>
        <p:nvSpPr>
          <p:cNvPr id="165894" name="Rectangle 5"/>
          <p:cNvSpPr>
            <a:spLocks noChangeArrowheads="1"/>
          </p:cNvSpPr>
          <p:nvPr/>
        </p:nvSpPr>
        <p:spPr bwMode="auto">
          <a:xfrm>
            <a:off x="188913" y="909638"/>
            <a:ext cx="8955087" cy="594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eaLnBrk="1" hangingPunct="1">
              <a:lnSpc>
                <a:spcPct val="100000"/>
              </a:lnSpc>
              <a:spcBef>
                <a:spcPct val="20000"/>
              </a:spcBef>
              <a:buClr>
                <a:schemeClr val="hlink"/>
              </a:buClr>
              <a:buSzPct val="75000"/>
              <a:buFont typeface="Wingdings" pitchFamily="2" charset="2"/>
              <a:buNone/>
              <a:defRPr/>
            </a:pPr>
            <a:r>
              <a:rPr lang="ru-RU" sz="2800">
                <a:effectLst>
                  <a:outerShdw blurRad="38100" dist="38100" dir="2700000" algn="tl">
                    <a:srgbClr val="010199"/>
                  </a:outerShdw>
                </a:effectLst>
              </a:rPr>
              <a:t>типи накопичувачів</a:t>
            </a:r>
            <a:r>
              <a:rPr lang="en-US" sz="2800">
                <a:effectLst>
                  <a:outerShdw blurRad="38100" dist="38100" dir="2700000" algn="tl">
                    <a:srgbClr val="010199"/>
                  </a:outerShdw>
                </a:effectLst>
              </a:rPr>
              <a:t>:</a:t>
            </a:r>
          </a:p>
          <a:p>
            <a:pPr marL="342900" indent="-342900" eaLnBrk="1" hangingPunct="1">
              <a:lnSpc>
                <a:spcPct val="100000"/>
              </a:lnSpc>
              <a:spcBef>
                <a:spcPct val="20000"/>
              </a:spcBef>
              <a:buClr>
                <a:schemeClr val="hlink"/>
              </a:buClr>
              <a:buSzPct val="75000"/>
              <a:buFont typeface="Wingdings" pitchFamily="2" charset="2"/>
              <a:buNone/>
              <a:defRPr/>
            </a:pPr>
            <a:endParaRPr lang="ru-RU" sz="2800">
              <a:effectLst>
                <a:outerShdw blurRad="38100" dist="38100" dir="2700000" algn="tl">
                  <a:srgbClr val="010199"/>
                </a:outerShdw>
              </a:effectLst>
            </a:endParaRP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CD-ROM </a:t>
            </a:r>
            <a:r>
              <a:rPr lang="ru-RU" sz="2800">
                <a:effectLst>
                  <a:outerShdw blurRad="38100" dist="38100" dir="2700000" algn="tl">
                    <a:srgbClr val="010199"/>
                  </a:outerShdw>
                </a:effectLst>
              </a:rPr>
              <a:t>— заздалегідь записаний компакт-диск, призначений лише для читання.  </a:t>
            </a: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CD-R</a:t>
            </a:r>
            <a:r>
              <a:rPr lang="ru-RU" sz="2800">
                <a:effectLst>
                  <a:outerShdw blurRad="38100" dist="38100" dir="2700000" algn="tl">
                    <a:srgbClr val="010199"/>
                  </a:outerShdw>
                </a:effectLst>
              </a:rPr>
              <a:t> — компакт-диск з однократним записом.  </a:t>
            </a: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CD-RW</a:t>
            </a:r>
            <a:r>
              <a:rPr lang="ru-RU" sz="2800">
                <a:effectLst>
                  <a:outerShdw blurRad="38100" dist="38100" dir="2700000" algn="tl">
                    <a:srgbClr val="010199"/>
                  </a:outerShdw>
                </a:effectLst>
              </a:rPr>
              <a:t> — перезаписуваний компакт-диск, на який можна записувати дані, стирати і записувати знову.  </a:t>
            </a: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DVD-ROM</a:t>
            </a:r>
            <a:r>
              <a:rPr lang="ru-RU" sz="2800">
                <a:effectLst>
                  <a:outerShdw blurRad="38100" dist="38100" dir="2700000" algn="tl">
                    <a:srgbClr val="010199"/>
                  </a:outerShdw>
                </a:effectLst>
              </a:rPr>
              <a:t> — заздалегідь записаний DVD-диск, призначений лише для читання.</a:t>
            </a:r>
            <a:r>
              <a:rPr lang="ru-RU" sz="3200" b="0">
                <a:effectLst>
                  <a:outerShdw blurRad="38100" dist="38100" dir="2700000" algn="tl">
                    <a:srgbClr val="010199"/>
                  </a:outerShdw>
                </a:effectLst>
              </a:rPr>
              <a:t>  </a:t>
            </a:r>
          </a:p>
          <a:p>
            <a:pPr marL="342900" indent="-342900" algn="l" eaLnBrk="1" hangingPunct="1">
              <a:lnSpc>
                <a:spcPct val="100000"/>
              </a:lnSpc>
              <a:spcBef>
                <a:spcPct val="20000"/>
              </a:spcBef>
              <a:buClr>
                <a:schemeClr val="hlink"/>
              </a:buClr>
              <a:buSzPct val="75000"/>
              <a:buFont typeface="Wingdings" pitchFamily="2" charset="2"/>
              <a:buNone/>
              <a:defRPr/>
            </a:pPr>
            <a:endParaRPr lang="en-US" sz="2800">
              <a:effectLst>
                <a:outerShdw blurRad="38100" dist="38100" dir="2700000" algn="tl">
                  <a:srgbClr val="010199"/>
                </a:outerShdw>
              </a:effectLst>
            </a:endParaRPr>
          </a:p>
          <a:p>
            <a:pPr marL="342900" indent="-342900" algn="l" eaLnBrk="1" hangingPunct="1">
              <a:lnSpc>
                <a:spcPct val="100000"/>
              </a:lnSpc>
              <a:spcBef>
                <a:spcPct val="20000"/>
              </a:spcBef>
              <a:buClr>
                <a:schemeClr val="hlink"/>
              </a:buClr>
              <a:buSzPct val="75000"/>
              <a:buFont typeface="Wingdings" pitchFamily="2" charset="2"/>
              <a:buChar char="l"/>
              <a:defRPr/>
            </a:pPr>
            <a:endParaRPr lang="en-US" sz="2800" b="0">
              <a:effectLst>
                <a:outerShdw blurRad="38100" dist="38100" dir="2700000" algn="tl">
                  <a:srgbClr val="010199"/>
                </a:outerShdw>
              </a:effectLst>
            </a:endParaRPr>
          </a:p>
        </p:txBody>
      </p:sp>
    </p:spTree>
    <p:extLst>
      <p:ext uri="{BB962C8B-B14F-4D97-AF65-F5344CB8AC3E}">
        <p14:creationId xmlns:p14="http://schemas.microsoft.com/office/powerpoint/2010/main" val="31667434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4" name="Rectangle 2"/>
          <p:cNvSpPr>
            <a:spLocks noChangeArrowheads="1"/>
          </p:cNvSpPr>
          <p:nvPr/>
        </p:nvSpPr>
        <p:spPr bwMode="auto">
          <a:xfrm>
            <a:off x="331788" y="117475"/>
            <a:ext cx="8145462"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Optical Drives</a:t>
            </a:r>
          </a:p>
        </p:txBody>
      </p:sp>
      <p:sp>
        <p:nvSpPr>
          <p:cNvPr id="225285" name="Rectangle 5"/>
          <p:cNvSpPr>
            <a:spLocks noChangeArrowheads="1"/>
          </p:cNvSpPr>
          <p:nvPr/>
        </p:nvSpPr>
        <p:spPr bwMode="auto">
          <a:xfrm>
            <a:off x="188913" y="909638"/>
            <a:ext cx="851376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eaLnBrk="1" hangingPunct="1">
              <a:lnSpc>
                <a:spcPct val="100000"/>
              </a:lnSpc>
              <a:spcBef>
                <a:spcPct val="20000"/>
              </a:spcBef>
              <a:buClr>
                <a:schemeClr val="hlink"/>
              </a:buClr>
              <a:buSzPct val="75000"/>
              <a:buFont typeface="Wingdings" pitchFamily="2" charset="2"/>
              <a:buNone/>
              <a:defRPr/>
            </a:pPr>
            <a:r>
              <a:rPr lang="ru-RU" sz="2800">
                <a:effectLst>
                  <a:outerShdw blurRad="38100" dist="38100" dir="2700000" algn="tl">
                    <a:srgbClr val="010199"/>
                  </a:outerShdw>
                </a:effectLst>
              </a:rPr>
              <a:t>типи накопичувачів для оптичних накопичувачів</a:t>
            </a:r>
            <a:endParaRPr lang="en-US" sz="2800">
              <a:effectLst>
                <a:outerShdw blurRad="38100" dist="38100" dir="2700000" algn="tl">
                  <a:srgbClr val="010199"/>
                </a:outerShdw>
              </a:effectLst>
            </a:endParaRPr>
          </a:p>
          <a:p>
            <a:pPr marL="342900" indent="-342900" eaLnBrk="1" hangingPunct="1">
              <a:lnSpc>
                <a:spcPct val="100000"/>
              </a:lnSpc>
              <a:spcBef>
                <a:spcPct val="20000"/>
              </a:spcBef>
              <a:buClr>
                <a:schemeClr val="hlink"/>
              </a:buClr>
              <a:buSzPct val="75000"/>
              <a:buFont typeface="Wingdings" pitchFamily="2" charset="2"/>
              <a:buNone/>
              <a:defRPr/>
            </a:pPr>
            <a:endParaRPr lang="ru-RU" sz="2800">
              <a:effectLst>
                <a:outerShdw blurRad="38100" dist="38100" dir="2700000" algn="tl">
                  <a:srgbClr val="010199"/>
                </a:outerShdw>
              </a:effectLst>
            </a:endParaRP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DVD-RAM</a:t>
            </a:r>
            <a:r>
              <a:rPr lang="ru-RU" sz="2800">
                <a:effectLst>
                  <a:outerShdw blurRad="38100" dist="38100" dir="2700000" algn="tl">
                    <a:srgbClr val="010199"/>
                  </a:outerShdw>
                </a:effectLst>
              </a:rPr>
              <a:t> — перезаписуваний DVD-диск, на який можна записувати дані, стирати та записувати знову.  </a:t>
            </a:r>
          </a:p>
          <a:p>
            <a:pPr marL="342900" indent="-342900" algn="l" eaLnBrk="1" fontAlgn="b" hangingPunct="1">
              <a:lnSpc>
                <a:spcPct val="100000"/>
              </a:lnSpc>
              <a:spcBef>
                <a:spcPct val="20000"/>
              </a:spcBef>
              <a:buClr>
                <a:schemeClr val="hlink"/>
              </a:buClr>
              <a:buSzPct val="75000"/>
              <a:buFont typeface="Wingdings" pitchFamily="2" charset="2"/>
              <a:buChar char="l"/>
              <a:defRPr/>
            </a:pPr>
            <a:r>
              <a:rPr lang="ru-RU" sz="2800">
                <a:solidFill>
                  <a:srgbClr val="FF0000"/>
                </a:solidFill>
                <a:effectLst>
                  <a:outerShdw blurRad="38100" dist="38100" dir="2700000" algn="tl">
                    <a:srgbClr val="FFFFFF"/>
                  </a:outerShdw>
                </a:effectLst>
              </a:rPr>
              <a:t>DVD+/-R</a:t>
            </a:r>
            <a:r>
              <a:rPr lang="ru-RU" sz="2800">
                <a:effectLst>
                  <a:outerShdw blurRad="38100" dist="38100" dir="2700000" algn="tl">
                    <a:srgbClr val="010199"/>
                  </a:outerShdw>
                </a:effectLst>
              </a:rPr>
              <a:t>— DVD-диск з однократним записом. </a:t>
            </a:r>
          </a:p>
          <a:p>
            <a:pPr marL="342900" indent="-342900" algn="l" eaLnBrk="1" fontAlgn="b" hangingPunct="1">
              <a:lnSpc>
                <a:spcPct val="100000"/>
              </a:lnSpc>
              <a:spcBef>
                <a:spcPct val="20000"/>
              </a:spcBef>
              <a:buClr>
                <a:schemeClr val="hlink"/>
              </a:buClr>
              <a:buSzPct val="75000"/>
              <a:buFont typeface="Wingdings" pitchFamily="2" charset="2"/>
              <a:buNone/>
              <a:defRPr/>
            </a:pPr>
            <a:r>
              <a:rPr lang="ru-RU" sz="2800">
                <a:solidFill>
                  <a:schemeClr val="bg1"/>
                </a:solidFill>
              </a:rPr>
              <a:t>DVD+/-RW — перезаписуваний DVD-диск, на який можна записувати дані, стирати і записувати знову.</a:t>
            </a:r>
            <a:endParaRPr lang="en-US" sz="2800">
              <a:solidFill>
                <a:schemeClr val="bg1"/>
              </a:solidFill>
            </a:endParaRPr>
          </a:p>
          <a:p>
            <a:pPr marL="342900" indent="-342900" algn="l" eaLnBrk="1" fontAlgn="b" hangingPunct="1">
              <a:lnSpc>
                <a:spcPct val="100000"/>
              </a:lnSpc>
              <a:spcBef>
                <a:spcPct val="20000"/>
              </a:spcBef>
              <a:buClr>
                <a:schemeClr val="hlink"/>
              </a:buClr>
              <a:buSzPct val="75000"/>
              <a:buFont typeface="Wingdings" pitchFamily="2" charset="2"/>
              <a:buChar char="l"/>
              <a:defRPr/>
            </a:pPr>
            <a:endParaRPr lang="en-US" sz="2800">
              <a:solidFill>
                <a:schemeClr val="bg1"/>
              </a:solidFill>
              <a:effectLst>
                <a:outerShdw blurRad="38100" dist="38100" dir="2700000" algn="tl">
                  <a:srgbClr val="FFFFFF"/>
                </a:outerShdw>
              </a:effectLst>
            </a:endParaRPr>
          </a:p>
          <a:p>
            <a:pPr marL="342900" indent="-342900" algn="l" eaLnBrk="1" hangingPunct="1">
              <a:lnSpc>
                <a:spcPct val="100000"/>
              </a:lnSpc>
              <a:spcBef>
                <a:spcPct val="20000"/>
              </a:spcBef>
              <a:buClr>
                <a:schemeClr val="hlink"/>
              </a:buClr>
              <a:buSzPct val="75000"/>
              <a:buFont typeface="Wingdings" pitchFamily="2" charset="2"/>
              <a:buNone/>
              <a:defRPr/>
            </a:pPr>
            <a:endParaRPr lang="en-US" sz="2800">
              <a:solidFill>
                <a:schemeClr val="bg1"/>
              </a:solidFill>
              <a:effectLst>
                <a:outerShdw blurRad="38100" dist="38100" dir="2700000" algn="tl">
                  <a:srgbClr val="FFFFFF"/>
                </a:outerShdw>
              </a:effectLst>
            </a:endParaRPr>
          </a:p>
          <a:p>
            <a:pPr marL="342900" indent="-342900" algn="l" eaLnBrk="1" hangingPunct="1">
              <a:lnSpc>
                <a:spcPct val="100000"/>
              </a:lnSpc>
              <a:spcBef>
                <a:spcPct val="20000"/>
              </a:spcBef>
              <a:buClr>
                <a:schemeClr val="hlink"/>
              </a:buClr>
              <a:buSzPct val="75000"/>
              <a:buFont typeface="Wingdings" pitchFamily="2" charset="2"/>
              <a:buChar char="l"/>
              <a:defRPr/>
            </a:pPr>
            <a:endParaRPr lang="en-US" sz="2800" b="0">
              <a:effectLst>
                <a:outerShdw blurRad="38100" dist="38100" dir="2700000" algn="tl">
                  <a:srgbClr val="010199"/>
                </a:outerShdw>
              </a:effectLst>
            </a:endParaRPr>
          </a:p>
        </p:txBody>
      </p:sp>
    </p:spTree>
    <p:extLst>
      <p:ext uri="{BB962C8B-B14F-4D97-AF65-F5344CB8AC3E}">
        <p14:creationId xmlns:p14="http://schemas.microsoft.com/office/powerpoint/2010/main" val="9699913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9" name="Rectangle 2"/>
          <p:cNvSpPr>
            <a:spLocks noChangeArrowheads="1"/>
          </p:cNvSpPr>
          <p:nvPr/>
        </p:nvSpPr>
        <p:spPr bwMode="auto">
          <a:xfrm>
            <a:off x="246063" y="127000"/>
            <a:ext cx="8145462"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Flash Drives</a:t>
            </a:r>
          </a:p>
        </p:txBody>
      </p:sp>
      <p:sp>
        <p:nvSpPr>
          <p:cNvPr id="164870" name="Rectangle 5"/>
          <p:cNvSpPr>
            <a:spLocks noChangeArrowheads="1"/>
          </p:cNvSpPr>
          <p:nvPr/>
        </p:nvSpPr>
        <p:spPr bwMode="auto">
          <a:xfrm>
            <a:off x="236538" y="863600"/>
            <a:ext cx="83185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algn="l" eaLnBrk="1" hangingPunct="1">
              <a:lnSpc>
                <a:spcPct val="100000"/>
              </a:lnSpc>
              <a:spcBef>
                <a:spcPct val="20000"/>
              </a:spcBef>
              <a:buClr>
                <a:schemeClr val="hlink"/>
              </a:buClr>
              <a:buSzPct val="75000"/>
              <a:buFont typeface="Wingdings" pitchFamily="2" charset="2"/>
              <a:buNone/>
              <a:defRPr/>
            </a:pPr>
            <a:r>
              <a:rPr lang="en-US" sz="2800">
                <a:effectLst>
                  <a:outerShdw blurRad="38100" dist="38100" dir="2700000" algn="tl">
                    <a:srgbClr val="010199"/>
                  </a:outerShdw>
                </a:effectLst>
              </a:rPr>
              <a:t> 	Флеш-пам'ять, яку називають просто "флешкой", є знімним пристроєм, що запам'ятовує, підключається через USB-порт. У н</a:t>
            </a:r>
            <a:r>
              <a:rPr lang="uk-UA" sz="2800">
                <a:effectLst>
                  <a:outerShdw blurRad="38100" dist="38100" dir="2700000" algn="tl">
                    <a:srgbClr val="010199"/>
                  </a:outerShdw>
                </a:effectLst>
              </a:rPr>
              <a:t>ьо</a:t>
            </a:r>
            <a:r>
              <a:rPr lang="en-US" sz="2800">
                <a:effectLst>
                  <a:outerShdw blurRad="38100" dist="38100" dir="2700000" algn="tl">
                    <a:srgbClr val="010199"/>
                  </a:outerShdw>
                </a:effectLst>
              </a:rPr>
              <a:t>м</a:t>
            </a:r>
            <a:r>
              <a:rPr lang="uk-UA" sz="2800">
                <a:effectLst>
                  <a:outerShdw blurRad="38100" dist="38100" dir="2700000" algn="tl">
                    <a:srgbClr val="010199"/>
                  </a:outerShdw>
                </a:effectLst>
              </a:rPr>
              <a:t>у</a:t>
            </a:r>
            <a:r>
              <a:rPr lang="en-US" sz="2800">
                <a:effectLst>
                  <a:outerShdw blurRad="38100" dist="38100" dir="2700000" algn="tl">
                    <a:srgbClr val="010199"/>
                  </a:outerShdw>
                </a:effectLst>
              </a:rPr>
              <a:t> використовується пам'ять спеціального тип</a:t>
            </a:r>
            <a:r>
              <a:rPr lang="uk-UA" sz="2800">
                <a:effectLst>
                  <a:outerShdw blurRad="38100" dist="38100" dir="2700000" algn="tl">
                    <a:srgbClr val="010199"/>
                  </a:outerShdw>
                </a:effectLst>
              </a:rPr>
              <a:t>у</a:t>
            </a:r>
            <a:r>
              <a:rPr lang="en-US" sz="2800">
                <a:effectLst>
                  <a:outerShdw blurRad="38100" dist="38100" dir="2700000" algn="tl">
                    <a:srgbClr val="010199"/>
                  </a:outerShdw>
                </a:effectLst>
              </a:rPr>
              <a:t>, яка не вимагає живлення для збереження даних.</a:t>
            </a:r>
          </a:p>
        </p:txBody>
      </p:sp>
      <p:pic>
        <p:nvPicPr>
          <p:cNvPr id="12186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3150" y="3616325"/>
            <a:ext cx="2805113"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7205652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6" name="Rectangle 2"/>
          <p:cNvSpPr>
            <a:spLocks noChangeArrowheads="1"/>
          </p:cNvSpPr>
          <p:nvPr/>
        </p:nvSpPr>
        <p:spPr bwMode="auto">
          <a:xfrm>
            <a:off x="227013" y="119063"/>
            <a:ext cx="8145462"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nchor="b"/>
          <a:lstStyle/>
          <a:p>
            <a:pPr eaLnBrk="1" hangingPunct="1">
              <a:lnSpc>
                <a:spcPct val="100000"/>
              </a:lnSpc>
              <a:defRPr/>
            </a:pPr>
            <a:r>
              <a:rPr lang="en-US" sz="3600">
                <a:solidFill>
                  <a:schemeClr val="tx2"/>
                </a:solidFill>
                <a:effectLst>
                  <a:outerShdw blurRad="38100" dist="38100" dir="2700000" algn="tl">
                    <a:srgbClr val="FFFFFF"/>
                  </a:outerShdw>
                </a:effectLst>
              </a:rPr>
              <a:t>Типи інтерфейсів накопичувачів</a:t>
            </a:r>
          </a:p>
        </p:txBody>
      </p:sp>
      <p:sp>
        <p:nvSpPr>
          <p:cNvPr id="166917" name="Rectangle 5"/>
          <p:cNvSpPr>
            <a:spLocks noChangeArrowheads="1"/>
          </p:cNvSpPr>
          <p:nvPr/>
        </p:nvSpPr>
        <p:spPr bwMode="auto">
          <a:xfrm>
            <a:off x="0" y="955675"/>
            <a:ext cx="9144000" cy="578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82124" tIns="41061" rIns="82124" bIns="41061"/>
          <a:lstStyle/>
          <a:p>
            <a:pPr marL="342900" indent="-342900" algn="l" eaLnBrk="1" hangingPunct="1">
              <a:lnSpc>
                <a:spcPct val="100000"/>
              </a:lnSpc>
              <a:spcBef>
                <a:spcPct val="20000"/>
              </a:spcBef>
              <a:buClr>
                <a:schemeClr val="hlink"/>
              </a:buClr>
              <a:buSzPct val="75000"/>
              <a:buFont typeface="Wingdings" pitchFamily="2" charset="2"/>
              <a:buNone/>
              <a:defRPr/>
            </a:pPr>
            <a:r>
              <a:rPr lang="en-US" sz="2800">
                <a:effectLst>
                  <a:outerShdw blurRad="38100" dist="38100" dir="2700000" algn="tl">
                    <a:srgbClr val="010199"/>
                  </a:outerShdw>
                </a:effectLst>
              </a:rPr>
              <a:t>	</a:t>
            </a:r>
            <a:r>
              <a:rPr lang="ru-RU" sz="2800">
                <a:effectLst>
                  <a:outerShdw blurRad="38100" dist="38100" dir="2700000" algn="tl">
                    <a:srgbClr val="010199"/>
                  </a:outerShdw>
                </a:effectLst>
              </a:rPr>
              <a:t>Для підключення до комп'ютера жорстких дисків і накопичувачів на оптичних дисках використовуються різні інтерфейси</a:t>
            </a:r>
            <a:r>
              <a:rPr lang="en-US" sz="2800">
                <a:effectLst>
                  <a:outerShdw blurRad="38100" dist="38100" dir="2700000" algn="tl">
                    <a:srgbClr val="010199"/>
                  </a:outerShdw>
                </a:effectLst>
              </a:rPr>
              <a:t>:</a:t>
            </a:r>
          </a:p>
          <a:p>
            <a:pPr marL="914400" lvl="1" indent="-339725" algn="l" eaLnBrk="1" hangingPunct="1">
              <a:lnSpc>
                <a:spcPct val="100000"/>
              </a:lnSpc>
              <a:spcBef>
                <a:spcPct val="20000"/>
              </a:spcBef>
              <a:buClr>
                <a:schemeClr val="tx2"/>
              </a:buClr>
              <a:buSzPct val="75000"/>
              <a:buFont typeface="Wingdings" pitchFamily="2" charset="2"/>
              <a:buChar char="l"/>
              <a:defRPr/>
            </a:pPr>
            <a:r>
              <a:rPr lang="en-US" sz="2800">
                <a:solidFill>
                  <a:srgbClr val="FF0000"/>
                </a:solidFill>
                <a:effectLst>
                  <a:outerShdw blurRad="38100" dist="38100" dir="2700000" algn="tl">
                    <a:srgbClr val="FFFFFF"/>
                  </a:outerShdw>
                </a:effectLst>
              </a:rPr>
              <a:t>IDE </a:t>
            </a:r>
            <a:r>
              <a:rPr lang="en-US">
                <a:solidFill>
                  <a:srgbClr val="FF0000"/>
                </a:solidFill>
                <a:effectLst>
                  <a:outerShdw blurRad="38100" dist="38100" dir="2700000" algn="tl">
                    <a:srgbClr val="FFFFFF"/>
                  </a:outerShdw>
                </a:effectLst>
              </a:rPr>
              <a:t>Integrated Drive Electronics</a:t>
            </a:r>
            <a:r>
              <a:rPr lang="en-US">
                <a:effectLst>
                  <a:outerShdw blurRad="38100" dist="38100" dir="2700000" algn="tl">
                    <a:srgbClr val="010199"/>
                  </a:outerShdw>
                </a:effectLst>
              </a:rPr>
              <a:t> </a:t>
            </a:r>
            <a:r>
              <a:rPr lang="en-US" sz="2800">
                <a:effectLst>
                  <a:outerShdw blurRad="38100" dist="38100" dir="2700000" algn="tl">
                    <a:srgbClr val="010199"/>
                  </a:outerShdw>
                </a:effectLst>
              </a:rPr>
              <a:t>— вбудований інтерфейс накопичувачів, також званий інтерфейсом </a:t>
            </a:r>
            <a:r>
              <a:rPr lang="en-US">
                <a:solidFill>
                  <a:srgbClr val="FF0000"/>
                </a:solidFill>
                <a:effectLst>
                  <a:outerShdw blurRad="38100" dist="38100" dir="2700000" algn="tl">
                    <a:srgbClr val="FFFFFF"/>
                  </a:outerShdw>
                </a:effectLst>
              </a:rPr>
              <a:t>АТА</a:t>
            </a:r>
            <a:r>
              <a:rPr lang="uk-UA" sz="2800">
                <a:effectLst>
                  <a:outerShdw blurRad="38100" dist="38100" dir="2700000" algn="tl">
                    <a:srgbClr val="010199"/>
                  </a:outerShdw>
                </a:effectLst>
              </a:rPr>
              <a:t> (</a:t>
            </a:r>
            <a:r>
              <a:rPr lang="ru-RU">
                <a:solidFill>
                  <a:srgbClr val="FF0000"/>
                </a:solidFill>
                <a:effectLst>
                  <a:outerShdw blurRad="38100" dist="38100" dir="2700000" algn="tl">
                    <a:srgbClr val="FFFFFF"/>
                  </a:outerShdw>
                </a:effectLst>
              </a:rPr>
              <a:t>Advanced Technology Attachment</a:t>
            </a:r>
            <a:r>
              <a:rPr lang="ru-RU" sz="3200" b="0">
                <a:effectLst>
                  <a:outerShdw blurRad="38100" dist="38100" dir="2700000" algn="tl">
                    <a:srgbClr val="010199"/>
                  </a:outerShdw>
                </a:effectLst>
              </a:rPr>
              <a:t> </a:t>
            </a:r>
            <a:r>
              <a:rPr lang="ru-RU">
                <a:solidFill>
                  <a:srgbClr val="FF0000"/>
                </a:solidFill>
                <a:effectLst>
                  <a:outerShdw blurRad="38100" dist="38100" dir="2700000" algn="tl">
                    <a:srgbClr val="FFFFFF"/>
                  </a:outerShdw>
                </a:effectLst>
              </a:rPr>
              <a:t>- </a:t>
            </a:r>
            <a:r>
              <a:rPr lang="uk-UA">
                <a:solidFill>
                  <a:srgbClr val="FF0000"/>
                </a:solidFill>
                <a:effectLst>
                  <a:outerShdw blurRad="38100" dist="38100" dir="2700000" algn="tl">
                    <a:srgbClr val="FFFFFF"/>
                  </a:outerShdw>
                </a:effectLst>
              </a:rPr>
              <a:t>приєднання за вдосконаленою технологією</a:t>
            </a:r>
            <a:r>
              <a:rPr lang="uk-UA" sz="2800">
                <a:effectLst>
                  <a:outerShdw blurRad="38100" dist="38100" dir="2700000" algn="tl">
                    <a:srgbClr val="010199"/>
                  </a:outerShdw>
                </a:effectLst>
              </a:rPr>
              <a:t>)</a:t>
            </a:r>
            <a:r>
              <a:rPr lang="en-US" sz="2800">
                <a:effectLst>
                  <a:outerShdw blurRad="38100" dist="38100" dir="2700000" algn="tl">
                    <a:srgbClr val="010199"/>
                  </a:outerShdw>
                </a:effectLst>
              </a:rPr>
              <a:t>. Це інтерфейс контролерів накопичувачів, що використовується для з'єднання комп'ютерів і жорстких дисків. У інтерфейсі </a:t>
            </a:r>
            <a:r>
              <a:rPr lang="en-US">
                <a:solidFill>
                  <a:srgbClr val="FF0000"/>
                </a:solidFill>
                <a:effectLst>
                  <a:outerShdw blurRad="38100" dist="38100" dir="2700000" algn="tl">
                    <a:srgbClr val="FFFFFF"/>
                  </a:outerShdw>
                </a:effectLst>
              </a:rPr>
              <a:t>IDE</a:t>
            </a:r>
            <a:r>
              <a:rPr lang="en-US" sz="2800">
                <a:effectLst>
                  <a:outerShdw blurRad="38100" dist="38100" dir="2700000" algn="tl">
                    <a:srgbClr val="010199"/>
                  </a:outerShdw>
                </a:effectLst>
              </a:rPr>
              <a:t> використовується 40-контактний роз</a:t>
            </a:r>
            <a:r>
              <a:rPr lang="uk-UA" sz="2800">
                <a:effectLst>
                  <a:outerShdw blurRad="38100" dist="38100" dir="2700000" algn="tl">
                    <a:srgbClr val="010199"/>
                  </a:outerShdw>
                </a:effectLst>
              </a:rPr>
              <a:t>ні</a:t>
            </a:r>
            <a:r>
              <a:rPr lang="en-US" sz="2800">
                <a:effectLst>
                  <a:outerShdw blurRad="38100" dist="38100" dir="2700000" algn="tl">
                    <a:srgbClr val="010199"/>
                  </a:outerShdw>
                </a:effectLst>
              </a:rPr>
              <a:t>м.</a:t>
            </a:r>
            <a:endParaRPr lang="en-US">
              <a:effectLst>
                <a:outerShdw blurRad="38100" dist="38100" dir="2700000" algn="tl">
                  <a:srgbClr val="010199"/>
                </a:outerShdw>
              </a:effectLst>
            </a:endParaRPr>
          </a:p>
          <a:p>
            <a:pPr marL="914400" lvl="1" indent="-339725" algn="l" eaLnBrk="1" hangingPunct="1">
              <a:lnSpc>
                <a:spcPct val="100000"/>
              </a:lnSpc>
              <a:spcBef>
                <a:spcPct val="20000"/>
              </a:spcBef>
              <a:buClr>
                <a:schemeClr val="tx2"/>
              </a:buClr>
              <a:buSzPct val="75000"/>
              <a:buFont typeface="Wingdings" pitchFamily="2" charset="2"/>
              <a:buNone/>
              <a:defRPr/>
            </a:pPr>
            <a:endParaRPr lang="en-US" b="0">
              <a:effectLst>
                <a:outerShdw blurRad="38100" dist="38100" dir="2700000" algn="tl">
                  <a:srgbClr val="010199"/>
                </a:outerShdw>
              </a:effectLst>
            </a:endParaRPr>
          </a:p>
        </p:txBody>
      </p:sp>
    </p:spTree>
    <p:extLst>
      <p:ext uri="{BB962C8B-B14F-4D97-AF65-F5344CB8AC3E}">
        <p14:creationId xmlns:p14="http://schemas.microsoft.com/office/powerpoint/2010/main" val="5869700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1381</Words>
  <Application>Microsoft Office PowerPoint</Application>
  <PresentationFormat>Экран (4:3)</PresentationFormat>
  <Paragraphs>88</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Назви, призначення і характеристики запам'ятовуючих пристроїв</vt:lpstr>
      <vt:lpstr>Презентация PowerPoint</vt:lpstr>
      <vt:lpstr>Презентация PowerPoint</vt:lpstr>
      <vt:lpstr>Презентация PowerPoint</vt:lpstr>
      <vt:lpstr>Optical Drives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diakov.net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Назви, призначення і характеристики запам'ятовуючих пристроїв</dc:title>
  <dc:creator>Computer</dc:creator>
  <cp:lastModifiedBy>Computer</cp:lastModifiedBy>
  <cp:revision>1</cp:revision>
  <dcterms:created xsi:type="dcterms:W3CDTF">2021-10-11T18:43:25Z</dcterms:created>
  <dcterms:modified xsi:type="dcterms:W3CDTF">2021-10-11T18:43:53Z</dcterms:modified>
</cp:coreProperties>
</file>