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6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02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61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12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0792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60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30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27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202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0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9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59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09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0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86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26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2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15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BE9BE-B430-43F4-AAD8-02CA5E33892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833D-AFD5-460D-931A-92FD67BF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5186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883" y="1813559"/>
            <a:ext cx="9448800" cy="292528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dirty="0" smtClean="0"/>
              <a:t>С</a:t>
            </a:r>
            <a:r>
              <a:rPr lang="uk-UA" dirty="0" err="1" smtClean="0"/>
              <a:t>оціологія</a:t>
            </a:r>
            <a:r>
              <a:rPr lang="uk-UA" dirty="0" smtClean="0"/>
              <a:t> екології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4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6080" y="0"/>
            <a:ext cx="926591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B0F0"/>
                </a:solidFill>
              </a:rPr>
              <a:t>Кеттон</a:t>
            </a:r>
            <a:r>
              <a:rPr lang="ru-RU" sz="2400" b="1" dirty="0">
                <a:solidFill>
                  <a:srgbClr val="00B0F0"/>
                </a:solidFill>
              </a:rPr>
              <a:t> і Р. </a:t>
            </a:r>
            <a:r>
              <a:rPr lang="ru-RU" sz="2400" b="1" dirty="0" err="1">
                <a:solidFill>
                  <a:srgbClr val="00B0F0"/>
                </a:solidFill>
              </a:rPr>
              <a:t>Данлеп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стверджують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що</a:t>
            </a:r>
            <a:r>
              <a:rPr lang="ru-RU" sz="2400" b="1" dirty="0">
                <a:solidFill>
                  <a:srgbClr val="FFFF00"/>
                </a:solidFill>
              </a:rPr>
              <a:t> в </a:t>
            </a:r>
            <a:r>
              <a:rPr lang="ru-RU" sz="2400" b="1" dirty="0" err="1">
                <a:solidFill>
                  <a:srgbClr val="FFFF00"/>
                </a:solidFill>
              </a:rPr>
              <a:t>основі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нової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соціологічної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парадигми</a:t>
            </a:r>
            <a:r>
              <a:rPr lang="ru-RU" sz="2400" b="1" dirty="0">
                <a:solidFill>
                  <a:srgbClr val="FFFF00"/>
                </a:solidFill>
              </a:rPr>
              <a:t> повинен бути </a:t>
            </a:r>
            <a:r>
              <a:rPr lang="ru-RU" sz="2400" b="1" dirty="0" err="1">
                <a:solidFill>
                  <a:srgbClr val="FFFF00"/>
                </a:solidFill>
              </a:rPr>
              <a:t>принципово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інший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підхід</a:t>
            </a:r>
            <a:r>
              <a:rPr lang="ru-RU" sz="2400" b="1" dirty="0">
                <a:solidFill>
                  <a:srgbClr val="FFFF00"/>
                </a:solidFill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</a:rPr>
              <a:t>проблеми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людини</a:t>
            </a:r>
            <a:r>
              <a:rPr lang="ru-RU" sz="2400" b="1" dirty="0">
                <a:solidFill>
                  <a:srgbClr val="FFFF00"/>
                </a:solidFill>
              </a:rPr>
              <a:t> та </a:t>
            </a:r>
            <a:r>
              <a:rPr lang="ru-RU" sz="2400" b="1" dirty="0" err="1">
                <a:solidFill>
                  <a:srgbClr val="FFFF00"/>
                </a:solidFill>
              </a:rPr>
              <a:t>її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соціально-природних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взаємодій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Сутність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його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має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ґрунтуватися</a:t>
            </a:r>
            <a:r>
              <a:rPr lang="ru-RU" sz="2400" b="1" dirty="0">
                <a:solidFill>
                  <a:srgbClr val="FFFF00"/>
                </a:solidFill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</a:rPr>
              <a:t>усвідомленні</a:t>
            </a:r>
            <a:r>
              <a:rPr lang="ru-RU" sz="2400" b="1" dirty="0">
                <a:solidFill>
                  <a:srgbClr val="FFFF00"/>
                </a:solidFill>
              </a:rPr>
              <a:t> того, </a:t>
            </a:r>
            <a:r>
              <a:rPr lang="ru-RU" sz="2400" b="1" dirty="0" err="1">
                <a:solidFill>
                  <a:srgbClr val="FFFF00"/>
                </a:solidFill>
              </a:rPr>
              <a:t>що</a:t>
            </a:r>
            <a:r>
              <a:rPr lang="ru-RU" sz="2400" b="1" dirty="0">
                <a:solidFill>
                  <a:srgbClr val="FFFF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</a:rPr>
              <a:t>  </a:t>
            </a:r>
            <a:r>
              <a:rPr lang="ru-RU" sz="2400" b="1" dirty="0" err="1">
                <a:solidFill>
                  <a:srgbClr val="FFFF00"/>
                </a:solidFill>
              </a:rPr>
              <a:t>людські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істоти</a:t>
            </a:r>
            <a:r>
              <a:rPr lang="ru-RU" sz="2400" b="1" dirty="0">
                <a:solidFill>
                  <a:srgbClr val="FFFF00"/>
                </a:solidFill>
              </a:rPr>
              <a:t> — один з </a:t>
            </a:r>
            <a:r>
              <a:rPr lang="ru-RU" sz="2400" b="1" dirty="0" err="1">
                <a:solidFill>
                  <a:srgbClr val="FFFF00"/>
                </a:solidFill>
              </a:rPr>
              <a:t>безлічі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живих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видів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біосфери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що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формує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соціальне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життя</a:t>
            </a:r>
            <a:r>
              <a:rPr lang="ru-RU" sz="2400" b="1" dirty="0">
                <a:solidFill>
                  <a:srgbClr val="FFFF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</a:rPr>
              <a:t>  </a:t>
            </a:r>
            <a:r>
              <a:rPr lang="ru-RU" sz="2400" b="1" dirty="0" err="1">
                <a:solidFill>
                  <a:srgbClr val="FFFF00"/>
                </a:solidFill>
              </a:rPr>
              <a:t>дія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природи</a:t>
            </a:r>
            <a:r>
              <a:rPr lang="ru-RU" sz="2400" b="1" dirty="0">
                <a:solidFill>
                  <a:srgbClr val="FFFF00"/>
                </a:solidFill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</a:rPr>
              <a:t>суспільство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призводить</a:t>
            </a:r>
            <a:r>
              <a:rPr lang="ru-RU" sz="2400" b="1" dirty="0">
                <a:solidFill>
                  <a:srgbClr val="FFFF00"/>
                </a:solidFill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</a:rPr>
              <a:t>непередбачуваних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наслідків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незалежних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свідомої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людської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діяльності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природні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ресурси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планети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обмежені</a:t>
            </a:r>
            <a:r>
              <a:rPr lang="ru-RU" sz="2400" b="1" dirty="0" smtClean="0">
                <a:solidFill>
                  <a:srgbClr val="FFFF00"/>
                </a:solidFill>
              </a:rPr>
              <a:t>, а </a:t>
            </a:r>
            <a:r>
              <a:rPr lang="ru-RU" sz="2400" b="1" dirty="0" err="1" smtClean="0">
                <a:solidFill>
                  <a:srgbClr val="FFFF00"/>
                </a:solidFill>
              </a:rPr>
              <a:t>це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накладає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певні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обмеження</a:t>
            </a:r>
            <a:r>
              <a:rPr lang="ru-RU" sz="2400" b="1" dirty="0" smtClean="0">
                <a:solidFill>
                  <a:srgbClr val="FFFF00"/>
                </a:solidFill>
              </a:rPr>
              <a:t> на </a:t>
            </a:r>
            <a:r>
              <a:rPr lang="ru-RU" sz="2400" b="1" dirty="0" err="1" smtClean="0">
                <a:solidFill>
                  <a:srgbClr val="FFFF00"/>
                </a:solidFill>
              </a:rPr>
              <a:t>суспільний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прогрес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попри те </a:t>
            </a:r>
            <a:r>
              <a:rPr lang="ru-RU" sz="2400" b="1" dirty="0" err="1">
                <a:solidFill>
                  <a:srgbClr val="FFFF00"/>
                </a:solidFill>
              </a:rPr>
              <a:t>що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діяльність</a:t>
            </a:r>
            <a:r>
              <a:rPr lang="ru-RU" sz="2400" b="1" dirty="0">
                <a:solidFill>
                  <a:srgbClr val="FFFF00"/>
                </a:solidFill>
              </a:rPr>
              <a:t> людей </a:t>
            </a:r>
            <a:r>
              <a:rPr lang="ru-RU" sz="2400" b="1" dirty="0" err="1">
                <a:solidFill>
                  <a:srgbClr val="FFFF00"/>
                </a:solidFill>
              </a:rPr>
              <a:t>змінює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середовище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екологічні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закономірності</a:t>
            </a:r>
            <a:r>
              <a:rPr lang="ru-RU" sz="2400" b="1" dirty="0">
                <a:solidFill>
                  <a:srgbClr val="FFFF00"/>
                </a:solidFill>
              </a:rPr>
              <a:t> є </a:t>
            </a:r>
            <a:r>
              <a:rPr lang="ru-RU" sz="2400" b="1" dirty="0" err="1">
                <a:solidFill>
                  <a:srgbClr val="FFFF00"/>
                </a:solidFill>
              </a:rPr>
              <a:t>обов'язковими</a:t>
            </a:r>
            <a:r>
              <a:rPr lang="ru-RU" sz="2400" b="1" dirty="0">
                <a:solidFill>
                  <a:srgbClr val="FFFF00"/>
                </a:solidFill>
              </a:rPr>
              <a:t> для </a:t>
            </a:r>
            <a:r>
              <a:rPr lang="ru-RU" sz="2400" b="1" dirty="0" err="1">
                <a:solidFill>
                  <a:srgbClr val="FFFF00"/>
                </a:solidFill>
              </a:rPr>
              <a:t>людських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співтовариств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43"/>
            <a:ext cx="3054842" cy="5091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71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9560" y="274321"/>
            <a:ext cx="7790749" cy="63549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Головні</a:t>
            </a:r>
            <a:r>
              <a:rPr lang="ru-RU" b="1" dirty="0" smtClean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зводяться</a:t>
            </a:r>
            <a:r>
              <a:rPr lang="ru-RU" b="1" dirty="0"/>
              <a:t> до таких </a:t>
            </a:r>
            <a:r>
              <a:rPr lang="ru-RU" b="1" dirty="0" err="1"/>
              <a:t>положень</a:t>
            </a:r>
            <a:r>
              <a:rPr lang="ru-RU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/>
              <a:t>Людство</a:t>
            </a:r>
            <a:r>
              <a:rPr lang="ru-RU" b="1" dirty="0" smtClean="0"/>
              <a:t> </a:t>
            </a:r>
            <a:r>
              <a:rPr lang="ru-RU" b="1" dirty="0"/>
              <a:t>є одним з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живих</a:t>
            </a:r>
            <a:r>
              <a:rPr lang="ru-RU" b="1" dirty="0"/>
              <a:t> </a:t>
            </a:r>
            <a:r>
              <a:rPr lang="ru-RU" b="1" dirty="0" err="1"/>
              <a:t>істот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залежать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природного </a:t>
            </a:r>
            <a:r>
              <a:rPr lang="ru-RU" b="1" dirty="0" err="1"/>
              <a:t>навколишнього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, й у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сенсі</a:t>
            </a:r>
            <a:r>
              <a:rPr lang="ru-RU" b="1" dirty="0"/>
              <a:t> не є </a:t>
            </a:r>
            <a:r>
              <a:rPr lang="ru-RU" b="1" dirty="0" err="1"/>
              <a:t>винятковим</a:t>
            </a:r>
            <a:r>
              <a:rPr lang="ru-RU" b="1" dirty="0"/>
              <a:t>. Через </a:t>
            </a:r>
            <a:r>
              <a:rPr lang="ru-RU" b="1" dirty="0" err="1"/>
              <a:t>обмеженість</a:t>
            </a:r>
            <a:r>
              <a:rPr lang="ru-RU" b="1" dirty="0"/>
              <a:t> </a:t>
            </a:r>
            <a:r>
              <a:rPr lang="ru-RU" b="1" dirty="0" err="1"/>
              <a:t>зворотного</a:t>
            </a:r>
            <a:r>
              <a:rPr lang="ru-RU" b="1" dirty="0"/>
              <a:t> </a:t>
            </a:r>
            <a:r>
              <a:rPr lang="ru-RU" b="1" dirty="0" err="1"/>
              <a:t>зв'язку</a:t>
            </a:r>
            <a:r>
              <a:rPr lang="ru-RU" b="1" dirty="0"/>
              <a:t> з природою </a:t>
            </a:r>
            <a:r>
              <a:rPr lang="ru-RU" b="1" dirty="0" err="1"/>
              <a:t>людські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часто </a:t>
            </a:r>
            <a:r>
              <a:rPr lang="ru-RU" b="1" dirty="0" err="1"/>
              <a:t>спричинюють</a:t>
            </a:r>
            <a:r>
              <a:rPr lang="ru-RU" b="1" dirty="0"/>
              <a:t> </a:t>
            </a:r>
            <a:r>
              <a:rPr lang="ru-RU" b="1" dirty="0" err="1"/>
              <a:t>непередбачувані</a:t>
            </a:r>
            <a:r>
              <a:rPr lang="ru-RU" b="1" dirty="0"/>
              <a:t> </a:t>
            </a:r>
            <a:r>
              <a:rPr lang="ru-RU" b="1" dirty="0" err="1"/>
              <a:t>наслідки</a:t>
            </a:r>
            <a:r>
              <a:rPr lang="ru-RU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/>
              <a:t>Вищою</a:t>
            </a:r>
            <a:r>
              <a:rPr lang="ru-RU" b="1" dirty="0" smtClean="0"/>
              <a:t> </a:t>
            </a:r>
            <a:r>
              <a:rPr lang="ru-RU" b="1" dirty="0" err="1"/>
              <a:t>цінністю</a:t>
            </a:r>
            <a:r>
              <a:rPr lang="ru-RU" b="1" dirty="0"/>
              <a:t> є </a:t>
            </a:r>
            <a:r>
              <a:rPr lang="ru-RU" b="1" dirty="0" err="1"/>
              <a:t>гармонійний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і </a:t>
            </a:r>
            <a:r>
              <a:rPr lang="ru-RU" b="1" dirty="0" err="1"/>
              <a:t>природи</a:t>
            </a:r>
            <a:r>
              <a:rPr lang="ru-RU" b="1" dirty="0"/>
              <a:t>. Природа </a:t>
            </a:r>
            <a:r>
              <a:rPr lang="ru-RU" b="1" dirty="0" err="1"/>
              <a:t>споконвічно</a:t>
            </a:r>
            <a:r>
              <a:rPr lang="ru-RU" b="1" dirty="0"/>
              <a:t> </a:t>
            </a:r>
            <a:r>
              <a:rPr lang="ru-RU" b="1" dirty="0" err="1"/>
              <a:t>самоцінна</a:t>
            </a:r>
            <a:r>
              <a:rPr lang="ru-RU" b="1" dirty="0"/>
              <a:t>,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існувати</a:t>
            </a:r>
            <a:r>
              <a:rPr lang="ru-RU" b="1" dirty="0"/>
              <a:t> поза </a:t>
            </a:r>
            <a:r>
              <a:rPr lang="ru-RU" b="1" dirty="0" err="1"/>
              <a:t>людиною</a:t>
            </a:r>
            <a:r>
              <a:rPr lang="ru-RU" b="1" dirty="0"/>
              <a:t> і без </a:t>
            </a:r>
            <a:r>
              <a:rPr lang="ru-RU" b="1" dirty="0" err="1"/>
              <a:t>неї</a:t>
            </a:r>
            <a:r>
              <a:rPr lang="ru-RU" b="1" dirty="0"/>
              <a:t>,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того, </a:t>
            </a:r>
            <a:r>
              <a:rPr lang="ru-RU" b="1" dirty="0" err="1"/>
              <a:t>корисна</a:t>
            </a:r>
            <a:r>
              <a:rPr lang="ru-RU" b="1" dirty="0"/>
              <a:t> вона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шкідлива</a:t>
            </a:r>
            <a:r>
              <a:rPr lang="ru-RU" b="1" dirty="0"/>
              <a:t> для </a:t>
            </a:r>
            <a:r>
              <a:rPr lang="ru-RU" b="1" dirty="0" err="1"/>
              <a:t>людини</a:t>
            </a:r>
            <a:r>
              <a:rPr lang="ru-RU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/>
              <a:t>Наявність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розуму</a:t>
            </a:r>
            <a:r>
              <a:rPr lang="ru-RU" b="1" dirty="0"/>
              <a:t> не </a:t>
            </a:r>
            <a:r>
              <a:rPr lang="ru-RU" b="1" dirty="0" err="1"/>
              <a:t>передбачає</a:t>
            </a:r>
            <a:r>
              <a:rPr lang="ru-RU" b="1" dirty="0"/>
              <a:t> для </a:t>
            </a:r>
            <a:r>
              <a:rPr lang="ru-RU" b="1" dirty="0" err="1"/>
              <a:t>неї</a:t>
            </a:r>
            <a:r>
              <a:rPr lang="ru-RU" b="1" dirty="0"/>
              <a:t> </a:t>
            </a:r>
            <a:r>
              <a:rPr lang="ru-RU" b="1" dirty="0" err="1"/>
              <a:t>жодних</a:t>
            </a:r>
            <a:r>
              <a:rPr lang="ru-RU" b="1" dirty="0"/>
              <a:t> </a:t>
            </a:r>
            <a:r>
              <a:rPr lang="ru-RU" b="1" dirty="0" err="1"/>
              <a:t>привілеїв</a:t>
            </a:r>
            <a:r>
              <a:rPr lang="ru-RU" b="1" dirty="0"/>
              <a:t>. </a:t>
            </a:r>
            <a:r>
              <a:rPr lang="ru-RU" b="1" dirty="0" err="1"/>
              <a:t>Навпаки</a:t>
            </a:r>
            <a:r>
              <a:rPr lang="ru-RU" b="1" dirty="0"/>
              <a:t>,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накладає</a:t>
            </a:r>
            <a:r>
              <a:rPr lang="ru-RU" b="1" dirty="0"/>
              <a:t> на </a:t>
            </a:r>
            <a:r>
              <a:rPr lang="ru-RU" b="1" dirty="0" err="1"/>
              <a:t>неї</a:t>
            </a:r>
            <a:r>
              <a:rPr lang="ru-RU" b="1" dirty="0"/>
              <a:t> </a:t>
            </a:r>
            <a:r>
              <a:rPr lang="ru-RU" b="1" dirty="0" err="1"/>
              <a:t>додаткові</a:t>
            </a:r>
            <a:r>
              <a:rPr lang="ru-RU" b="1" dirty="0"/>
              <a:t> </a:t>
            </a:r>
            <a:r>
              <a:rPr lang="ru-RU" b="1" dirty="0" err="1"/>
              <a:t>обов'язки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природи</a:t>
            </a:r>
            <a:r>
              <a:rPr lang="ru-RU" b="1" dirty="0"/>
              <a:t>. </a:t>
            </a:r>
            <a:r>
              <a:rPr lang="ru-RU" b="1" dirty="0" err="1"/>
              <a:t>Світ</a:t>
            </a:r>
            <a:r>
              <a:rPr lang="ru-RU" b="1" dirty="0"/>
              <a:t> людей і </a:t>
            </a:r>
            <a:r>
              <a:rPr lang="ru-RU" b="1" dirty="0" err="1"/>
              <a:t>світ</a:t>
            </a:r>
            <a:r>
              <a:rPr lang="ru-RU" b="1" dirty="0"/>
              <a:t> </a:t>
            </a:r>
            <a:r>
              <a:rPr lang="ru-RU" b="1" dirty="0" err="1"/>
              <a:t>природи</a:t>
            </a:r>
            <a:r>
              <a:rPr lang="ru-RU" b="1" dirty="0"/>
              <a:t> — 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єдиної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/>
              <a:t>на природу </a:t>
            </a:r>
            <a:r>
              <a:rPr lang="ru-RU" b="1" dirty="0" err="1"/>
              <a:t>змінюється</a:t>
            </a:r>
            <a:r>
              <a:rPr lang="ru-RU" b="1" dirty="0"/>
              <a:t> </a:t>
            </a:r>
            <a:r>
              <a:rPr lang="ru-RU" b="1" dirty="0" err="1"/>
              <a:t>взаємодією</a:t>
            </a:r>
            <a:r>
              <a:rPr lang="ru-RU" b="1" dirty="0"/>
              <a:t>, </a:t>
            </a:r>
            <a:r>
              <a:rPr lang="ru-RU" b="1" dirty="0" err="1"/>
              <a:t>цільякої</a:t>
            </a:r>
            <a:r>
              <a:rPr lang="ru-RU" b="1" dirty="0"/>
              <a:t> </a:t>
            </a:r>
            <a:r>
              <a:rPr lang="ru-RU" b="1" dirty="0" err="1"/>
              <a:t>полягає</a:t>
            </a:r>
            <a:r>
              <a:rPr lang="ru-RU" b="1" dirty="0"/>
              <a:t> у максимальному </a:t>
            </a:r>
            <a:r>
              <a:rPr lang="ru-RU" b="1" dirty="0" err="1"/>
              <a:t>задоволенні</a:t>
            </a:r>
            <a:r>
              <a:rPr lang="ru-RU" b="1" dirty="0"/>
              <a:t> потреб </a:t>
            </a:r>
            <a:r>
              <a:rPr lang="ru-RU" b="1" dirty="0" err="1"/>
              <a:t>людини</a:t>
            </a:r>
            <a:r>
              <a:rPr lang="ru-RU" b="1" dirty="0"/>
              <a:t> і потреб </a:t>
            </a:r>
            <a:r>
              <a:rPr lang="ru-RU" b="1" dirty="0" err="1"/>
              <a:t>природи</a:t>
            </a:r>
            <a:r>
              <a:rPr lang="ru-RU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 smtClean="0"/>
              <a:t>Природний</a:t>
            </a:r>
            <a:r>
              <a:rPr lang="ru-RU" b="1" dirty="0" smtClean="0"/>
              <a:t> </a:t>
            </a:r>
            <a:r>
              <a:rPr lang="ru-RU" b="1" dirty="0" err="1"/>
              <a:t>світ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певні</a:t>
            </a:r>
            <a:r>
              <a:rPr lang="ru-RU" b="1" dirty="0"/>
              <a:t> </a:t>
            </a:r>
            <a:r>
              <a:rPr lang="ru-RU" b="1" dirty="0" err="1"/>
              <a:t>межі</a:t>
            </a:r>
            <a:r>
              <a:rPr lang="ru-RU" b="1" dirty="0"/>
              <a:t>, тому </a:t>
            </a: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обмеження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економічного</a:t>
            </a:r>
            <a:r>
              <a:rPr lang="ru-RU" b="1" dirty="0"/>
              <a:t> росту. </a:t>
            </a:r>
            <a:r>
              <a:rPr lang="ru-RU" b="1" dirty="0" err="1"/>
              <a:t>Економічна</a:t>
            </a:r>
            <a:r>
              <a:rPr lang="ru-RU" b="1" dirty="0"/>
              <a:t> </a:t>
            </a:r>
            <a:r>
              <a:rPr lang="ru-RU" b="1" dirty="0" err="1"/>
              <a:t>експансія</a:t>
            </a:r>
            <a:r>
              <a:rPr lang="ru-RU" b="1" dirty="0"/>
              <a:t> </a:t>
            </a:r>
            <a:r>
              <a:rPr lang="ru-RU" b="1" dirty="0" err="1"/>
              <a:t>вимагає</a:t>
            </a:r>
            <a:r>
              <a:rPr lang="ru-RU" b="1" dirty="0"/>
              <a:t> </a:t>
            </a:r>
            <a:r>
              <a:rPr lang="ru-RU" b="1" dirty="0" err="1"/>
              <a:t>вилучення</a:t>
            </a:r>
            <a:r>
              <a:rPr lang="ru-RU" b="1" dirty="0"/>
              <a:t> все </a:t>
            </a:r>
            <a:r>
              <a:rPr lang="ru-RU" b="1" dirty="0" err="1"/>
              <a:t>більшої</a:t>
            </a:r>
            <a:r>
              <a:rPr lang="ru-RU" b="1" dirty="0"/>
              <a:t> </a:t>
            </a:r>
            <a:r>
              <a:rPr lang="ru-RU" b="1" dirty="0" err="1"/>
              <a:t>кількості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r>
              <a:rPr lang="ru-RU" b="1" dirty="0"/>
              <a:t> з </a:t>
            </a:r>
            <a:r>
              <a:rPr lang="ru-RU" b="1" dirty="0" err="1"/>
              <a:t>навколишнього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призводить</a:t>
            </a:r>
            <a:r>
              <a:rPr lang="ru-RU" b="1" dirty="0"/>
              <a:t> до </a:t>
            </a:r>
            <a:r>
              <a:rPr lang="ru-RU" b="1" dirty="0" err="1"/>
              <a:t>екологічних</a:t>
            </a:r>
            <a:r>
              <a:rPr lang="ru-RU" b="1" dirty="0"/>
              <a:t> проблем,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обмежують</a:t>
            </a:r>
            <a:r>
              <a:rPr lang="ru-RU" b="1" dirty="0"/>
              <a:t> </a:t>
            </a:r>
            <a:r>
              <a:rPr lang="ru-RU" b="1" dirty="0" err="1"/>
              <a:t>економічне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08" y="207347"/>
            <a:ext cx="3990392" cy="6650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4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96343" y="1000243"/>
            <a:ext cx="8509517" cy="4598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92D050"/>
                </a:solidFill>
              </a:rPr>
              <a:t>За </a:t>
            </a:r>
            <a:r>
              <a:rPr lang="ru-RU" dirty="0" err="1">
                <a:solidFill>
                  <a:srgbClr val="92D050"/>
                </a:solidFill>
              </a:rPr>
              <a:t>глибиною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усвідомлення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міри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економічного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ризику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виділяють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чотири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ступені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екологічної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свідомості</a:t>
            </a:r>
            <a:r>
              <a:rPr lang="ru-RU" dirty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 1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Задоволеність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Виявляється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внаслідок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усвідомлення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відповідності</a:t>
            </a:r>
            <a:r>
              <a:rPr lang="ru-RU" dirty="0">
                <a:solidFill>
                  <a:srgbClr val="92D050"/>
                </a:solidFill>
              </a:rPr>
              <a:t> природного </a:t>
            </a:r>
            <a:r>
              <a:rPr lang="ru-RU" dirty="0" err="1">
                <a:solidFill>
                  <a:srgbClr val="92D050"/>
                </a:solidFill>
              </a:rPr>
              <a:t>навколишнього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середовища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соціальних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суб'єктів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 2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Ущемлення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Характеризується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пригніченістю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породженою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усвідомленням</a:t>
            </a:r>
            <a:r>
              <a:rPr lang="ru-RU" dirty="0">
                <a:solidFill>
                  <a:srgbClr val="92D050"/>
                </a:solidFill>
              </a:rPr>
              <a:t> того, </a:t>
            </a:r>
            <a:r>
              <a:rPr lang="ru-RU" dirty="0" err="1">
                <a:solidFill>
                  <a:srgbClr val="92D050"/>
                </a:solidFill>
              </a:rPr>
              <a:t>що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екологічна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ситуація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загрожує</a:t>
            </a:r>
            <a:r>
              <a:rPr lang="ru-RU" dirty="0">
                <a:solidFill>
                  <a:srgbClr val="92D050"/>
                </a:solidFill>
              </a:rPr>
              <a:t> потребам та </a:t>
            </a:r>
            <a:r>
              <a:rPr lang="ru-RU" dirty="0" err="1">
                <a:solidFill>
                  <a:srgbClr val="92D050"/>
                </a:solidFill>
              </a:rPr>
              <a:t>інтересам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соціального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суб'єкта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 3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Соціальна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напруженість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Постає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внаслідок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усвідомлення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загрозливого</a:t>
            </a:r>
            <a:r>
              <a:rPr lang="ru-RU" dirty="0">
                <a:solidFill>
                  <a:srgbClr val="92D050"/>
                </a:solidFill>
              </a:rPr>
              <a:t> для </a:t>
            </a:r>
            <a:r>
              <a:rPr lang="ru-RU" dirty="0" err="1">
                <a:solidFill>
                  <a:srgbClr val="92D050"/>
                </a:solidFill>
              </a:rPr>
              <a:t>соціального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суб'єкта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розвитку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екологічної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ситуації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виявляється</a:t>
            </a:r>
            <a:r>
              <a:rPr lang="ru-RU" dirty="0">
                <a:solidFill>
                  <a:srgbClr val="92D050"/>
                </a:solidFill>
              </a:rPr>
              <a:t> в </a:t>
            </a:r>
            <a:r>
              <a:rPr lang="ru-RU" dirty="0" err="1">
                <a:solidFill>
                  <a:srgbClr val="92D050"/>
                </a:solidFill>
              </a:rPr>
              <a:t>готовності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протистояти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небезпечним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змінам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довкілля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 4</a:t>
            </a:r>
            <a:r>
              <a:rPr lang="ru-RU" dirty="0">
                <a:solidFill>
                  <a:srgbClr val="92D050"/>
                </a:solidFill>
              </a:rPr>
              <a:t>. </a:t>
            </a:r>
            <a:r>
              <a:rPr lang="ru-RU" dirty="0" err="1">
                <a:solidFill>
                  <a:srgbClr val="92D050"/>
                </a:solidFill>
              </a:rPr>
              <a:t>Конфліктність</a:t>
            </a:r>
            <a:r>
              <a:rPr lang="ru-RU" dirty="0">
                <a:solidFill>
                  <a:srgbClr val="92D050"/>
                </a:solidFill>
              </a:rPr>
              <a:t>. Є результатом </a:t>
            </a:r>
            <a:r>
              <a:rPr lang="ru-RU" dirty="0" err="1">
                <a:solidFill>
                  <a:srgbClr val="92D050"/>
                </a:solidFill>
              </a:rPr>
              <a:t>усвідомлення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суб'єктом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глибокого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протиріччя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екологічної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ситуації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інтересам</a:t>
            </a:r>
            <a:r>
              <a:rPr lang="ru-RU" dirty="0">
                <a:solidFill>
                  <a:srgbClr val="92D050"/>
                </a:solidFill>
              </a:rPr>
              <a:t> і </a:t>
            </a:r>
            <a:r>
              <a:rPr lang="ru-RU" dirty="0" err="1">
                <a:solidFill>
                  <a:srgbClr val="92D050"/>
                </a:solidFill>
              </a:rPr>
              <a:t>настановам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виявляється</a:t>
            </a:r>
            <a:r>
              <a:rPr lang="ru-RU" dirty="0">
                <a:solidFill>
                  <a:srgbClr val="92D050"/>
                </a:solidFill>
              </a:rPr>
              <a:t> в </a:t>
            </a:r>
            <a:r>
              <a:rPr lang="ru-RU" dirty="0" err="1">
                <a:solidFill>
                  <a:srgbClr val="92D050"/>
                </a:solidFill>
              </a:rPr>
              <a:t>готовності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усунути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їх</a:t>
            </a:r>
            <a:r>
              <a:rPr lang="ru-RU" dirty="0">
                <a:solidFill>
                  <a:srgbClr val="92D050"/>
                </a:solidFill>
              </a:rPr>
              <a:t> шляхом </a:t>
            </a:r>
            <a:r>
              <a:rPr lang="ru-RU" dirty="0" err="1">
                <a:solidFill>
                  <a:srgbClr val="92D050"/>
                </a:solidFill>
              </a:rPr>
              <a:t>зіткнення</a:t>
            </a:r>
            <a:r>
              <a:rPr lang="ru-RU" dirty="0">
                <a:solidFill>
                  <a:srgbClr val="92D050"/>
                </a:solidFill>
              </a:rPr>
              <a:t> з </a:t>
            </a:r>
            <a:r>
              <a:rPr lang="ru-RU" dirty="0" err="1">
                <a:solidFill>
                  <a:srgbClr val="92D050"/>
                </a:solidFill>
              </a:rPr>
              <a:t>іншими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соціальними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суб'єктами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що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спричинили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погіршення</a:t>
            </a:r>
            <a:r>
              <a:rPr lang="ru-RU" dirty="0">
                <a:solidFill>
                  <a:srgbClr val="92D050"/>
                </a:solidFill>
              </a:rPr>
              <a:t> стану </a:t>
            </a:r>
            <a:r>
              <a:rPr lang="ru-RU" dirty="0" err="1">
                <a:solidFill>
                  <a:srgbClr val="92D050"/>
                </a:solidFill>
              </a:rPr>
              <a:t>довкілля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посилення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небезпеки</a:t>
            </a:r>
            <a:r>
              <a:rPr lang="ru-RU" dirty="0">
                <a:solidFill>
                  <a:srgbClr val="92D050"/>
                </a:solidFill>
              </a:rPr>
              <a:t> для людей.</a:t>
            </a:r>
          </a:p>
          <a:p>
            <a:pPr marL="0" indent="0">
              <a:buNone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2" y="2883158"/>
            <a:ext cx="3215951" cy="321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318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8555" y="627019"/>
            <a:ext cx="7412622" cy="12484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Екологічна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свідомість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зазнала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складної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еволюції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,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під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час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якої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сформувалися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різноманітні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уявлення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людей про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соціоприродну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взаємодію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, а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відповідно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—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різні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типи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сприйняття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реальності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(</a:t>
            </a:r>
            <a:r>
              <a:rPr lang="ru-RU" dirty="0" err="1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екологічних</a:t>
            </a:r>
            <a:r>
              <a:rPr lang="ru-RU" dirty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субкультур</a:t>
            </a:r>
            <a:r>
              <a:rPr lang="ru-RU" dirty="0" smtClean="0">
                <a:ln w="0"/>
                <a:solidFill>
                  <a:srgbClr val="FFC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):</a:t>
            </a:r>
            <a:endParaRPr lang="ru-RU" dirty="0">
              <a:ln w="0"/>
              <a:solidFill>
                <a:srgbClr val="FFC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2785" y="2656505"/>
            <a:ext cx="5255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Сільська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екологічна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субкультура.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3703" y="3360966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Міська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екологічна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субкультура.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80057" y="4065427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Наукова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екологічна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субкультура.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294" y="4954554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Нова </a:t>
            </a:r>
            <a:r>
              <a:rPr lang="ru-RU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екологічна</a:t>
            </a: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субкультура.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2690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9641" y="1448110"/>
            <a:ext cx="7683763" cy="4504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— </a:t>
            </a:r>
            <a:r>
              <a:rPr lang="ru-RU" dirty="0" err="1"/>
              <a:t>свідомий</a:t>
            </a:r>
            <a:r>
              <a:rPr lang="ru-RU" dirty="0"/>
              <a:t> і </a:t>
            </a:r>
            <a:r>
              <a:rPr lang="ru-RU" dirty="0" err="1"/>
              <a:t>планомірний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мета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про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специфіку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гармонійного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довкілля</a:t>
            </a:r>
            <a:r>
              <a:rPr lang="ru-RU" dirty="0"/>
              <a:t>. Вона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антропогенного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збереження</a:t>
            </a:r>
            <a:r>
              <a:rPr lang="ru-RU" dirty="0"/>
              <a:t>, </a:t>
            </a:r>
            <a:r>
              <a:rPr lang="ru-RU" dirty="0" err="1"/>
              <a:t>збагачення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8177"/>
          <a:stretch/>
        </p:blipFill>
        <p:spPr>
          <a:xfrm>
            <a:off x="8333404" y="2828734"/>
            <a:ext cx="3858596" cy="402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2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5547" y="1196185"/>
            <a:ext cx="5334000" cy="4024125"/>
          </a:xfrm>
        </p:spPr>
        <p:txBody>
          <a:bodyPr>
            <a:normAutofit fontScale="85000" lnSpcReduction="20000"/>
            <a:scene3d>
              <a:camera prst="perspectiveLef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— система </a:t>
            </a:r>
            <a:r>
              <a:rPr lang="ru-RU" dirty="0" err="1"/>
              <a:t>взаємопов'язаних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</a:t>
            </a:r>
            <a:r>
              <a:rPr lang="ru-RU" dirty="0" err="1"/>
              <a:t>освіченість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бережливе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Вона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сукупною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і </a:t>
            </a:r>
            <a:r>
              <a:rPr lang="ru-RU" dirty="0" err="1"/>
              <a:t>спонукальних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До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належать: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створене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технологічне</a:t>
            </a:r>
            <a:r>
              <a:rPr lang="ru-RU" dirty="0"/>
              <a:t> й </a:t>
            </a:r>
            <a:r>
              <a:rPr lang="ru-RU" dirty="0" err="1"/>
              <a:t>урбанізо-ване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Спонукальні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структуру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, </a:t>
            </a:r>
            <a:r>
              <a:rPr lang="ru-RU" dirty="0" err="1"/>
              <a:t>сутність</a:t>
            </a:r>
            <a:r>
              <a:rPr lang="ru-RU" dirty="0"/>
              <a:t> і структуру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моральні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72" y="1970625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910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—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культурних</a:t>
            </a:r>
            <a:r>
              <a:rPr lang="ru-RU" dirty="0"/>
              <a:t> умов,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гармонійного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та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збереженням</a:t>
            </a:r>
            <a:r>
              <a:rPr lang="ru-RU" dirty="0"/>
              <a:t> і </a:t>
            </a:r>
            <a:r>
              <a:rPr lang="ru-RU" dirty="0" err="1"/>
              <a:t>відтворенням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959" y="1694749"/>
            <a:ext cx="5117646" cy="251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060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1197429"/>
            <a:ext cx="9056914" cy="5660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1437" y="2555252"/>
            <a:ext cx="7333861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6000" dirty="0" err="1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Дякую</a:t>
            </a:r>
            <a:r>
              <a:rPr lang="ru-RU" sz="60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 за </a:t>
            </a:r>
            <a:r>
              <a:rPr lang="ru-RU" sz="6000" dirty="0" err="1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увагу</a:t>
            </a:r>
            <a:endParaRPr lang="ru-RU" sz="6000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9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>
                  <a:reflection blurRad="6350" stA="60000" endA="900" endPos="60000" dist="60007" dir="5400000" sy="-100000" algn="bl" rotWithShape="0"/>
                </a:effectLst>
              </a:rPr>
              <a:t>Предмет і </a:t>
            </a:r>
            <a:r>
              <a:rPr lang="ru-RU" sz="2800" dirty="0" err="1">
                <a:effectLst>
                  <a:reflection blurRad="6350" stA="60000" endA="900" endPos="60000" dist="60007" dir="5400000" sy="-100000" algn="bl" rotWithShape="0"/>
                </a:effectLst>
              </a:rPr>
              <a:t>об'єкт</a:t>
            </a:r>
            <a:r>
              <a:rPr lang="ru-RU" sz="2800" dirty="0"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2800" dirty="0" err="1">
                <a:effectLst>
                  <a:reflection blurRad="6350" stA="60000" endA="900" endPos="60000" dist="60007" dir="5400000" sy="-100000" algn="bl" rotWithShape="0"/>
                </a:effectLst>
              </a:rPr>
              <a:t>соціології</a:t>
            </a:r>
            <a:r>
              <a:rPr lang="ru-RU" sz="2800" dirty="0"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2800" dirty="0" err="1">
                <a:effectLst>
                  <a:reflection blurRad="6350" stA="60000" endA="900" endPos="60000" dist="60007" dir="5400000" sy="-100000" algn="bl" rotWithShape="0"/>
                </a:effectLst>
              </a:rPr>
              <a:t>екології</a:t>
            </a:r>
            <a:endParaRPr lang="ru-RU" sz="2800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7727" y="2140059"/>
            <a:ext cx="5892281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 err="1">
                <a:solidFill>
                  <a:srgbClr val="FFFF00"/>
                </a:solidFill>
              </a:rPr>
              <a:t>Соціологія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екології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— </a:t>
            </a:r>
            <a:r>
              <a:rPr lang="ru-RU" sz="2800" b="1" dirty="0" err="1"/>
              <a:t>галузь</a:t>
            </a:r>
            <a:r>
              <a:rPr lang="ru-RU" sz="2800" b="1" dirty="0"/>
              <a:t> </a:t>
            </a:r>
            <a:r>
              <a:rPr lang="ru-RU" sz="2800" b="1" dirty="0" err="1"/>
              <a:t>соціології</a:t>
            </a:r>
            <a:r>
              <a:rPr lang="ru-RU" sz="2800" b="1" dirty="0"/>
              <a:t>, яка </a:t>
            </a:r>
            <a:r>
              <a:rPr lang="ru-RU" sz="2800" b="1" dirty="0" err="1"/>
              <a:t>досліджує</a:t>
            </a:r>
            <a:r>
              <a:rPr lang="ru-RU" sz="2800" b="1" dirty="0"/>
              <a:t> </a:t>
            </a:r>
            <a:r>
              <a:rPr lang="ru-RU" sz="2800" b="1" dirty="0" err="1"/>
              <a:t>специфічні</a:t>
            </a:r>
            <a:r>
              <a:rPr lang="ru-RU" sz="2800" b="1" dirty="0"/>
              <a:t> </a:t>
            </a:r>
            <a:r>
              <a:rPr lang="ru-RU" sz="2800" b="1" dirty="0" err="1"/>
              <a:t>зв'язки</a:t>
            </a:r>
            <a:r>
              <a:rPr lang="ru-RU" sz="2800" b="1" dirty="0"/>
              <a:t> </a:t>
            </a:r>
            <a:r>
              <a:rPr lang="ru-RU" sz="2800" b="1" dirty="0" err="1"/>
              <a:t>між</a:t>
            </a:r>
            <a:r>
              <a:rPr lang="ru-RU" sz="2800" b="1" dirty="0"/>
              <a:t> людьми та </a:t>
            </a:r>
            <a:r>
              <a:rPr lang="ru-RU" sz="2800" b="1" dirty="0" err="1"/>
              <a:t>навколишнім</a:t>
            </a:r>
            <a:r>
              <a:rPr lang="ru-RU" sz="2800" b="1" dirty="0"/>
              <a:t> </a:t>
            </a:r>
            <a:r>
              <a:rPr lang="ru-RU" sz="2800" b="1" dirty="0" err="1"/>
              <a:t>середовищем</a:t>
            </a:r>
            <a:r>
              <a:rPr lang="ru-RU" sz="2800" b="1" dirty="0"/>
              <a:t>, </a:t>
            </a:r>
            <a:r>
              <a:rPr lang="ru-RU" sz="2800" b="1" dirty="0" err="1"/>
              <a:t>особливості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b="1" dirty="0"/>
              <a:t> і </a:t>
            </a:r>
            <a:r>
              <a:rPr lang="ru-RU" sz="2800" b="1" dirty="0" err="1"/>
              <a:t>функціонування</a:t>
            </a:r>
            <a:r>
              <a:rPr lang="ru-RU" sz="2800" b="1" dirty="0"/>
              <a:t> </a:t>
            </a:r>
            <a:r>
              <a:rPr lang="ru-RU" sz="2800" b="1" dirty="0" err="1"/>
              <a:t>соціальних</a:t>
            </a:r>
            <a:r>
              <a:rPr lang="ru-RU" sz="2800" b="1" dirty="0"/>
              <a:t> </a:t>
            </a:r>
            <a:r>
              <a:rPr lang="ru-RU" sz="2800" b="1" dirty="0" err="1"/>
              <a:t>спільнот</a:t>
            </a:r>
            <a:r>
              <a:rPr lang="ru-RU" sz="2800" b="1" dirty="0"/>
              <a:t>, </a:t>
            </a:r>
            <a:r>
              <a:rPr lang="ru-RU" sz="2800" b="1" dirty="0" err="1"/>
              <a:t>соціальних</a:t>
            </a:r>
            <a:r>
              <a:rPr lang="ru-RU" sz="2800" b="1" dirty="0"/>
              <a:t> структур та </a:t>
            </a:r>
            <a:r>
              <a:rPr lang="ru-RU" sz="2800" b="1" dirty="0" err="1"/>
              <a:t>інститутів</a:t>
            </a:r>
            <a:r>
              <a:rPr lang="ru-RU" sz="2800" b="1" dirty="0"/>
              <a:t> в </a:t>
            </a:r>
            <a:r>
              <a:rPr lang="ru-RU" sz="2800" b="1" dirty="0" err="1"/>
              <a:t>умовах</a:t>
            </a:r>
            <a:r>
              <a:rPr lang="ru-RU" sz="2800" b="1" dirty="0"/>
              <a:t> </a:t>
            </a:r>
            <a:r>
              <a:rPr lang="ru-RU" sz="2800" b="1" dirty="0" err="1"/>
              <a:t>впливу</a:t>
            </a:r>
            <a:r>
              <a:rPr lang="ru-RU" sz="2800" b="1" dirty="0"/>
              <a:t> на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життєдіяльність</a:t>
            </a:r>
            <a:r>
              <a:rPr lang="ru-RU" sz="2800" b="1" dirty="0"/>
              <a:t> </a:t>
            </a:r>
            <a:r>
              <a:rPr lang="ru-RU" sz="2800" b="1" dirty="0" err="1"/>
              <a:t>антропогенних</a:t>
            </a:r>
            <a:r>
              <a:rPr lang="ru-RU" sz="2800" b="1" dirty="0"/>
              <a:t> </a:t>
            </a:r>
            <a:r>
              <a:rPr lang="ru-RU" sz="2800" b="1" dirty="0" err="1"/>
              <a:t>екологічних</a:t>
            </a:r>
            <a:r>
              <a:rPr lang="ru-RU" sz="2800" b="1" dirty="0"/>
              <a:t> </a:t>
            </a:r>
            <a:r>
              <a:rPr lang="ru-RU" sz="2800" b="1" dirty="0" err="1"/>
              <a:t>чинників</a:t>
            </a:r>
            <a:r>
              <a:rPr lang="ru-RU" sz="28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435" t="4705" r="912" b="11768"/>
          <a:stretch/>
        </p:blipFill>
        <p:spPr>
          <a:xfrm>
            <a:off x="6583680" y="4021494"/>
            <a:ext cx="5228875" cy="2537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0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339" y="1158860"/>
            <a:ext cx="7638661" cy="5699140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rgbClr val="FF6600"/>
                </a:solidFill>
              </a:rPr>
              <a:t>Соціологія</a:t>
            </a:r>
            <a:r>
              <a:rPr lang="ru-RU" sz="2800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 err="1" smtClean="0">
                <a:solidFill>
                  <a:srgbClr val="FF6600"/>
                </a:solidFill>
              </a:rPr>
              <a:t>екології</a:t>
            </a:r>
            <a:r>
              <a:rPr lang="ru-RU" sz="2800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 err="1" smtClean="0">
                <a:solidFill>
                  <a:srgbClr val="FF6600"/>
                </a:solidFill>
              </a:rPr>
              <a:t>також</a:t>
            </a:r>
            <a:r>
              <a:rPr lang="ru-RU" sz="2800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 err="1" smtClean="0">
                <a:solidFill>
                  <a:srgbClr val="FF6600"/>
                </a:solidFill>
              </a:rPr>
              <a:t>вивчає</a:t>
            </a:r>
            <a:r>
              <a:rPr lang="ru-RU" sz="2800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закономірності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соціальних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дій</a:t>
            </a:r>
            <a:r>
              <a:rPr lang="ru-RU" sz="2800" b="1" dirty="0">
                <a:solidFill>
                  <a:srgbClr val="FF6600"/>
                </a:solidFill>
              </a:rPr>
              <a:t> і </a:t>
            </a:r>
            <a:r>
              <a:rPr lang="ru-RU" sz="2800" b="1" dirty="0" err="1">
                <a:solidFill>
                  <a:srgbClr val="FF6600"/>
                </a:solidFill>
              </a:rPr>
              <a:t>масової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поведінки</a:t>
            </a:r>
            <a:r>
              <a:rPr lang="ru-RU" sz="2800" b="1" dirty="0">
                <a:solidFill>
                  <a:srgbClr val="FF6600"/>
                </a:solidFill>
              </a:rPr>
              <a:t> в </a:t>
            </a:r>
            <a:r>
              <a:rPr lang="ru-RU" sz="2800" b="1" dirty="0" err="1">
                <a:solidFill>
                  <a:srgbClr val="FF6600"/>
                </a:solidFill>
              </a:rPr>
              <a:t>умовах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соціально-економічної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напруженості</a:t>
            </a:r>
            <a:r>
              <a:rPr lang="ru-RU" sz="2800" b="1" dirty="0">
                <a:solidFill>
                  <a:srgbClr val="FF6600"/>
                </a:solidFill>
              </a:rPr>
              <a:t>, </a:t>
            </a:r>
            <a:r>
              <a:rPr lang="ru-RU" sz="2800" b="1" dirty="0" err="1">
                <a:solidFill>
                  <a:srgbClr val="FF6600"/>
                </a:solidFill>
              </a:rPr>
              <a:t>механізми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розв'язання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конфліктів</a:t>
            </a:r>
            <a:r>
              <a:rPr lang="ru-RU" sz="2800" b="1" dirty="0">
                <a:solidFill>
                  <a:srgbClr val="FF6600"/>
                </a:solidFill>
              </a:rPr>
              <a:t> на </a:t>
            </a:r>
            <a:r>
              <a:rPr lang="ru-RU" sz="2800" b="1" dirty="0" err="1">
                <a:solidFill>
                  <a:srgbClr val="FF6600"/>
                </a:solidFill>
              </a:rPr>
              <a:t>фоні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екологічної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кризи</a:t>
            </a:r>
            <a:r>
              <a:rPr lang="ru-RU" sz="2800" b="1" dirty="0">
                <a:solidFill>
                  <a:srgbClr val="FF6600"/>
                </a:solidFill>
              </a:rPr>
              <a:t>. </a:t>
            </a:r>
            <a:r>
              <a:rPr lang="ru-RU" sz="2800" b="1" dirty="0" err="1">
                <a:solidFill>
                  <a:srgbClr val="FF6600"/>
                </a:solidFill>
              </a:rPr>
              <a:t>Головні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її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завдання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полягають</a:t>
            </a:r>
            <a:r>
              <a:rPr lang="ru-RU" sz="2800" b="1" dirty="0">
                <a:solidFill>
                  <a:srgbClr val="FF6600"/>
                </a:solidFill>
              </a:rPr>
              <a:t> у </a:t>
            </a:r>
            <a:r>
              <a:rPr lang="ru-RU" sz="2800" b="1" dirty="0" err="1">
                <a:solidFill>
                  <a:srgbClr val="FF6600"/>
                </a:solidFill>
              </a:rPr>
              <a:t>вивченні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закономірностей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взаємодії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суспільства</a:t>
            </a:r>
            <a:r>
              <a:rPr lang="ru-RU" sz="2800" b="1" dirty="0">
                <a:solidFill>
                  <a:srgbClr val="FF6600"/>
                </a:solidFill>
              </a:rPr>
              <a:t> і </a:t>
            </a:r>
            <a:r>
              <a:rPr lang="ru-RU" sz="2800" b="1" dirty="0" err="1">
                <a:solidFill>
                  <a:srgbClr val="FF6600"/>
                </a:solidFill>
              </a:rPr>
              <a:t>природи</a:t>
            </a:r>
            <a:r>
              <a:rPr lang="ru-RU" sz="2800" b="1" dirty="0">
                <a:solidFill>
                  <a:srgbClr val="FF6600"/>
                </a:solidFill>
              </a:rPr>
              <a:t>, </a:t>
            </a:r>
            <a:r>
              <a:rPr lang="ru-RU" sz="2800" b="1" dirty="0" err="1">
                <a:solidFill>
                  <a:srgbClr val="FF6600"/>
                </a:solidFill>
              </a:rPr>
              <a:t>досягненні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збалансованості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цієї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взаємодії</a:t>
            </a:r>
            <a:r>
              <a:rPr lang="ru-RU" sz="2800" b="1" dirty="0">
                <a:solidFill>
                  <a:srgbClr val="FF6600"/>
                </a:solidFill>
              </a:rPr>
              <a:t>, </a:t>
            </a:r>
            <a:r>
              <a:rPr lang="ru-RU" sz="2800" b="1" dirty="0" err="1">
                <a:solidFill>
                  <a:srgbClr val="FF6600"/>
                </a:solidFill>
              </a:rPr>
              <a:t>отриманні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достовірної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соціально-екологічної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інформації</a:t>
            </a:r>
            <a:r>
              <a:rPr lang="ru-RU" sz="2800" b="1" dirty="0">
                <a:solidFill>
                  <a:srgbClr val="FF6600"/>
                </a:solidFill>
              </a:rPr>
              <a:t>, </a:t>
            </a:r>
            <a:r>
              <a:rPr lang="ru-RU" sz="2800" b="1" dirty="0" err="1">
                <a:solidFill>
                  <a:srgbClr val="FF6600"/>
                </a:solidFill>
              </a:rPr>
              <a:t>з'ясуванні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громадської</a:t>
            </a:r>
            <a:r>
              <a:rPr lang="ru-RU" sz="2800" b="1" dirty="0">
                <a:solidFill>
                  <a:srgbClr val="FF6600"/>
                </a:solidFill>
              </a:rPr>
              <a:t> думки </a:t>
            </a:r>
            <a:r>
              <a:rPr lang="ru-RU" sz="2800" b="1" dirty="0" err="1">
                <a:solidFill>
                  <a:srgbClr val="FF6600"/>
                </a:solidFill>
              </a:rPr>
              <a:t>щодо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екологічних</a:t>
            </a:r>
            <a:r>
              <a:rPr lang="ru-RU" sz="2800" b="1" dirty="0">
                <a:solidFill>
                  <a:srgbClr val="FF6600"/>
                </a:solidFill>
              </a:rPr>
              <a:t> проблем та </a:t>
            </a:r>
            <a:r>
              <a:rPr lang="ru-RU" sz="2800" b="1" dirty="0" err="1">
                <a:solidFill>
                  <a:srgbClr val="FF6600"/>
                </a:solidFill>
              </a:rPr>
              <a:t>чинників</a:t>
            </a:r>
            <a:r>
              <a:rPr lang="ru-RU" sz="2800" b="1" dirty="0">
                <a:solidFill>
                  <a:srgbClr val="FF6600"/>
                </a:solidFill>
              </a:rPr>
              <a:t>, </a:t>
            </a:r>
            <a:r>
              <a:rPr lang="ru-RU" sz="2800" b="1" dirty="0" err="1">
                <a:solidFill>
                  <a:srgbClr val="FF6600"/>
                </a:solidFill>
              </a:rPr>
              <a:t>що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їх</a:t>
            </a:r>
            <a:r>
              <a:rPr lang="ru-RU" sz="2800" b="1" dirty="0">
                <a:solidFill>
                  <a:srgbClr val="FF6600"/>
                </a:solidFill>
              </a:rPr>
              <a:t> </a:t>
            </a:r>
            <a:r>
              <a:rPr lang="ru-RU" sz="2800" b="1" dirty="0" err="1">
                <a:solidFill>
                  <a:srgbClr val="FF6600"/>
                </a:solidFill>
              </a:rPr>
              <a:t>породжують</a:t>
            </a:r>
            <a:r>
              <a:rPr lang="ru-RU" sz="2800" b="1" dirty="0">
                <a:solidFill>
                  <a:srgbClr val="FF6600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80" y="2849336"/>
            <a:ext cx="38100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3421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8840" y="594360"/>
            <a:ext cx="10043159" cy="6263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Термін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екологія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ввійшов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науковий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обіг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завдяки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старанням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видатного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німецького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біолога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Е.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Гекке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-лея у 1866 р. на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позначення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науки про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відношення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організмів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навколишнього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середовища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sz="2400" b="1" dirty="0" smtClean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посиленням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антропогенного (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спричиненого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діяльністю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людини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використанням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нею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складної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могутньої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техніки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впливу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довкілля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виникла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з часом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конкретизувалася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ідея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соціалізації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природи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». В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середині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30-х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років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XX 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ст. вона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втілилася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дослідженнях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лідерів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знаменитої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чиказької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школи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соціології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Р. Парка, Ю.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Берджесса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Р.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Маккензі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висунули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концепцію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міста-організму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 і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суспільства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як «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глибоко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біологічного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феномену».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Відповідно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цієї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концепції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у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суспільстві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відбувається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перебіг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взаємоіснуючих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біологічних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соціальних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процесів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результатом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яких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повинна бути «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соціальна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рівновага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».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Цей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комплекс проблем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лідери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чиказької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соціологічної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школи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запропонували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назвати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соціальною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екологією</a:t>
            </a:r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22" r="12590" b="5842"/>
          <a:stretch/>
        </p:blipFill>
        <p:spPr>
          <a:xfrm>
            <a:off x="1" y="3699588"/>
            <a:ext cx="2148840" cy="2864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0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" y="243840"/>
            <a:ext cx="8536577" cy="5284379"/>
          </a:xfrm>
        </p:spPr>
        <p:txBody>
          <a:bodyPr>
            <a:noAutofit/>
            <a:scene3d>
              <a:camera prst="perspectiveRigh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Основним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своїм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завданням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вона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вважала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теоретичний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синтез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природничонаукових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і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суспільствознавчих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знань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,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концепцій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,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методів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дослідження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,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вироблення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на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їх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основі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концептуальної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моделі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взаємодії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людського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світотова-риства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і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природи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.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Це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дало б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змогу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оптимізувати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, а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згодом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і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гармонізувати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процеси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цієї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взаємодії</a:t>
            </a:r>
            <a:r>
              <a:rPr lang="ru-RU" sz="3600" b="1" dirty="0">
                <a:solidFill>
                  <a:srgbClr val="92D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355" y="3826231"/>
            <a:ext cx="4286250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316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6379" y="1190427"/>
            <a:ext cx="6470780" cy="566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Предмет </a:t>
            </a:r>
            <a:r>
              <a:rPr lang="ru-RU" sz="2800" b="1" u="sng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соціології</a:t>
            </a:r>
            <a:r>
              <a:rPr lang="ru-RU" sz="2800" b="1" u="sng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u="sng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екології</a:t>
            </a:r>
            <a:r>
              <a:rPr lang="ru-RU" sz="2800" b="1" u="sng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—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це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дослідження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специфічних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взаємодій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між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людиною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суспільством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 і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довкіллям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впливу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його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як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сукупності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природних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суспільних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факторів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людину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а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також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впливу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людини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довкілля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її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однаково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цікавлять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глобальні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регіональні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антропогенні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зміни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соціокультурна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інтерпретація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їх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збереження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і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відтворення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навколишнього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середовища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нормального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життя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людини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як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соціо-біологічної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істоти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34" y="3202489"/>
            <a:ext cx="4847641" cy="2418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910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85160" y="0"/>
            <a:ext cx="900684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З'ясування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предмета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соціології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екології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дає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змогу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чітко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побачити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її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об'єкт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Усі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соціо-екологічні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є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об'єктом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соціо-екологічного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дослідження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Усе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наводить на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такі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висновки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Людина 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соціальні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спільноти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розвиваються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функціонують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подвійним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перехресним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впливом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природного і штучного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середовища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Усі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компоненти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другої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природи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їхні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функціональні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особливості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виникають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завдяки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появі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між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людиною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природою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третього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елемента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—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знарядь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праці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(предмета, взятого з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природи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технічно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перетвореного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задля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досягнення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результату).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означає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що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наважливішим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компонентом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взаємодії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людських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співтовариств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із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природним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середовищем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є штучно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створене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рукотворне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середовище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яке є продуктом не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тільки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антропогенної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а й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техногенної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діяльності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людини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Взаємодія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людини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 природою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опосередкована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тільки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технічними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а й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соціальними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чинниками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—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правовими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економічними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моральними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соціокультурними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83567"/>
            <a:ext cx="3190824" cy="5374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16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1520" y="228601"/>
            <a:ext cx="10623835" cy="111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FF00"/>
                </a:solidFill>
              </a:rPr>
              <a:t>У </a:t>
            </a:r>
            <a:r>
              <a:rPr lang="ru-RU" sz="2800" b="1" dirty="0" err="1">
                <a:solidFill>
                  <a:srgbClr val="FFFF00"/>
                </a:solidFill>
              </a:rPr>
              <a:t>своїх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дослідженнях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соціологія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екології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застосовує</a:t>
            </a:r>
            <a:r>
              <a:rPr lang="ru-RU" sz="2800" b="1" dirty="0">
                <a:solidFill>
                  <a:srgbClr val="FFFF00"/>
                </a:solidFill>
              </a:rPr>
              <a:t> комплекс </a:t>
            </a:r>
            <a:r>
              <a:rPr lang="ru-RU" sz="2800" b="1" dirty="0" err="1">
                <a:solidFill>
                  <a:srgbClr val="FFFF00"/>
                </a:solidFill>
              </a:rPr>
              <a:t>наукових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методів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629" y="1371600"/>
            <a:ext cx="8111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- </a:t>
            </a:r>
            <a:r>
              <a:rPr lang="ru-RU" sz="2000" b="1" dirty="0" err="1" smtClean="0">
                <a:solidFill>
                  <a:srgbClr val="FFFF00"/>
                </a:solidFill>
              </a:rPr>
              <a:t>Системний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метод</a:t>
            </a:r>
            <a:r>
              <a:rPr lang="ru-RU" sz="2000" b="1" dirty="0">
                <a:solidFill>
                  <a:srgbClr val="00B0F0"/>
                </a:solidFill>
              </a:rPr>
              <a:t>. </a:t>
            </a:r>
            <a:r>
              <a:rPr lang="ru-RU" sz="2000" b="1" dirty="0" err="1">
                <a:solidFill>
                  <a:srgbClr val="00B0F0"/>
                </a:solidFill>
              </a:rPr>
              <a:t>Передбачає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розгляд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навколишнього</a:t>
            </a:r>
            <a:r>
              <a:rPr lang="ru-RU" sz="2000" b="1" dirty="0">
                <a:solidFill>
                  <a:srgbClr val="00B0F0"/>
                </a:solidFill>
              </a:rPr>
              <a:t> природного </a:t>
            </a:r>
            <a:r>
              <a:rPr lang="ru-RU" sz="2000" b="1" dirty="0" err="1">
                <a:solidFill>
                  <a:srgbClr val="00B0F0"/>
                </a:solidFill>
              </a:rPr>
              <a:t>середовища</a:t>
            </a:r>
            <a:r>
              <a:rPr lang="ru-RU" sz="2000" b="1" dirty="0">
                <a:solidFill>
                  <a:srgbClr val="00B0F0"/>
                </a:solidFill>
              </a:rPr>
              <a:t> як </a:t>
            </a:r>
            <a:r>
              <a:rPr lang="ru-RU" sz="2000" b="1" dirty="0" err="1">
                <a:solidFill>
                  <a:srgbClr val="00B0F0"/>
                </a:solidFill>
              </a:rPr>
              <a:t>цілісного</a:t>
            </a:r>
            <a:r>
              <a:rPr lang="ru-RU" sz="2000" b="1" dirty="0">
                <a:solidFill>
                  <a:srgbClr val="00B0F0"/>
                </a:solidFill>
              </a:rPr>
              <a:t> системного </a:t>
            </a:r>
            <a:r>
              <a:rPr lang="ru-RU" sz="2000" b="1" dirty="0" err="1">
                <a:solidFill>
                  <a:srgbClr val="00B0F0"/>
                </a:solidFill>
              </a:rPr>
              <a:t>утворення</a:t>
            </a:r>
            <a:r>
              <a:rPr lang="ru-RU" sz="2000" b="1" dirty="0">
                <a:solidFill>
                  <a:srgbClr val="00B0F0"/>
                </a:solidFill>
              </a:rPr>
              <a:t>, </a:t>
            </a:r>
            <a:r>
              <a:rPr lang="ru-RU" sz="2000" b="1" dirty="0" err="1">
                <a:solidFill>
                  <a:srgbClr val="00B0F0"/>
                </a:solidFill>
              </a:rPr>
              <a:t>диференційованої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системи</a:t>
            </a:r>
            <a:r>
              <a:rPr lang="ru-RU" sz="2000" b="1" dirty="0">
                <a:solidFill>
                  <a:srgbClr val="00B0F0"/>
                </a:solidFill>
              </a:rPr>
              <a:t>, </a:t>
            </a:r>
            <a:r>
              <a:rPr lang="ru-RU" sz="2000" b="1" dirty="0" err="1">
                <a:solidFill>
                  <a:srgbClr val="00B0F0"/>
                </a:solidFill>
              </a:rPr>
              <a:t>компоненти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якої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динамічно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врівноважені</a:t>
            </a:r>
            <a:r>
              <a:rPr lang="ru-RU" sz="2000" b="1" dirty="0">
                <a:solidFill>
                  <a:srgbClr val="00B0F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8041" y="307848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- </a:t>
            </a:r>
            <a:r>
              <a:rPr lang="ru-RU" sz="2400" b="1" dirty="0" err="1" smtClean="0">
                <a:solidFill>
                  <a:srgbClr val="92D050"/>
                </a:solidFill>
              </a:rPr>
              <a:t>Діалектичний</a:t>
            </a:r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підхід</a:t>
            </a:r>
            <a:r>
              <a:rPr lang="ru-RU" sz="2400" b="1" dirty="0">
                <a:solidFill>
                  <a:srgbClr val="92D050"/>
                </a:solidFill>
              </a:rPr>
              <a:t>. </a:t>
            </a:r>
            <a:r>
              <a:rPr lang="ru-RU" sz="2400" b="1" dirty="0" err="1">
                <a:solidFill>
                  <a:srgbClr val="92D050"/>
                </a:solidFill>
              </a:rPr>
              <a:t>Зумовлює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вивчення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взаємозв'язків</a:t>
            </a:r>
            <a:r>
              <a:rPr lang="ru-RU" sz="2400" b="1" dirty="0">
                <a:solidFill>
                  <a:srgbClr val="92D050"/>
                </a:solidFill>
              </a:rPr>
              <a:t> і </a:t>
            </a:r>
            <a:r>
              <a:rPr lang="ru-RU" sz="2400" b="1" dirty="0" err="1">
                <a:solidFill>
                  <a:srgbClr val="92D050"/>
                </a:solidFill>
              </a:rPr>
              <a:t>взаємодії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компонентів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системи</a:t>
            </a:r>
            <a:r>
              <a:rPr lang="ru-RU" sz="2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9354" y="4552566"/>
            <a:ext cx="6612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- </a:t>
            </a:r>
            <a:r>
              <a:rPr lang="ru-RU" sz="2400" b="1" dirty="0" err="1" smtClean="0">
                <a:solidFill>
                  <a:schemeClr val="accent2"/>
                </a:solidFill>
              </a:rPr>
              <a:t>Розвиток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соціально-екологічних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поглядів</a:t>
            </a:r>
            <a:r>
              <a:rPr lang="ru-RU" sz="2400" b="1" dirty="0">
                <a:solidFill>
                  <a:schemeClr val="accent2"/>
                </a:solidFill>
              </a:rPr>
              <a:t>. </a:t>
            </a:r>
            <a:r>
              <a:rPr lang="ru-RU" sz="2400" b="1" dirty="0" err="1">
                <a:solidFill>
                  <a:schemeClr val="accent2"/>
                </a:solidFill>
              </a:rPr>
              <a:t>Формування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соціології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екології</a:t>
            </a:r>
            <a:r>
              <a:rPr lang="ru-RU" sz="2400" b="1" dirty="0">
                <a:solidFill>
                  <a:schemeClr val="accent2"/>
                </a:solidFill>
              </a:rPr>
              <a:t> як </a:t>
            </a:r>
            <a:r>
              <a:rPr lang="ru-RU" sz="2400" b="1" dirty="0" err="1">
                <a:solidFill>
                  <a:schemeClr val="accent2"/>
                </a:solidFill>
              </a:rPr>
              <a:t>галузі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знання</a:t>
            </a:r>
            <a:r>
              <a:rPr lang="ru-RU" sz="2400" b="1" dirty="0" smtClean="0">
                <a:solidFill>
                  <a:schemeClr val="accent2"/>
                </a:solidFill>
              </a:rPr>
              <a:t>.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779" y="411480"/>
            <a:ext cx="10482943" cy="6035973"/>
          </a:xfrm>
        </p:spPr>
        <p:txBody>
          <a:bodyPr>
            <a:noAutofit/>
            <a:scene3d>
              <a:camera prst="perspectiveLef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Тривалий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час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інвайроментальні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ідеї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приваблювали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обмежене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коло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науковців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і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лише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у 70-ті роки вони почали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розвиватися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і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поширюватися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Свідченням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цього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стала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Конференція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ООН з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навколишнього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середовища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та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розвитку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що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відбулася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у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Ріо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-де-Жанейро в 1992 р.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її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учасники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—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керівники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179 держав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світу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—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присвятили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багато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уваги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розробці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світової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програми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екологічної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безпеки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та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охорони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довкілля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Інвайроментальна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соціологія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обстоює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входження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людини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як одного з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біологічних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видів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до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глобальної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екосистеми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;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зумовленість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людської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діяльності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не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тільки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соціокультурними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чинниками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а й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складними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природними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зв'язками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;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залежність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людини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від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біофізичного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середовища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що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накладає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потенційні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фізичні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та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біологічні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обмеження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на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людську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діяльність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;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нездатність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людини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спростувати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екологічні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закони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Автори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цих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положень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—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американські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вчені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В.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Кеттон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і Р.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Данлеп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—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висунули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їх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на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противагу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існуючій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понад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400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років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«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парадигмі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людської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винятковості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», в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основі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якої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—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чотири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сентенції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</a:rPr>
              <a:t>Людські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істоти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є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унікальними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соціоприродними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утвореннями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тому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що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вони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мають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культуру.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Культура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змінюється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значно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швидше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ніж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</a:rPr>
              <a:t>біологічні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</a:rPr>
              <a:t>особливості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людини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тому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саме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їй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належить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основна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роль у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соціальному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розвитку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індивідів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та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спільнот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</a:rPr>
              <a:t>Поведінка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людини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зумовлена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передусім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соціальними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а не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природними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чинниками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 err="1" smtClean="0">
                <a:solidFill>
                  <a:srgbClr val="FFFF00"/>
                </a:solidFill>
                <a:latin typeface="Arial Black" pitchFamily="34" charset="0"/>
              </a:rPr>
              <a:t>Суспільний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прогрес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безмежний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що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уможливлює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вирішення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в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майбутньому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всіх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Arial Black" pitchFamily="34" charset="0"/>
              </a:rPr>
              <a:t>соціальних</a:t>
            </a:r>
            <a:r>
              <a:rPr lang="ru-RU" sz="1800" b="1" dirty="0">
                <a:solidFill>
                  <a:srgbClr val="FFFF00"/>
                </a:solidFill>
                <a:latin typeface="Arial Black" pitchFamily="34" charset="0"/>
              </a:rPr>
              <a:t> проблем.</a:t>
            </a:r>
          </a:p>
          <a:p>
            <a:pPr marL="0" indent="0">
              <a:buNone/>
            </a:pPr>
            <a:endParaRPr lang="ru-RU" sz="1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4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E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192</TotalTime>
  <Words>1361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След самолета</vt:lpstr>
      <vt:lpstr>Соціологія екології</vt:lpstr>
      <vt:lpstr>Предмет і об'єкт соціології екології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екології</dc:title>
  <dc:creator>DIMAS</dc:creator>
  <cp:lastModifiedBy>User</cp:lastModifiedBy>
  <cp:revision>23</cp:revision>
  <dcterms:created xsi:type="dcterms:W3CDTF">2014-11-02T13:44:51Z</dcterms:created>
  <dcterms:modified xsi:type="dcterms:W3CDTF">2014-11-17T21:17:24Z</dcterms:modified>
</cp:coreProperties>
</file>