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33"/>
  </p:notesMasterIdLst>
  <p:sldIdLst>
    <p:sldId id="256" r:id="rId4"/>
    <p:sldId id="258" r:id="rId5"/>
    <p:sldId id="275" r:id="rId6"/>
    <p:sldId id="272" r:id="rId7"/>
    <p:sldId id="273" r:id="rId8"/>
    <p:sldId id="274" r:id="rId9"/>
    <p:sldId id="276" r:id="rId10"/>
    <p:sldId id="277" r:id="rId11"/>
    <p:sldId id="271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57" r:id="rId21"/>
    <p:sldId id="270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266" r:id="rId30"/>
    <p:sldId id="268" r:id="rId31"/>
    <p:sldId id="269" r:id="rId32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795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796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797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798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799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800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801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3802" name="Rectangle 9"/>
          <p:cNvSpPr>
            <a:spLocks noGrp="1" noChangeArrowheads="1"/>
          </p:cNvSpPr>
          <p:nvPr>
            <p:ph type="sldImg"/>
          </p:nvPr>
        </p:nvSpPr>
        <p:spPr bwMode="auto">
          <a:xfrm>
            <a:off x="1190625" y="877888"/>
            <a:ext cx="4460875" cy="315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4106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27575" cy="349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7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5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17988" cy="31623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17988" cy="31623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3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17988" cy="31623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7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17988" cy="31623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1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7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1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5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2"/>
          <p:cNvSpPr>
            <a:spLocks noChangeArrowheads="1"/>
          </p:cNvSpPr>
          <p:nvPr>
            <p:ph type="body" idx="1"/>
          </p:nvPr>
        </p:nvSpPr>
        <p:spPr>
          <a:xfrm>
            <a:off x="1060450" y="4349750"/>
            <a:ext cx="4732338" cy="35036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805E2-65AD-4869-8261-D1A5C134F583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15251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E1351-F4DB-48B7-B373-BD74E0D02C88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16503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83413" y="-481013"/>
            <a:ext cx="2036762" cy="660717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71538" y="-481013"/>
            <a:ext cx="5959475" cy="660717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6AC29E-A741-4890-88E1-C27A9CD8E87A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355541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1BB72-B5FB-46BB-BC22-6E436FB6E862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520478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259EFD-F459-4EAD-8540-8860029A361B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241975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6133D-A0BE-4C67-A0A5-8B12EA7C57DB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752416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0663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0263" y="1604963"/>
            <a:ext cx="4032250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E6D46-A9C3-48AC-809A-46C059B41148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94754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2A73BF-2F0D-47A6-8F46-90DB1C4AA722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849310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40576-90D5-4159-9DD4-C00455C334DB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842792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1241CB-0BA4-4E57-AB71-014274599D6D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122613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9E067-DC8C-42DC-857D-F0AA1BDECEE9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69108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B3A956-DC33-47D5-BF2A-24677F5ECF9F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442039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931A1-866E-448A-B252-3AA9AE6B2F1E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579050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65502B-0610-4C9C-8764-54688F8FF660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86102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9875" y="422275"/>
            <a:ext cx="2052638" cy="5694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22275"/>
            <a:ext cx="6010275" cy="5694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77D2D4-4CB8-46CD-84E2-F39B4E3137B1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514414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9962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335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857200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1513" y="1906588"/>
            <a:ext cx="3821112" cy="4306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906588"/>
            <a:ext cx="3821113" cy="4306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388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4498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879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090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57FC8-78DE-4F5A-94E6-C21C61BF4E89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7428594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209392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71126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4462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8275" y="503238"/>
            <a:ext cx="1947863" cy="57102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1513" y="503238"/>
            <a:ext cx="5694362" cy="57102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68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1925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7138" y="1905000"/>
            <a:ext cx="3971925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E383D-000B-4E6A-89F5-6F93D8E94615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45277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7E6A2-49C2-4DCA-AEF1-ACE6705CB34B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947655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228D94-D7AA-4295-96E2-56BCA7F20038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61779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835BD-6AA5-46DE-9BA9-6EB5DCB3F39F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91897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B4FBC-A56D-41FE-91D0-B09EDF0BBCB8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5765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D218F3-41B5-4DCA-8C78-0077DBD7D42C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71429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32888" cy="6853238"/>
            <a:chOff x="0" y="0"/>
            <a:chExt cx="5753" cy="4317"/>
          </a:xfrm>
        </p:grpSpPr>
        <p:sp>
          <p:nvSpPr>
            <p:cNvPr id="1032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9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34" name="Rectangle 4"/>
            <p:cNvSpPr>
              <a:spLocks noChangeArrowheads="1"/>
            </p:cNvSpPr>
            <p:nvPr/>
          </p:nvSpPr>
          <p:spPr bwMode="auto">
            <a:xfrm>
              <a:off x="19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35" name="Rectangle 5"/>
            <p:cNvSpPr>
              <a:spLocks noChangeArrowheads="1"/>
            </p:cNvSpPr>
            <p:nvPr/>
          </p:nvSpPr>
          <p:spPr bwMode="auto">
            <a:xfrm>
              <a:off x="28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36" name="Rectangle 6"/>
            <p:cNvSpPr>
              <a:spLocks noChangeArrowheads="1"/>
            </p:cNvSpPr>
            <p:nvPr/>
          </p:nvSpPr>
          <p:spPr bwMode="auto">
            <a:xfrm>
              <a:off x="38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37" name="Rectangle 7"/>
            <p:cNvSpPr>
              <a:spLocks noChangeArrowheads="1"/>
            </p:cNvSpPr>
            <p:nvPr/>
          </p:nvSpPr>
          <p:spPr bwMode="auto">
            <a:xfrm>
              <a:off x="48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38" name="Rectangle 8"/>
            <p:cNvSpPr>
              <a:spLocks noChangeArrowheads="1"/>
            </p:cNvSpPr>
            <p:nvPr/>
          </p:nvSpPr>
          <p:spPr bwMode="auto">
            <a:xfrm>
              <a:off x="57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39" name="Rectangle 9"/>
            <p:cNvSpPr>
              <a:spLocks noChangeArrowheads="1"/>
            </p:cNvSpPr>
            <p:nvPr/>
          </p:nvSpPr>
          <p:spPr bwMode="auto">
            <a:xfrm>
              <a:off x="67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0" name="Rectangle 10"/>
            <p:cNvSpPr>
              <a:spLocks noChangeArrowheads="1"/>
            </p:cNvSpPr>
            <p:nvPr/>
          </p:nvSpPr>
          <p:spPr bwMode="auto">
            <a:xfrm>
              <a:off x="76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1" name="Rectangle 11"/>
            <p:cNvSpPr>
              <a:spLocks noChangeArrowheads="1"/>
            </p:cNvSpPr>
            <p:nvPr/>
          </p:nvSpPr>
          <p:spPr bwMode="auto">
            <a:xfrm>
              <a:off x="86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2" name="Rectangle 12"/>
            <p:cNvSpPr>
              <a:spLocks noChangeArrowheads="1"/>
            </p:cNvSpPr>
            <p:nvPr/>
          </p:nvSpPr>
          <p:spPr bwMode="auto">
            <a:xfrm>
              <a:off x="96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3" name="Rectangle 13"/>
            <p:cNvSpPr>
              <a:spLocks noChangeArrowheads="1"/>
            </p:cNvSpPr>
            <p:nvPr/>
          </p:nvSpPr>
          <p:spPr bwMode="auto">
            <a:xfrm>
              <a:off x="105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4" name="Rectangle 14"/>
            <p:cNvSpPr>
              <a:spLocks noChangeArrowheads="1"/>
            </p:cNvSpPr>
            <p:nvPr/>
          </p:nvSpPr>
          <p:spPr bwMode="auto">
            <a:xfrm>
              <a:off x="115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5" name="Rectangle 15"/>
            <p:cNvSpPr>
              <a:spLocks noChangeArrowheads="1"/>
            </p:cNvSpPr>
            <p:nvPr/>
          </p:nvSpPr>
          <p:spPr bwMode="auto">
            <a:xfrm>
              <a:off x="124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6" name="Rectangle 16"/>
            <p:cNvSpPr>
              <a:spLocks noChangeArrowheads="1"/>
            </p:cNvSpPr>
            <p:nvPr/>
          </p:nvSpPr>
          <p:spPr bwMode="auto">
            <a:xfrm>
              <a:off x="134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7" name="Rectangle 17"/>
            <p:cNvSpPr>
              <a:spLocks noChangeArrowheads="1"/>
            </p:cNvSpPr>
            <p:nvPr/>
          </p:nvSpPr>
          <p:spPr bwMode="auto">
            <a:xfrm>
              <a:off x="144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8" name="Rectangle 18"/>
            <p:cNvSpPr>
              <a:spLocks noChangeArrowheads="1"/>
            </p:cNvSpPr>
            <p:nvPr/>
          </p:nvSpPr>
          <p:spPr bwMode="auto">
            <a:xfrm>
              <a:off x="153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49" name="Rectangle 19"/>
            <p:cNvSpPr>
              <a:spLocks noChangeArrowheads="1"/>
            </p:cNvSpPr>
            <p:nvPr/>
          </p:nvSpPr>
          <p:spPr bwMode="auto">
            <a:xfrm>
              <a:off x="163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0" name="Rectangle 20"/>
            <p:cNvSpPr>
              <a:spLocks noChangeArrowheads="1"/>
            </p:cNvSpPr>
            <p:nvPr/>
          </p:nvSpPr>
          <p:spPr bwMode="auto">
            <a:xfrm>
              <a:off x="172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1" name="Rectangle 21"/>
            <p:cNvSpPr>
              <a:spLocks noChangeArrowheads="1"/>
            </p:cNvSpPr>
            <p:nvPr/>
          </p:nvSpPr>
          <p:spPr bwMode="auto">
            <a:xfrm>
              <a:off x="182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2" name="Rectangle 22"/>
            <p:cNvSpPr>
              <a:spLocks noChangeArrowheads="1"/>
            </p:cNvSpPr>
            <p:nvPr/>
          </p:nvSpPr>
          <p:spPr bwMode="auto">
            <a:xfrm>
              <a:off x="192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3" name="Rectangle 23"/>
            <p:cNvSpPr>
              <a:spLocks noChangeArrowheads="1"/>
            </p:cNvSpPr>
            <p:nvPr/>
          </p:nvSpPr>
          <p:spPr bwMode="auto">
            <a:xfrm>
              <a:off x="201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4" name="Rectangle 24"/>
            <p:cNvSpPr>
              <a:spLocks noChangeArrowheads="1"/>
            </p:cNvSpPr>
            <p:nvPr/>
          </p:nvSpPr>
          <p:spPr bwMode="auto">
            <a:xfrm>
              <a:off x="211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5" name="Rectangle 25"/>
            <p:cNvSpPr>
              <a:spLocks noChangeArrowheads="1"/>
            </p:cNvSpPr>
            <p:nvPr/>
          </p:nvSpPr>
          <p:spPr bwMode="auto">
            <a:xfrm>
              <a:off x="220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6" name="Rectangle 26"/>
            <p:cNvSpPr>
              <a:spLocks noChangeArrowheads="1"/>
            </p:cNvSpPr>
            <p:nvPr/>
          </p:nvSpPr>
          <p:spPr bwMode="auto">
            <a:xfrm>
              <a:off x="230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7" name="Rectangle 27"/>
            <p:cNvSpPr>
              <a:spLocks noChangeArrowheads="1"/>
            </p:cNvSpPr>
            <p:nvPr/>
          </p:nvSpPr>
          <p:spPr bwMode="auto">
            <a:xfrm>
              <a:off x="240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8" name="Rectangle 28"/>
            <p:cNvSpPr>
              <a:spLocks noChangeArrowheads="1"/>
            </p:cNvSpPr>
            <p:nvPr/>
          </p:nvSpPr>
          <p:spPr bwMode="auto">
            <a:xfrm>
              <a:off x="249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59" name="Rectangle 29"/>
            <p:cNvSpPr>
              <a:spLocks noChangeArrowheads="1"/>
            </p:cNvSpPr>
            <p:nvPr/>
          </p:nvSpPr>
          <p:spPr bwMode="auto">
            <a:xfrm>
              <a:off x="259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0" name="Rectangle 30"/>
            <p:cNvSpPr>
              <a:spLocks noChangeArrowheads="1"/>
            </p:cNvSpPr>
            <p:nvPr/>
          </p:nvSpPr>
          <p:spPr bwMode="auto">
            <a:xfrm>
              <a:off x="268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1" name="Rectangle 31"/>
            <p:cNvSpPr>
              <a:spLocks noChangeArrowheads="1"/>
            </p:cNvSpPr>
            <p:nvPr/>
          </p:nvSpPr>
          <p:spPr bwMode="auto">
            <a:xfrm>
              <a:off x="278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2" name="Rectangle 32"/>
            <p:cNvSpPr>
              <a:spLocks noChangeArrowheads="1"/>
            </p:cNvSpPr>
            <p:nvPr/>
          </p:nvSpPr>
          <p:spPr bwMode="auto">
            <a:xfrm>
              <a:off x="288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3" name="Rectangle 33"/>
            <p:cNvSpPr>
              <a:spLocks noChangeArrowheads="1"/>
            </p:cNvSpPr>
            <p:nvPr/>
          </p:nvSpPr>
          <p:spPr bwMode="auto">
            <a:xfrm>
              <a:off x="297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4" name="Rectangle 34"/>
            <p:cNvSpPr>
              <a:spLocks noChangeArrowheads="1"/>
            </p:cNvSpPr>
            <p:nvPr/>
          </p:nvSpPr>
          <p:spPr bwMode="auto">
            <a:xfrm>
              <a:off x="307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5" name="Rectangle 35"/>
            <p:cNvSpPr>
              <a:spLocks noChangeArrowheads="1"/>
            </p:cNvSpPr>
            <p:nvPr/>
          </p:nvSpPr>
          <p:spPr bwMode="auto">
            <a:xfrm>
              <a:off x="316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6" name="Rectangle 36"/>
            <p:cNvSpPr>
              <a:spLocks noChangeArrowheads="1"/>
            </p:cNvSpPr>
            <p:nvPr/>
          </p:nvSpPr>
          <p:spPr bwMode="auto">
            <a:xfrm>
              <a:off x="326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7" name="Rectangle 37"/>
            <p:cNvSpPr>
              <a:spLocks noChangeArrowheads="1"/>
            </p:cNvSpPr>
            <p:nvPr/>
          </p:nvSpPr>
          <p:spPr bwMode="auto">
            <a:xfrm>
              <a:off x="336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8" name="Rectangle 38"/>
            <p:cNvSpPr>
              <a:spLocks noChangeArrowheads="1"/>
            </p:cNvSpPr>
            <p:nvPr/>
          </p:nvSpPr>
          <p:spPr bwMode="auto">
            <a:xfrm>
              <a:off x="345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69" name="Rectangle 39"/>
            <p:cNvSpPr>
              <a:spLocks noChangeArrowheads="1"/>
            </p:cNvSpPr>
            <p:nvPr/>
          </p:nvSpPr>
          <p:spPr bwMode="auto">
            <a:xfrm>
              <a:off x="355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0" name="Rectangle 40"/>
            <p:cNvSpPr>
              <a:spLocks noChangeArrowheads="1"/>
            </p:cNvSpPr>
            <p:nvPr/>
          </p:nvSpPr>
          <p:spPr bwMode="auto">
            <a:xfrm>
              <a:off x="364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1" name="Rectangle 41"/>
            <p:cNvSpPr>
              <a:spLocks noChangeArrowheads="1"/>
            </p:cNvSpPr>
            <p:nvPr/>
          </p:nvSpPr>
          <p:spPr bwMode="auto">
            <a:xfrm>
              <a:off x="374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2" name="Rectangle 42"/>
            <p:cNvSpPr>
              <a:spLocks noChangeArrowheads="1"/>
            </p:cNvSpPr>
            <p:nvPr/>
          </p:nvSpPr>
          <p:spPr bwMode="auto">
            <a:xfrm>
              <a:off x="384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3" name="Rectangle 43"/>
            <p:cNvSpPr>
              <a:spLocks noChangeArrowheads="1"/>
            </p:cNvSpPr>
            <p:nvPr/>
          </p:nvSpPr>
          <p:spPr bwMode="auto">
            <a:xfrm>
              <a:off x="393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4" name="Rectangle 44"/>
            <p:cNvSpPr>
              <a:spLocks noChangeArrowheads="1"/>
            </p:cNvSpPr>
            <p:nvPr/>
          </p:nvSpPr>
          <p:spPr bwMode="auto">
            <a:xfrm>
              <a:off x="403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5" name="Rectangle 45"/>
            <p:cNvSpPr>
              <a:spLocks noChangeArrowheads="1"/>
            </p:cNvSpPr>
            <p:nvPr/>
          </p:nvSpPr>
          <p:spPr bwMode="auto">
            <a:xfrm>
              <a:off x="412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6" name="Rectangle 46"/>
            <p:cNvSpPr>
              <a:spLocks noChangeArrowheads="1"/>
            </p:cNvSpPr>
            <p:nvPr/>
          </p:nvSpPr>
          <p:spPr bwMode="auto">
            <a:xfrm>
              <a:off x="422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7" name="Rectangle 47"/>
            <p:cNvSpPr>
              <a:spLocks noChangeArrowheads="1"/>
            </p:cNvSpPr>
            <p:nvPr/>
          </p:nvSpPr>
          <p:spPr bwMode="auto">
            <a:xfrm>
              <a:off x="432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8" name="Rectangle 48"/>
            <p:cNvSpPr>
              <a:spLocks noChangeArrowheads="1"/>
            </p:cNvSpPr>
            <p:nvPr/>
          </p:nvSpPr>
          <p:spPr bwMode="auto">
            <a:xfrm>
              <a:off x="441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79" name="Rectangle 49"/>
            <p:cNvSpPr>
              <a:spLocks noChangeArrowheads="1"/>
            </p:cNvSpPr>
            <p:nvPr/>
          </p:nvSpPr>
          <p:spPr bwMode="auto">
            <a:xfrm>
              <a:off x="451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0" name="Rectangle 50"/>
            <p:cNvSpPr>
              <a:spLocks noChangeArrowheads="1"/>
            </p:cNvSpPr>
            <p:nvPr/>
          </p:nvSpPr>
          <p:spPr bwMode="auto">
            <a:xfrm>
              <a:off x="460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1" name="Rectangle 51"/>
            <p:cNvSpPr>
              <a:spLocks noChangeArrowheads="1"/>
            </p:cNvSpPr>
            <p:nvPr/>
          </p:nvSpPr>
          <p:spPr bwMode="auto">
            <a:xfrm>
              <a:off x="470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2" name="Rectangle 52"/>
            <p:cNvSpPr>
              <a:spLocks noChangeArrowheads="1"/>
            </p:cNvSpPr>
            <p:nvPr/>
          </p:nvSpPr>
          <p:spPr bwMode="auto">
            <a:xfrm>
              <a:off x="480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3" name="Rectangle 53"/>
            <p:cNvSpPr>
              <a:spLocks noChangeArrowheads="1"/>
            </p:cNvSpPr>
            <p:nvPr/>
          </p:nvSpPr>
          <p:spPr bwMode="auto">
            <a:xfrm>
              <a:off x="489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4" name="Rectangle 54"/>
            <p:cNvSpPr>
              <a:spLocks noChangeArrowheads="1"/>
            </p:cNvSpPr>
            <p:nvPr/>
          </p:nvSpPr>
          <p:spPr bwMode="auto">
            <a:xfrm>
              <a:off x="499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5" name="Rectangle 55"/>
            <p:cNvSpPr>
              <a:spLocks noChangeArrowheads="1"/>
            </p:cNvSpPr>
            <p:nvPr/>
          </p:nvSpPr>
          <p:spPr bwMode="auto">
            <a:xfrm>
              <a:off x="508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6" name="Rectangle 56"/>
            <p:cNvSpPr>
              <a:spLocks noChangeArrowheads="1"/>
            </p:cNvSpPr>
            <p:nvPr/>
          </p:nvSpPr>
          <p:spPr bwMode="auto">
            <a:xfrm>
              <a:off x="518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7" name="Rectangle 57"/>
            <p:cNvSpPr>
              <a:spLocks noChangeArrowheads="1"/>
            </p:cNvSpPr>
            <p:nvPr/>
          </p:nvSpPr>
          <p:spPr bwMode="auto">
            <a:xfrm>
              <a:off x="5280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8" name="Rectangle 58"/>
            <p:cNvSpPr>
              <a:spLocks noChangeArrowheads="1"/>
            </p:cNvSpPr>
            <p:nvPr/>
          </p:nvSpPr>
          <p:spPr bwMode="auto">
            <a:xfrm>
              <a:off x="5376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89" name="Rectangle 59"/>
            <p:cNvSpPr>
              <a:spLocks noChangeArrowheads="1"/>
            </p:cNvSpPr>
            <p:nvPr/>
          </p:nvSpPr>
          <p:spPr bwMode="auto">
            <a:xfrm>
              <a:off x="5472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90" name="Rectangle 60"/>
            <p:cNvSpPr>
              <a:spLocks noChangeArrowheads="1"/>
            </p:cNvSpPr>
            <p:nvPr/>
          </p:nvSpPr>
          <p:spPr bwMode="auto">
            <a:xfrm>
              <a:off x="5568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91" name="Rectangle 61"/>
            <p:cNvSpPr>
              <a:spLocks noChangeArrowheads="1"/>
            </p:cNvSpPr>
            <p:nvPr/>
          </p:nvSpPr>
          <p:spPr bwMode="auto">
            <a:xfrm>
              <a:off x="5664" y="6"/>
              <a:ext cx="39" cy="43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" name="Rectangle 62"/>
            <p:cNvSpPr>
              <a:spLocks noChangeArrowheads="1"/>
            </p:cNvSpPr>
            <p:nvPr/>
          </p:nvSpPr>
          <p:spPr bwMode="auto">
            <a:xfrm>
              <a:off x="431" y="0"/>
              <a:ext cx="5322" cy="4311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093" name="Rectangle 63"/>
            <p:cNvSpPr>
              <a:spLocks noChangeArrowheads="1"/>
            </p:cNvSpPr>
            <p:nvPr/>
          </p:nvSpPr>
          <p:spPr bwMode="auto">
            <a:xfrm>
              <a:off x="0" y="1081"/>
              <a:ext cx="4369" cy="38"/>
            </a:xfrm>
            <a:prstGeom prst="rect">
              <a:avLst/>
            </a:prstGeom>
            <a:solidFill>
              <a:srgbClr val="336699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</p:grpSp>
      <p:sp>
        <p:nvSpPr>
          <p:cNvPr id="1027" name="Rectangle 64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-481013"/>
            <a:ext cx="8148637" cy="209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8" name="Rectangle 6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096250" cy="422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9" name="Text Box 66"/>
          <p:cNvSpPr txBox="1">
            <a:spLocks noChangeArrowheads="1"/>
          </p:cNvSpPr>
          <p:nvPr/>
        </p:nvSpPr>
        <p:spPr bwMode="auto">
          <a:xfrm>
            <a:off x="1152525" y="6286500"/>
            <a:ext cx="18954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30" name="Text Box 67"/>
          <p:cNvSpPr txBox="1">
            <a:spLocks noChangeArrowheads="1"/>
          </p:cNvSpPr>
          <p:nvPr/>
        </p:nvSpPr>
        <p:spPr bwMode="auto">
          <a:xfrm>
            <a:off x="3590925" y="6286500"/>
            <a:ext cx="28860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sldNum"/>
          </p:nvPr>
        </p:nvSpPr>
        <p:spPr bwMode="auto">
          <a:xfrm>
            <a:off x="7019925" y="6286500"/>
            <a:ext cx="1890713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D471EE79-CBB5-41EB-A364-2FD99882D2EC}" type="slidenum">
              <a:rPr lang="uk-UA" altLang="ru-RU"/>
              <a:pPr/>
              <a:t>‹#›</a:t>
            </a:fld>
            <a:endParaRPr lang="uk-UA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3175" y="0"/>
            <a:ext cx="9132888" cy="6853238"/>
            <a:chOff x="-2" y="0"/>
            <a:chExt cx="5753" cy="4317"/>
          </a:xfrm>
        </p:grpSpPr>
        <p:grpSp>
          <p:nvGrpSpPr>
            <p:cNvPr id="2057" name="Group 2"/>
            <p:cNvGrpSpPr>
              <a:grpSpLocks/>
            </p:cNvGrpSpPr>
            <p:nvPr/>
          </p:nvGrpSpPr>
          <p:grpSpPr bwMode="auto">
            <a:xfrm>
              <a:off x="-2" y="0"/>
              <a:ext cx="5703" cy="4317"/>
              <a:chOff x="-2" y="0"/>
              <a:chExt cx="5703" cy="4317"/>
            </a:xfrm>
          </p:grpSpPr>
          <p:sp>
            <p:nvSpPr>
              <p:cNvPr id="2060" name="Rectangle 3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1" name="Rectangle 4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2" name="Rectangle 5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3" name="Rectangle 6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4" name="Rectangle 7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5" name="Rectangle 8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6" name="Rectangle 9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7" name="Rectangle 10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8" name="Rectangle 11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9" name="Rectangle 12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0" name="Rectangle 13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1" name="Rectangle 14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2" name="Rectangle 15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3" name="Rectangle 16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4" name="Rectangle 17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5" name="Rectangle 18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6" name="Rectangle 19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7" name="Rectangle 20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8" name="Rectangle 21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9" name="Rectangle 22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0" name="Rectangle 23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1" name="Rectangle 24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2" name="Rectangle 25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3" name="Rectangle 26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4" name="Rectangle 27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5" name="Rectangle 28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6" name="Rectangle 29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7" name="Rectangle 30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8" name="Rectangle 31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89" name="Rectangle 32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0" name="Rectangle 33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1" name="Rectangle 34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2" name="Rectangle 35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3" name="Rectangle 36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4" name="Rectangle 37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5" name="Rectangle 38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6" name="Rectangle 39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7" name="Rectangle 40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8" name="Rectangle 41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99" name="Rectangle 42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0" name="Rectangle 43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1" name="Rectangle 44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2" name="Rectangle 45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3" name="Rectangle 46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4" name="Rectangle 47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5" name="Rectangle 48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6" name="Rectangle 49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7" name="Rectangle 50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8" name="Rectangle 51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09" name="Rectangle 52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0" name="Rectangle 53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1" name="Rectangle 54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2" name="Rectangle 55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3" name="Rectangle 56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4" name="Rectangle 57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5" name="Rectangle 58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6" name="Rectangle 59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" name="Rectangle 60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8" name="Rectangle 61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119" name="Rectangle 62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39" cy="43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2058" name="Rectangle 63"/>
            <p:cNvSpPr>
              <a:spLocks noChangeArrowheads="1"/>
            </p:cNvSpPr>
            <p:nvPr/>
          </p:nvSpPr>
          <p:spPr bwMode="auto">
            <a:xfrm>
              <a:off x="429" y="0"/>
              <a:ext cx="5322" cy="4311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059" name="Rectangle 64"/>
            <p:cNvSpPr>
              <a:spLocks noChangeArrowheads="1"/>
            </p:cNvSpPr>
            <p:nvPr/>
          </p:nvSpPr>
          <p:spPr bwMode="auto">
            <a:xfrm>
              <a:off x="0" y="0"/>
              <a:ext cx="5751" cy="312"/>
            </a:xfrm>
            <a:prstGeom prst="rect">
              <a:avLst/>
            </a:prstGeom>
            <a:solidFill>
              <a:srgbClr val="336699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</p:grpSp>
      <p:sp>
        <p:nvSpPr>
          <p:cNvPr id="2051" name="Rectangle 65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rgbClr val="336699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52" name="Rectangle 66"/>
          <p:cNvSpPr>
            <a:spLocks noGrp="1" noChangeArrowheads="1"/>
          </p:cNvSpPr>
          <p:nvPr>
            <p:ph type="title"/>
          </p:nvPr>
        </p:nvSpPr>
        <p:spPr bwMode="auto">
          <a:xfrm>
            <a:off x="779463" y="422275"/>
            <a:ext cx="7664450" cy="209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2053" name="Text Box 67"/>
          <p:cNvSpPr txBox="1">
            <a:spLocks noChangeArrowheads="1"/>
          </p:cNvSpPr>
          <p:nvPr/>
        </p:nvSpPr>
        <p:spPr bwMode="auto">
          <a:xfrm>
            <a:off x="685800" y="6248400"/>
            <a:ext cx="18954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54" name="Text Box 68"/>
          <p:cNvSpPr txBox="1">
            <a:spLocks noChangeArrowheads="1"/>
          </p:cNvSpPr>
          <p:nvPr/>
        </p:nvSpPr>
        <p:spPr bwMode="auto">
          <a:xfrm>
            <a:off x="3124200" y="6248400"/>
            <a:ext cx="28860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17" name="Rectangle 69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0713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Verdana" panose="020B0604030504040204" pitchFamily="34" charset="0"/>
                <a:cs typeface="Lucida Sans Unicode" panose="020B0602030504020204" pitchFamily="34" charset="0"/>
              </a:defRPr>
            </a:lvl1pPr>
          </a:lstStyle>
          <a:p>
            <a:fld id="{4EF127FC-1085-40DA-9A6E-AD8425B49670}" type="slidenum">
              <a:rPr lang="uk-UA" altLang="ru-RU"/>
              <a:pPr/>
              <a:t>‹#›</a:t>
            </a:fld>
            <a:endParaRPr lang="uk-UA" altLang="ru-RU"/>
          </a:p>
        </p:txBody>
      </p:sp>
      <p:sp>
        <p:nvSpPr>
          <p:cNvPr id="2056" name="Rectangle 7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15313" cy="451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3366"/>
          </a:solidFill>
          <a:latin typeface="Verdana" pitchFamily="32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368300" y="1717675"/>
            <a:ext cx="8775700" cy="5140325"/>
          </a:xfrm>
          <a:prstGeom prst="roundRect">
            <a:avLst>
              <a:gd name="adj" fmla="val 28"/>
            </a:avLst>
          </a:prstGeom>
          <a:solidFill>
            <a:srgbClr val="DDDDDD"/>
          </a:solidFill>
          <a:ln w="9360" cap="sq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503238"/>
            <a:ext cx="7794625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906588"/>
            <a:ext cx="7794625" cy="430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5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0" y="0"/>
            <a:ext cx="165100" cy="833438"/>
          </a:xfrm>
          <a:prstGeom prst="roundRect">
            <a:avLst>
              <a:gd name="adj" fmla="val 958"/>
            </a:avLst>
          </a:prstGeom>
          <a:solidFill>
            <a:srgbClr val="125C8D"/>
          </a:solidFill>
          <a:ln w="936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8" name="AutoShape 5"/>
          <p:cNvSpPr>
            <a:spLocks noChangeArrowheads="1"/>
          </p:cNvSpPr>
          <p:nvPr/>
        </p:nvSpPr>
        <p:spPr bwMode="auto">
          <a:xfrm>
            <a:off x="0" y="2160588"/>
            <a:ext cx="165100" cy="833437"/>
          </a:xfrm>
          <a:prstGeom prst="roundRect">
            <a:avLst>
              <a:gd name="adj" fmla="val 958"/>
            </a:avLst>
          </a:prstGeom>
          <a:solidFill>
            <a:srgbClr val="125C8D"/>
          </a:solidFill>
          <a:ln w="936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0" y="1060450"/>
            <a:ext cx="165100" cy="833438"/>
          </a:xfrm>
          <a:prstGeom prst="roundRect">
            <a:avLst>
              <a:gd name="adj" fmla="val 958"/>
            </a:avLst>
          </a:prstGeom>
          <a:solidFill>
            <a:srgbClr val="125C8D"/>
          </a:solidFill>
          <a:ln w="936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400" b="1">
          <a:solidFill>
            <a:srgbClr val="333333"/>
          </a:solidFill>
          <a:latin typeface="+mj-lt"/>
          <a:ea typeface="Lucida Sans Unicode" charset="0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400" b="1">
          <a:solidFill>
            <a:srgbClr val="333333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333333"/>
          </a:solidFill>
          <a:latin typeface="Arial" charset="0"/>
          <a:cs typeface="Lucida Sans Unicode" charset="0"/>
        </a:defRPr>
      </a:lvl6pPr>
      <a:lvl7pPr marL="29718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333333"/>
          </a:solidFill>
          <a:latin typeface="Arial" charset="0"/>
          <a:cs typeface="Lucida Sans Unicode" charset="0"/>
        </a:defRPr>
      </a:lvl7pPr>
      <a:lvl8pPr marL="3429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333333"/>
          </a:solidFill>
          <a:latin typeface="Arial" charset="0"/>
          <a:cs typeface="Lucida Sans Unicode" charset="0"/>
        </a:defRPr>
      </a:lvl8pPr>
      <a:lvl9pPr marL="3886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333333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900">
          <a:solidFill>
            <a:srgbClr val="000000"/>
          </a:solidFill>
          <a:latin typeface="+mn-lt"/>
          <a:ea typeface="Lucida Sans Unicode" charset="0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+mn-lt"/>
          <a:ea typeface="Lucida Sans Unicode" charset="0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Lucida Sans Unicode" charset="0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5pPr>
      <a:lvl6pPr marL="25146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79450" y="1871663"/>
            <a:ext cx="7312025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4000" b="1">
                <a:solidFill>
                  <a:srgbClr val="002060"/>
                </a:solidFill>
                <a:cs typeface="Arial" panose="020B0604020202020204" pitchFamily="34" charset="0"/>
              </a:rPr>
              <a:t>Практика укладання колективних договорів</a:t>
            </a: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863600" y="5589588"/>
            <a:ext cx="2232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altLang="ru-RU" sz="3200">
                <a:solidFill>
                  <a:schemeClr val="tx1"/>
                </a:solidFill>
              </a:rPr>
              <a:t>2015</a:t>
            </a:r>
            <a:endParaRPr lang="ru-RU" altLang="ru-RU" sz="3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Існують </a:t>
            </a:r>
            <a:r>
              <a:rPr lang="uk-UA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певні правила </a:t>
            </a:r>
            <a:r>
              <a:rPr lang="uk-UA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 послідовність дій соціальних партнерів щодо колективних переговорів </a:t>
            </a:r>
            <a:endParaRPr lang="uk-UA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Tx/>
              <a:buFontTx/>
              <a:buNone/>
              <a:defRPr/>
            </a:pPr>
            <a:endParaRPr lang="uk-UA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6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Правило 1.    Потрібно    зініціювати    переговори    щодо    укладення колективного договору, угоди.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Статтею 10 Закону «Про колективні договори і угоди» встановлено, що будь-яка із сторін не раніше ніж за три місяці до закінчення колективного договору, угоди, або у строки, визначені цими документами, має письмово повідомити про свою ініціативу щодо початку переговорів. Друга сторона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протягом семи днів 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повинна розпочати переговори. Отже, переговори відбудуться, якщо проявлено ініціативу. Практика свідчить, що в 95 % випадків таку ініціативу проявляють профспілки, роботодавець же, навпаки, проявляє пасивність.</a:t>
            </a:r>
            <a:endParaRPr lang="uk-UA" alt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0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40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Правило 2. До початку переговорів кожна сторона повинна сформувати повноважний орган (робочу комісію) для ведення переговорів з однакової кількості представників. 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При цьому, якщо на підприємстві діє кілька профспілок, вони повинні сформувати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об'єднаний представницький орган 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на засадах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пропорційного представництва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 залежно від кількості членів профспілок. Профспілка, що відмовилася від формування спільного представницького органу для ведення переговорів, втрачає права представляти інтереси найманих працівників і підписувати колективний договір.</a:t>
            </a:r>
            <a:endParaRPr lang="ru-RU" alt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4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84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Правило 3. Переговори повинні бути добре підготовлені.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Насамперед необхідно з'ясувати, чого бажають працівники, узагальнити їхні пропозиції.</a:t>
            </a:r>
            <a:endParaRPr lang="ru-RU" altLang="ru-RU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З цією метою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аналізується стан виконання попереднього колдоговору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,     угоди     та     невирішені     питання,     робиться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порівняльний   аналіз   рівня   життя,   зайнятості,   соціального захисту   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працівників   з   встановленими   державою   і   угодами вищого рівня соціальними гарантіями.  Здійснюється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запит у роботодавця інформації,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 необхідної для ведення переговорів, насамперед, фінансово-економічні показники.</a:t>
            </a:r>
            <a:endParaRPr lang="ru-RU" altLang="ru-RU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88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84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Правило  4.   Проект  колективного  договору,  угоди  розробляється спільно або на конкурентних засадах кожною стороною.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На практиці застосовуються обидва підходи. Так, на виробничому рівні здебільшого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розроблення проекту колдоговору здійснює спільна робоча комісія 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сторін з урахуванням пропозицій, що надійшли від працівників, громадських організацій. У подальшому цей проект виноситься на розгляд сторін колективного договору, і в разі підтримки - на збори (конференцію) трудового колективу. </a:t>
            </a:r>
            <a:endParaRPr lang="ru-RU" alt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2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84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Правило 5. Зміст колективного договору, угоди повинен посилювати законодавчі   права   працівників,    встановлювати    додаткові гарантії та пільги і таким чином враховувати їхні інтереси.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Зміст зобов'язань колективного договору, угоди визначається  сторонами  самостійно  в  межах їх   компетенції, однак ст. 7 та 8 Закону “Про колективні договори і угоди” визначено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перелік  обов’язкових компонентів. 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  Це   питання зайнятості,   організації,   оплати   та  охорони   праці, пільг  і соціальних  виплат, соціально-культурного    обслуговування, оздоровлення і відпочинку працівників, створення умов для діяльності  профспілок  тощо.   </a:t>
            </a:r>
            <a:endParaRPr lang="ru-RU" altLang="ru-RU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84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Крім  того,  деякими  законами України визначено, що ті чи інші соціально-економічні питання мають вирішуватися на підприємствах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тільки через механізм укладення  і виконання  колективних  договорів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.   </a:t>
            </a: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Зокрема,  це стосується встановлення розмірів, систем і форм оплати праці відповідно до положень Закону України “Про оплату праці”. </a:t>
            </a:r>
            <a:endParaRPr lang="ru-RU" alt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60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4213" y="1828800"/>
            <a:ext cx="8315325" cy="484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Правило  6.  Прагнучи  досягти  поставлених  цілей у  переговорах, потрібно вміти знаходити і приймати компромісні рішення.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Добрий </a:t>
            </a:r>
            <a:r>
              <a:rPr lang="uk-UA" altLang="ru-RU" b="1" u="sng">
                <a:solidFill>
                  <a:srgbClr val="002060"/>
                </a:solidFill>
                <a:latin typeface="Arial" panose="020B0604020202020204" pitchFamily="34" charset="0"/>
              </a:rPr>
              <a:t>компроміс</a:t>
            </a:r>
            <a:r>
              <a:rPr lang="uk-UA" altLang="ru-RU">
                <a:solidFill>
                  <a:srgbClr val="002060"/>
                </a:solidFill>
                <a:latin typeface="Arial" panose="020B0604020202020204" pitchFamily="34" charset="0"/>
              </a:rPr>
              <a:t> завжди цінується більше, аніж нищівна боротьба, від якої, зрештою, програють обидві сторони. Крім того, слід мати на увазі, що кожна сторона, яка йде на переговори, у своїх вимогах орієнтується на вищу планку їх задоволення, однак має і запасний варіант, до якого рівня цю планку можна опустити без збитків для себе. Отже, попередня вимога може бути переформульована або запропонована до прийняття частково</a:t>
            </a:r>
            <a:endParaRPr lang="ru-RU" alt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4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36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671513" y="503238"/>
            <a:ext cx="7805737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671513" y="1906588"/>
            <a:ext cx="7805737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576263" y="3240088"/>
            <a:ext cx="8351837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4000" b="1">
                <a:solidFill>
                  <a:srgbClr val="000080"/>
                </a:solidFill>
                <a:latin typeface="Arial" panose="020B0604020202020204" pitchFamily="34" charset="0"/>
              </a:rPr>
              <a:t>Что такое переговоры по сути?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uk-UA" altLang="ru-RU" sz="4000" b="1">
              <a:solidFill>
                <a:srgbClr val="000080"/>
              </a:solidFill>
              <a:latin typeface="Arial" panose="020B0604020202020204" pitchFamily="34" charset="0"/>
            </a:endParaRP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720725" y="5256213"/>
            <a:ext cx="28797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b="1" u="sng">
                <a:solidFill>
                  <a:srgbClr val="000080"/>
                </a:solidFill>
                <a:latin typeface="Arial" panose="020B0604020202020204" pitchFamily="34" charset="0"/>
              </a:rPr>
              <a:t>Обмен мнениями</a:t>
            </a:r>
          </a:p>
        </p:txBody>
      </p:sp>
      <p:pic>
        <p:nvPicPr>
          <p:cNvPr id="215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215900"/>
            <a:ext cx="1584325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920750" y="647700"/>
            <a:ext cx="60626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45000"/>
              <a:buFontTx/>
              <a:buNone/>
            </a:pPr>
            <a:r>
              <a:rPr lang="uk-UA" altLang="ru-RU" sz="2800" b="1">
                <a:solidFill>
                  <a:srgbClr val="800000"/>
                </a:solidFill>
                <a:latin typeface="Arial" panose="020B0604020202020204" pitchFamily="34" charset="0"/>
              </a:rPr>
              <a:t>Переговоры – это: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80772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r>
              <a:rPr lang="uk-UA" altLang="ru-RU" sz="2100">
                <a:solidFill>
                  <a:srgbClr val="003366"/>
                </a:solidFill>
                <a:latin typeface="Times New Roman" panose="02020603050405020304" pitchFamily="18" charset="0"/>
              </a:rPr>
              <a:t> </a:t>
            </a:r>
            <a:r>
              <a:rPr lang="uk-UA" altLang="ru-RU" sz="2800">
                <a:solidFill>
                  <a:srgbClr val="000080"/>
                </a:solidFill>
                <a:latin typeface="Arial" panose="020B0604020202020204" pitchFamily="34" charset="0"/>
              </a:rPr>
              <a:t>Процесс, в котором два или более участника (стороны), имеющих общие или противоположные интересы, собираются вместе и разговаривают. </a:t>
            </a:r>
          </a:p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r>
              <a:rPr lang="uk-UA" altLang="ru-RU" sz="2800">
                <a:solidFill>
                  <a:srgbClr val="9A0000"/>
                </a:solidFill>
                <a:latin typeface="Arial" panose="020B0604020202020204" pitchFamily="34" charset="0"/>
              </a:rPr>
              <a:t>  Процесс по урегулированию разногласий на основе конструктивного диалога с соблюдением принципа равноправия сторон. </a:t>
            </a:r>
          </a:p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r>
              <a:rPr lang="uk-UA" altLang="ru-RU" sz="2800">
                <a:solidFill>
                  <a:srgbClr val="9A0000"/>
                </a:solidFill>
                <a:latin typeface="Arial" panose="020B0604020202020204" pitchFamily="34" charset="0"/>
              </a:rPr>
              <a:t>  </a:t>
            </a:r>
            <a:r>
              <a:rPr lang="uk-UA" altLang="ru-RU" sz="2800">
                <a:solidFill>
                  <a:srgbClr val="000080"/>
                </a:solidFill>
                <a:latin typeface="Arial" panose="020B0604020202020204" pitchFamily="34" charset="0"/>
              </a:rPr>
              <a:t>Процесс, направленный на заключение более выгодного для работников договора путем обсуждения его условий с администрацией предприятия.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uk-UA" altLang="ru-RU" sz="28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uk-UA" altLang="ru-RU" sz="28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</p:txBody>
      </p:sp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80772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sz="2100">
                <a:solidFill>
                  <a:srgbClr val="003366"/>
                </a:solidFill>
                <a:latin typeface="Times New Roman" panose="02020603050405020304" pitchFamily="18" charset="0"/>
              </a:rPr>
              <a:t> 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Колективний договір укладається між </a:t>
            </a:r>
            <a:r>
              <a:rPr lang="uk-UA" altLang="ru-RU" b="1" u="sng">
                <a:solidFill>
                  <a:schemeClr val="tx1"/>
                </a:solidFill>
                <a:latin typeface="Arial" panose="020B0604020202020204" pitchFamily="34" charset="0"/>
              </a:rPr>
              <a:t>роботодавцем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 з однієї сторони і одним або кількома </a:t>
            </a:r>
            <a:r>
              <a:rPr lang="uk-UA" altLang="ru-RU" b="1" u="sng">
                <a:solidFill>
                  <a:schemeClr val="tx1"/>
                </a:solidFill>
                <a:latin typeface="Arial" panose="020B0604020202020204" pitchFamily="34" charset="0"/>
              </a:rPr>
              <a:t>профспілковими органами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, а у разі відсутності таких органів - представниками працівників, обраними і уповноваженими трудовим колективом з іншої сторони. 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Сторонами колективних угод є сторони соціального діалогу, склад яких визначається </a:t>
            </a: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відповідно до законодавства про соціальний діалог.</a:t>
            </a: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(ст.3 ЗУ Про колективні договори і угоди )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endParaRPr lang="uk-UA" altLang="ru-RU" sz="28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uk-UA" altLang="ru-RU" sz="28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4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Сторони переговорів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671513" y="503238"/>
            <a:ext cx="7808912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9880" rIns="0" bIns="0"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800000"/>
                </a:solidFill>
              </a:rPr>
              <a:t>Коллективные переговоры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614363" y="1730375"/>
            <a:ext cx="8240712" cy="438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4840" rIns="0" bIns="0"/>
          <a:lstStyle>
            <a:lvl1pPr marL="431800" indent="-311150" eaLnBrk="0" hangingPunct="0">
              <a:spcBef>
                <a:spcPts val="8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</a:pPr>
            <a:r>
              <a:rPr lang="uk-UA" altLang="ru-RU" sz="2800"/>
              <a:t>  </a:t>
            </a:r>
            <a:r>
              <a:rPr lang="uk-UA" altLang="ru-RU"/>
              <a:t>В конвенциях и рекомендациях МОТ, которые составляют т.н. “Международный Трудовой кодекс” </a:t>
            </a:r>
          </a:p>
          <a:p>
            <a:pPr eaLnBrk="1" hangingPunct="1">
              <a:buClrTx/>
              <a:buSzPct val="45000"/>
              <a:buFontTx/>
              <a:buNone/>
            </a:pPr>
            <a:r>
              <a:rPr lang="uk-UA" altLang="ru-RU">
                <a:solidFill>
                  <a:srgbClr val="000080"/>
                </a:solidFill>
              </a:rPr>
              <a:t>   под </a:t>
            </a:r>
            <a:r>
              <a:rPr lang="uk-UA" altLang="ru-RU" b="1" u="sng">
                <a:solidFill>
                  <a:srgbClr val="000080"/>
                </a:solidFill>
              </a:rPr>
              <a:t>коллективными переговорами</a:t>
            </a:r>
            <a:r>
              <a:rPr lang="uk-UA" altLang="ru-RU">
                <a:solidFill>
                  <a:srgbClr val="000080"/>
                </a:solidFill>
              </a:rPr>
              <a:t> понимаются переговоры, которые проводятся между предпринимателем, группой предпринимателей или несколькими организациями предпринимателей, с одной стороны, и отдельной или несколькими организациями трудящихся - с другой, в целях определения условий труда и занятости.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503238"/>
            <a:ext cx="7805737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800000"/>
                </a:solidFill>
              </a:rPr>
              <a:t>Коллективные переговоры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360363" y="1728788"/>
            <a:ext cx="8567737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560" rIns="0" bIns="0"/>
          <a:lstStyle>
            <a:lvl1pPr marL="342900" indent="-333375" eaLnBrk="0" hangingPunct="0">
              <a:spcBef>
                <a:spcPts val="8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93000"/>
              </a:lnSpc>
              <a:buClrTx/>
              <a:buFontTx/>
              <a:buNone/>
            </a:pPr>
            <a:r>
              <a:rPr lang="uk-UA" altLang="ru-RU" sz="1000">
                <a:latin typeface="Arial;sans-serif" pitchFamily="32" charset="0"/>
              </a:rPr>
              <a:t>          </a:t>
            </a:r>
            <a:r>
              <a:rPr lang="uk-UA" altLang="ru-RU">
                <a:solidFill>
                  <a:srgbClr val="000080"/>
                </a:solidFill>
                <a:latin typeface="Arial;sans-serif" pitchFamily="32" charset="0"/>
              </a:rPr>
              <a:t>Представительные органы работников и нанимателей как стороны коллективных трудовых отношений </a:t>
            </a:r>
            <a:r>
              <a:rPr lang="uk-UA" altLang="ru-RU" b="1" u="sng">
                <a:solidFill>
                  <a:srgbClr val="000080"/>
                </a:solidFill>
                <a:latin typeface="Arial;sans-serif" pitchFamily="32" charset="0"/>
              </a:rPr>
              <a:t>вправе участвовать в коллективных переговорах</a:t>
            </a:r>
            <a:r>
              <a:rPr lang="uk-UA" altLang="ru-RU">
                <a:solidFill>
                  <a:srgbClr val="000080"/>
                </a:solidFill>
                <a:latin typeface="Arial;sans-serif" pitchFamily="32" charset="0"/>
              </a:rPr>
              <a:t> и выступать инициатором коллективных переговоров по заключению и изменению соглашения или коллективного договора.</a:t>
            </a:r>
            <a:br>
              <a:rPr lang="uk-UA" altLang="ru-RU">
                <a:solidFill>
                  <a:srgbClr val="000080"/>
                </a:solidFill>
                <a:latin typeface="Arial;sans-serif" pitchFamily="32" charset="0"/>
              </a:rPr>
            </a:br>
            <a:r>
              <a:rPr lang="uk-UA" altLang="ru-RU">
                <a:solidFill>
                  <a:srgbClr val="000080"/>
                </a:solidFill>
                <a:latin typeface="Arial;sans-serif" pitchFamily="32" charset="0"/>
              </a:rPr>
              <a:t/>
            </a:r>
            <a:br>
              <a:rPr lang="uk-UA" altLang="ru-RU">
                <a:solidFill>
                  <a:srgbClr val="000080"/>
                </a:solidFill>
                <a:latin typeface="Arial;sans-serif" pitchFamily="32" charset="0"/>
              </a:rPr>
            </a:br>
            <a:r>
              <a:rPr lang="uk-UA" altLang="ru-RU">
                <a:solidFill>
                  <a:srgbClr val="000080"/>
                </a:solidFill>
                <a:latin typeface="Arial;sans-serif" pitchFamily="32" charset="0"/>
              </a:rPr>
              <a:t>При наличии на уровне отрасли, территории, организации </a:t>
            </a:r>
            <a:r>
              <a:rPr lang="uk-UA" altLang="ru-RU" b="1" u="sng">
                <a:solidFill>
                  <a:srgbClr val="000080"/>
                </a:solidFill>
                <a:latin typeface="Arial;sans-serif" pitchFamily="32" charset="0"/>
              </a:rPr>
              <a:t>нескольких</a:t>
            </a:r>
            <a:r>
              <a:rPr lang="uk-UA" altLang="ru-RU">
                <a:solidFill>
                  <a:srgbClr val="000080"/>
                </a:solidFill>
                <a:latin typeface="Arial;sans-serif" pitchFamily="32" charset="0"/>
              </a:rPr>
              <a:t> представительных органов работников </a:t>
            </a:r>
            <a:r>
              <a:rPr lang="uk-UA" altLang="ru-RU" b="1" u="sng">
                <a:solidFill>
                  <a:srgbClr val="000080"/>
                </a:solidFill>
                <a:latin typeface="Arial;sans-serif" pitchFamily="32" charset="0"/>
              </a:rPr>
              <a:t>каждому из них предоставляется право</a:t>
            </a:r>
            <a:r>
              <a:rPr lang="uk-UA" altLang="ru-RU">
                <a:solidFill>
                  <a:srgbClr val="000080"/>
                </a:solidFill>
                <a:latin typeface="Arial;sans-serif" pitchFamily="32" charset="0"/>
              </a:rPr>
              <a:t> на ведение коллективных переговоров от имени представляемых им работников. (ст.356 ТК)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836613" y="492125"/>
            <a:ext cx="8162925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Pct val="45000"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</a:rPr>
              <a:t>Предмет </a:t>
            </a:r>
            <a:br>
              <a:rPr lang="uk-UA" altLang="ru-RU" sz="2800" b="1">
                <a:solidFill>
                  <a:srgbClr val="003366"/>
                </a:solidFill>
              </a:rPr>
            </a:br>
            <a:r>
              <a:rPr lang="uk-UA" altLang="ru-RU" sz="2800" b="1">
                <a:solidFill>
                  <a:srgbClr val="003366"/>
                </a:solidFill>
              </a:rPr>
              <a:t>коллективных переговоров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720725" y="1890713"/>
            <a:ext cx="8213725" cy="408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9725" indent="-328613" eaLnBrk="0" hangingPunct="0">
              <a:spcBef>
                <a:spcPts val="8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 Обязательства сторон, касающиеся: 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Процедуры найма и увольнения 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Оплаты труда 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Охраны труда 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Социальных льгот 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Времени работы и отдыха 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Молодежи 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Гарантий соблюдения прав профсоюзов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- .......................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871538" y="495300"/>
            <a:ext cx="81629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45000"/>
              <a:buFontTx/>
              <a:buNone/>
            </a:pPr>
            <a:r>
              <a:rPr lang="uk-UA" altLang="ru-RU">
                <a:solidFill>
                  <a:srgbClr val="003366"/>
                </a:solidFill>
              </a:rPr>
              <a:t>Види переговоров</a:t>
            </a:r>
            <a:br>
              <a:rPr lang="uk-UA" altLang="ru-RU">
                <a:solidFill>
                  <a:srgbClr val="003366"/>
                </a:solidFill>
              </a:rPr>
            </a:br>
            <a:r>
              <a:rPr lang="uk-UA" altLang="ru-RU">
                <a:solidFill>
                  <a:srgbClr val="003366"/>
                </a:solidFill>
              </a:rPr>
              <a:t>(по представленным сторонам)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912813" y="1905000"/>
            <a:ext cx="8110537" cy="457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9725" indent="-328613" eaLnBrk="0" hangingPunct="0">
              <a:spcBef>
                <a:spcPts val="8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А) Между отдельным работником и его нанимателем </a:t>
            </a:r>
          </a:p>
          <a:p>
            <a:pPr eaLnBrk="1" hangingPunct="1">
              <a:buClrTx/>
              <a:buFontTx/>
              <a:buNone/>
            </a:pPr>
            <a:endParaRPr lang="uk-UA" altLang="ru-RU" b="1">
              <a:solidFill>
                <a:srgbClr val="9A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Б) Между профсоюзом / группой работников и нанимателем </a:t>
            </a:r>
          </a:p>
          <a:p>
            <a:pPr eaLnBrk="1" hangingPunct="1">
              <a:buClrTx/>
              <a:buFontTx/>
              <a:buNone/>
            </a:pPr>
            <a:endParaRPr lang="uk-UA" altLang="ru-RU" b="1">
              <a:solidFill>
                <a:srgbClr val="9A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uk-UA" altLang="ru-RU" b="1">
                <a:solidFill>
                  <a:srgbClr val="9A0000"/>
                </a:solidFill>
              </a:rPr>
              <a:t>В) Между группой профсоюзов и группой нанимателей</a:t>
            </a:r>
          </a:p>
          <a:p>
            <a:pPr eaLnBrk="1" hangingPunct="1">
              <a:buClrTx/>
              <a:buSzPct val="75000"/>
              <a:buFontTx/>
              <a:buNone/>
            </a:pPr>
            <a:endParaRPr lang="uk-UA" altLang="ru-RU" b="1">
              <a:solidFill>
                <a:srgbClr val="9A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871538" y="495300"/>
            <a:ext cx="7358062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45000"/>
              <a:buFontTx/>
              <a:buNone/>
            </a:pPr>
            <a:r>
              <a:rPr lang="uk-UA" altLang="ru-RU">
                <a:solidFill>
                  <a:srgbClr val="003366"/>
                </a:solidFill>
              </a:rPr>
              <a:t>Види переговоров</a:t>
            </a:r>
            <a:br>
              <a:rPr lang="uk-UA" altLang="ru-RU">
                <a:solidFill>
                  <a:srgbClr val="003366"/>
                </a:solidFill>
              </a:rPr>
            </a:br>
            <a:r>
              <a:rPr lang="uk-UA" altLang="ru-RU">
                <a:solidFill>
                  <a:srgbClr val="003366"/>
                </a:solidFill>
              </a:rPr>
              <a:t>(по уровню проведения)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762000" y="1828800"/>
            <a:ext cx="7632700" cy="4624388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9360" cap="sq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0" rIns="90000" bIns="190800" anchor="ctr" anchorCtr="1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2200" b="1">
                <a:solidFill>
                  <a:srgbClr val="9A0000"/>
                </a:solidFill>
                <a:latin typeface="Times New Roman" panose="02020603050405020304" pitchFamily="18" charset="0"/>
              </a:rPr>
              <a:t>МЕЖДУНАРОДНЫЕ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uk-UA" altLang="ru-RU" sz="22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2200" b="1">
                <a:solidFill>
                  <a:srgbClr val="9A0000"/>
                </a:solidFill>
                <a:latin typeface="Times New Roman" panose="02020603050405020304" pitchFamily="18" charset="0"/>
              </a:rPr>
              <a:t>НАЦИОНАЛЬНЫЕ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uk-UA" altLang="ru-RU" sz="22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2200" b="1">
                <a:solidFill>
                  <a:srgbClr val="9A0000"/>
                </a:solidFill>
                <a:latin typeface="Times New Roman" panose="02020603050405020304" pitchFamily="18" charset="0"/>
              </a:rPr>
              <a:t>ОТРАСЛЕВЫЕ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uk-UA" altLang="ru-RU" sz="22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2200" b="1">
                <a:solidFill>
                  <a:srgbClr val="9A0000"/>
                </a:solidFill>
                <a:latin typeface="Times New Roman" panose="02020603050405020304" pitchFamily="18" charset="0"/>
              </a:rPr>
              <a:t>МЕСТНЫЕ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uk-UA" altLang="ru-RU" b="1">
              <a:solidFill>
                <a:srgbClr val="003366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b="1">
                <a:solidFill>
                  <a:srgbClr val="800000"/>
                </a:solidFill>
                <a:latin typeface="Times New Roman" panose="02020603050405020304" pitchFamily="18" charset="0"/>
              </a:rPr>
              <a:t>ПРОИЗВОДСТВЕННЫЕ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258888" y="5876925"/>
            <a:ext cx="6626225" cy="1588"/>
          </a:xfrm>
          <a:prstGeom prst="line">
            <a:avLst/>
          </a:prstGeom>
          <a:noFill/>
          <a:ln w="6336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1835150" y="5091113"/>
            <a:ext cx="5480050" cy="80962"/>
          </a:xfrm>
          <a:prstGeom prst="line">
            <a:avLst/>
          </a:prstGeom>
          <a:noFill/>
          <a:ln w="6336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514600" y="4343400"/>
            <a:ext cx="4114800" cy="1588"/>
          </a:xfrm>
          <a:prstGeom prst="line">
            <a:avLst/>
          </a:prstGeom>
          <a:noFill/>
          <a:ln w="6336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3200400" y="3581400"/>
            <a:ext cx="2743200" cy="1588"/>
          </a:xfrm>
          <a:prstGeom prst="line">
            <a:avLst/>
          </a:prstGeom>
          <a:noFill/>
          <a:ln w="6336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14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20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2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26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8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32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ntr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6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871538" y="495300"/>
            <a:ext cx="7434262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45000"/>
              <a:buFontTx/>
              <a:buNone/>
            </a:pPr>
            <a:r>
              <a:rPr lang="uk-UA" altLang="ru-RU">
                <a:solidFill>
                  <a:srgbClr val="003366"/>
                </a:solidFill>
              </a:rPr>
              <a:t>Види переговоров</a:t>
            </a:r>
            <a:br>
              <a:rPr lang="uk-UA" altLang="ru-RU">
                <a:solidFill>
                  <a:srgbClr val="003366"/>
                </a:solidFill>
              </a:rPr>
            </a:br>
            <a:r>
              <a:rPr lang="uk-UA" altLang="ru-RU">
                <a:solidFill>
                  <a:srgbClr val="003366"/>
                </a:solidFill>
              </a:rPr>
              <a:t>(по целям)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2813" y="1905000"/>
            <a:ext cx="8110537" cy="419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28613" indent="-328613" eaLnBrk="0" hangingPunct="0">
              <a:spcBef>
                <a:spcPts val="8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5050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Нормализация отношений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ClrTx/>
              <a:buSzPct val="75000"/>
              <a:buFontTx/>
              <a:buNone/>
            </a:pPr>
            <a:endParaRPr lang="uk-UA" altLang="ru-RU" sz="1800" b="1">
              <a:solidFill>
                <a:srgbClr val="9A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FF5050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Пролонгация существующих договорённостей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ClrTx/>
              <a:buSzPct val="75000"/>
              <a:buFontTx/>
              <a:buNone/>
            </a:pPr>
            <a:endParaRPr lang="uk-UA" altLang="ru-RU" sz="1800" b="1">
              <a:solidFill>
                <a:srgbClr val="9A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FF5050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Достижение дополнительных договорённостей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buClrTx/>
              <a:buSzPct val="75000"/>
              <a:buFontTx/>
              <a:buNone/>
            </a:pPr>
            <a:endParaRPr lang="uk-UA" altLang="ru-RU" sz="1600" b="1">
              <a:solidFill>
                <a:srgbClr val="9A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FF5050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Достижение соглашений </a:t>
            </a:r>
          </a:p>
          <a:p>
            <a:pPr algn="just" eaLnBrk="1" hangingPunct="1">
              <a:lnSpc>
                <a:spcPct val="90000"/>
              </a:lnSpc>
              <a:spcBef>
                <a:spcPts val="400"/>
              </a:spcBef>
              <a:buClrTx/>
              <a:buSzPct val="75000"/>
              <a:buFontTx/>
              <a:buNone/>
            </a:pPr>
            <a:endParaRPr lang="uk-UA" altLang="ru-RU" sz="1600" b="1">
              <a:solidFill>
                <a:srgbClr val="9A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buClrTx/>
              <a:buSzPct val="45000"/>
              <a:buFontTx/>
              <a:buNone/>
            </a:pPr>
            <a:endParaRPr lang="uk-UA" altLang="ru-RU" sz="1600" b="1">
              <a:solidFill>
                <a:srgbClr val="9A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2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7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2" dur="500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752600" y="457200"/>
            <a:ext cx="60293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45000"/>
              <a:buFontTx/>
              <a:buNone/>
            </a:pPr>
            <a:r>
              <a:rPr lang="uk-UA" altLang="ru-RU">
                <a:solidFill>
                  <a:srgbClr val="003366"/>
                </a:solidFill>
              </a:rPr>
              <a:t>Види переговоров</a:t>
            </a:r>
            <a:br>
              <a:rPr lang="uk-UA" altLang="ru-RU">
                <a:solidFill>
                  <a:srgbClr val="003366"/>
                </a:solidFill>
              </a:rPr>
            </a:br>
            <a:r>
              <a:rPr lang="uk-UA" altLang="ru-RU">
                <a:solidFill>
                  <a:srgbClr val="003366"/>
                </a:solidFill>
              </a:rPr>
              <a:t>(по методу ведения)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431800" indent="-311150" eaLnBrk="0" hangingPunct="0">
              <a:spcBef>
                <a:spcPts val="8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</a:pPr>
            <a:endParaRPr lang="uk-UA" altLang="ru-RU"/>
          </a:p>
          <a:p>
            <a:pPr eaLnBrk="1" hangingPunct="1">
              <a:buClrTx/>
              <a:buSzPct val="75000"/>
              <a:buFontTx/>
              <a:buNone/>
            </a:pPr>
            <a:endParaRPr lang="uk-UA" altLang="ru-RU"/>
          </a:p>
        </p:txBody>
      </p:sp>
      <p:sp>
        <p:nvSpPr>
          <p:cNvPr id="29700" name="Line 3"/>
          <p:cNvSpPr>
            <a:spLocks noChangeShapeType="1"/>
          </p:cNvSpPr>
          <p:nvPr/>
        </p:nvSpPr>
        <p:spPr bwMode="auto">
          <a:xfrm flipH="1">
            <a:off x="2576513" y="1905000"/>
            <a:ext cx="1684337" cy="1223963"/>
          </a:xfrm>
          <a:prstGeom prst="line">
            <a:avLst/>
          </a:prstGeom>
          <a:noFill/>
          <a:ln w="63360" cap="sq">
            <a:solidFill>
              <a:srgbClr val="FF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1" name="Line 4"/>
          <p:cNvSpPr>
            <a:spLocks noChangeShapeType="1"/>
          </p:cNvSpPr>
          <p:nvPr/>
        </p:nvSpPr>
        <p:spPr bwMode="auto">
          <a:xfrm>
            <a:off x="4648200" y="1905000"/>
            <a:ext cx="1447800" cy="1219200"/>
          </a:xfrm>
          <a:prstGeom prst="line">
            <a:avLst/>
          </a:prstGeom>
          <a:noFill/>
          <a:ln w="63360" cap="sq">
            <a:solidFill>
              <a:srgbClr val="FF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762000" y="3352800"/>
            <a:ext cx="3486150" cy="9477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1750"/>
              </a:spcBef>
              <a:buClrTx/>
              <a:buFontTx/>
              <a:buNone/>
            </a:pPr>
            <a:r>
              <a:rPr lang="ru-RU" altLang="ru-RU" sz="2800" b="1">
                <a:solidFill>
                  <a:srgbClr val="9A0000"/>
                </a:solidFill>
              </a:rPr>
              <a:t>«</a:t>
            </a:r>
            <a:r>
              <a:rPr lang="uk-UA" altLang="ru-RU" sz="2800" b="1">
                <a:solidFill>
                  <a:srgbClr val="9A0000"/>
                </a:solidFill>
              </a:rPr>
              <a:t>П</a:t>
            </a:r>
            <a:r>
              <a:rPr lang="ru-RU" altLang="ru-RU" sz="2800" b="1">
                <a:solidFill>
                  <a:srgbClr val="9A0000"/>
                </a:solidFill>
              </a:rPr>
              <a:t>озиционный торг»</a:t>
            </a:r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4876800" y="3276600"/>
            <a:ext cx="3505200" cy="10350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700"/>
              </a:spcBef>
              <a:buClrTx/>
              <a:buFontTx/>
              <a:buNone/>
            </a:pPr>
            <a:r>
              <a:rPr lang="ru-RU" altLang="ru-RU" sz="2800" b="1">
                <a:solidFill>
                  <a:srgbClr val="9A0000"/>
                </a:solidFill>
              </a:rPr>
              <a:t>Переговоры</a:t>
            </a:r>
            <a:r>
              <a:rPr lang="en-US" altLang="ru-RU" sz="2800" b="1">
                <a:solidFill>
                  <a:srgbClr val="9A0000"/>
                </a:solidFill>
              </a:rPr>
              <a:t> </a:t>
            </a:r>
          </a:p>
          <a:p>
            <a:pPr algn="ctr" eaLnBrk="1" hangingPunct="1">
              <a:spcBef>
                <a:spcPts val="700"/>
              </a:spcBef>
              <a:buClrTx/>
              <a:buFontTx/>
              <a:buNone/>
            </a:pPr>
            <a:r>
              <a:rPr lang="ru-RU" altLang="ru-RU" sz="2800" b="1">
                <a:solidFill>
                  <a:srgbClr val="9A0000"/>
                </a:solidFill>
              </a:rPr>
              <a:t>по сути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871538" y="860425"/>
            <a:ext cx="5105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>
                <a:solidFill>
                  <a:srgbClr val="003366"/>
                </a:solidFill>
              </a:rPr>
              <a:t>Функции переговоров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033463" y="1752600"/>
            <a:ext cx="7577137" cy="481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28613" indent="-328613" eaLnBrk="0" hangingPunct="0">
              <a:spcBef>
                <a:spcPts val="8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86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Информационная</a:t>
            </a:r>
            <a:r>
              <a:rPr lang="uk-UA" altLang="ru-RU" sz="3600">
                <a:solidFill>
                  <a:srgbClr val="9A0000"/>
                </a:solidFill>
              </a:rPr>
              <a:t> </a:t>
            </a:r>
            <a:r>
              <a:rPr lang="uk-UA" altLang="ru-RU" sz="2000">
                <a:solidFill>
                  <a:srgbClr val="9A0000"/>
                </a:solidFill>
              </a:rPr>
              <a:t>(получение информации)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Коммуникативная</a:t>
            </a:r>
            <a:r>
              <a:rPr lang="uk-UA" altLang="ru-RU" sz="3600">
                <a:solidFill>
                  <a:srgbClr val="9A0000"/>
                </a:solidFill>
              </a:rPr>
              <a:t> </a:t>
            </a:r>
            <a:r>
              <a:rPr lang="uk-UA" altLang="ru-RU" sz="2000">
                <a:solidFill>
                  <a:srgbClr val="9A0000"/>
                </a:solidFill>
              </a:rPr>
              <a:t>(установление отношений)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Регуляторная</a:t>
            </a:r>
            <a:r>
              <a:rPr lang="uk-UA" altLang="ru-RU" sz="3600">
                <a:solidFill>
                  <a:srgbClr val="9A0000"/>
                </a:solidFill>
              </a:rPr>
              <a:t> </a:t>
            </a:r>
            <a:r>
              <a:rPr lang="uk-UA" altLang="ru-RU" sz="2000">
                <a:solidFill>
                  <a:srgbClr val="9A0000"/>
                </a:solidFill>
              </a:rPr>
              <a:t>(регулирование отношений)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Контрольная</a:t>
            </a:r>
            <a:r>
              <a:rPr lang="uk-UA" altLang="ru-RU" sz="3600">
                <a:solidFill>
                  <a:srgbClr val="9A0000"/>
                </a:solidFill>
              </a:rPr>
              <a:t> </a:t>
            </a:r>
            <a:r>
              <a:rPr lang="uk-UA" altLang="ru-RU" sz="2000">
                <a:solidFill>
                  <a:srgbClr val="9A0000"/>
                </a:solidFill>
              </a:rPr>
              <a:t>(контроль за выполнением договорённостей)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Пропагандистская</a:t>
            </a:r>
            <a:r>
              <a:rPr lang="uk-UA" altLang="ru-RU" sz="3600">
                <a:solidFill>
                  <a:srgbClr val="9A0000"/>
                </a:solidFill>
              </a:rPr>
              <a:t> </a:t>
            </a:r>
            <a:r>
              <a:rPr lang="uk-UA" altLang="ru-RU" sz="2000">
                <a:solidFill>
                  <a:srgbClr val="9A0000"/>
                </a:solidFill>
              </a:rPr>
              <a:t>(демонстрация взглядов)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Маскировочная</a:t>
            </a:r>
            <a:r>
              <a:rPr lang="uk-UA" altLang="ru-RU" sz="3600">
                <a:solidFill>
                  <a:srgbClr val="9A0000"/>
                </a:solidFill>
              </a:rPr>
              <a:t> </a:t>
            </a:r>
            <a:r>
              <a:rPr lang="uk-UA" altLang="ru-RU" sz="2000">
                <a:solidFill>
                  <a:srgbClr val="9A0000"/>
                </a:solidFill>
              </a:rPr>
              <a:t>(уход от решения реальных проблем)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"/>
            </a:pPr>
            <a:r>
              <a:rPr lang="uk-UA" altLang="ru-RU" b="1">
                <a:solidFill>
                  <a:srgbClr val="9A0000"/>
                </a:solidFill>
              </a:rPr>
              <a:t>Миротворческая</a:t>
            </a:r>
            <a:r>
              <a:rPr lang="uk-UA" altLang="ru-RU" sz="3600">
                <a:solidFill>
                  <a:srgbClr val="9A0000"/>
                </a:solidFill>
              </a:rPr>
              <a:t> </a:t>
            </a:r>
            <a:r>
              <a:rPr lang="uk-UA" altLang="ru-RU" sz="2000">
                <a:solidFill>
                  <a:srgbClr val="9A0000"/>
                </a:solidFill>
              </a:rPr>
              <a:t>(медиация, примирение сторон)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</a:pPr>
            <a:endParaRPr lang="uk-UA" altLang="ru-RU" sz="2000">
              <a:solidFill>
                <a:srgbClr val="9A0000"/>
              </a:solidFill>
            </a:endParaRPr>
          </a:p>
        </p:txBody>
      </p:sp>
      <p:pic>
        <p:nvPicPr>
          <p:cNvPr id="307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407988"/>
            <a:ext cx="1903413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671513" y="503238"/>
            <a:ext cx="7805737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>
                <a:solidFill>
                  <a:srgbClr val="000080"/>
                </a:solidFill>
              </a:rPr>
              <a:t>Результаты переговоров</a:t>
            </a: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671513" y="1906588"/>
            <a:ext cx="7805737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560" rIns="0" bIns="0"/>
          <a:lstStyle>
            <a:lvl1pPr marL="342900" indent="-331788" eaLnBrk="0" hangingPunct="0">
              <a:spcBef>
                <a:spcPts val="8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uk-UA" altLang="ru-RU" sz="4000">
                <a:solidFill>
                  <a:srgbClr val="008000"/>
                </a:solidFill>
              </a:rPr>
              <a:t>А) Договор</a:t>
            </a:r>
          </a:p>
          <a:p>
            <a:pPr eaLnBrk="1" hangingPunct="1">
              <a:buClrTx/>
              <a:buFontTx/>
              <a:buNone/>
            </a:pPr>
            <a:endParaRPr lang="uk-UA" altLang="ru-RU" sz="4000">
              <a:solidFill>
                <a:srgbClr val="8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uk-UA" altLang="ru-RU" sz="4000">
              <a:solidFill>
                <a:srgbClr val="8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uk-UA" altLang="ru-RU" sz="4000">
              <a:solidFill>
                <a:srgbClr val="8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uk-UA" altLang="ru-RU" sz="4000">
              <a:solidFill>
                <a:srgbClr val="8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uk-UA" altLang="ru-RU" sz="4000">
                <a:solidFill>
                  <a:srgbClr val="800000"/>
                </a:solidFill>
              </a:rPr>
              <a:t>Б) Конфликт</a:t>
            </a:r>
          </a:p>
        </p:txBody>
      </p:sp>
      <p:pic>
        <p:nvPicPr>
          <p:cNvPr id="3174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1892300"/>
            <a:ext cx="1800225" cy="199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74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4392613"/>
            <a:ext cx="2376487" cy="175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671513" y="503238"/>
            <a:ext cx="7805737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800000"/>
                </a:solidFill>
              </a:rPr>
              <a:t>Переговоры как метод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360363" y="1728788"/>
            <a:ext cx="8567737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560" rIns="0" bIns="0"/>
          <a:lstStyle>
            <a:lvl1pPr marL="342900" indent="-333375" eaLnBrk="0" hangingPunct="0">
              <a:spcBef>
                <a:spcPts val="8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93000"/>
              </a:lnSpc>
              <a:buClrTx/>
              <a:buFontTx/>
              <a:buNone/>
            </a:pPr>
            <a:r>
              <a:rPr lang="uk-UA" altLang="ru-RU" sz="1200">
                <a:latin typeface="Times New Roman;Times New Roman" pitchFamily="16" charset="0"/>
              </a:rPr>
              <a:t>         </a:t>
            </a:r>
            <a:r>
              <a:rPr lang="uk-UA" altLang="ru-RU" sz="2000" u="sng">
                <a:solidFill>
                  <a:srgbClr val="800000"/>
                </a:solidFill>
              </a:rPr>
              <a:t>Коллективные переговоры</a:t>
            </a:r>
            <a:r>
              <a:rPr lang="uk-UA" altLang="ru-RU" sz="2000">
                <a:solidFill>
                  <a:srgbClr val="000080"/>
                </a:solidFill>
              </a:rPr>
              <a:t> – это метод, применяемый профсоюзами для улучшения условий занятости их членов. </a:t>
            </a:r>
          </a:p>
          <a:p>
            <a:pPr eaLnBrk="1" hangingPunct="1">
              <a:buClrTx/>
              <a:buFontTx/>
              <a:buNone/>
            </a:pPr>
            <a:r>
              <a:rPr lang="uk-UA" altLang="ru-RU" sz="2000">
                <a:solidFill>
                  <a:srgbClr val="000080"/>
                </a:solidFill>
              </a:rPr>
              <a:t>    </a:t>
            </a:r>
            <a:r>
              <a:rPr lang="uk-UA" altLang="ru-RU" sz="2000" u="sng">
                <a:solidFill>
                  <a:srgbClr val="800000"/>
                </a:solidFill>
              </a:rPr>
              <a:t>Цель этих переговоров</a:t>
            </a:r>
            <a:r>
              <a:rPr lang="uk-UA" altLang="ru-RU" sz="2000">
                <a:solidFill>
                  <a:srgbClr val="000080"/>
                </a:solidFill>
              </a:rPr>
              <a:t> – скомпенсировать неравенство положения между работодателем и работником. </a:t>
            </a:r>
          </a:p>
          <a:p>
            <a:pPr eaLnBrk="1" hangingPunct="1">
              <a:buClrTx/>
              <a:buFontTx/>
              <a:buNone/>
            </a:pPr>
            <a:r>
              <a:rPr lang="uk-UA" altLang="ru-RU" sz="2000">
                <a:solidFill>
                  <a:srgbClr val="000080"/>
                </a:solidFill>
              </a:rPr>
              <a:t>    В тех случаях, когда переговоры приводят к заключению коллективного договора, последний не подменяет, а лишь </a:t>
            </a:r>
            <a:r>
              <a:rPr lang="uk-UA" altLang="ru-RU" sz="2000" u="sng">
                <a:solidFill>
                  <a:srgbClr val="000080"/>
                </a:solidFill>
              </a:rPr>
              <a:t>дополняет существующие индивидуальные договоры с работодателем.</a:t>
            </a:r>
            <a:r>
              <a:rPr lang="uk-UA" altLang="ru-RU" sz="2000">
                <a:solidFill>
                  <a:srgbClr val="000080"/>
                </a:solidFill>
              </a:rPr>
              <a:t> </a:t>
            </a:r>
          </a:p>
          <a:p>
            <a:pPr eaLnBrk="1" hangingPunct="1">
              <a:buClrTx/>
              <a:buFontTx/>
              <a:buNone/>
            </a:pPr>
            <a:r>
              <a:rPr lang="uk-UA" altLang="ru-RU" sz="2000">
                <a:solidFill>
                  <a:srgbClr val="000080"/>
                </a:solidFill>
              </a:rPr>
              <a:t>    Коллективный договор не устанавливает отношения между работником и работодателем; на самом деле, он </a:t>
            </a:r>
            <a:r>
              <a:rPr lang="uk-UA" altLang="ru-RU" sz="2000" u="sng">
                <a:solidFill>
                  <a:srgbClr val="000080"/>
                </a:solidFill>
              </a:rPr>
              <a:t>определяет структуру, в рамках которой выполняется индивидуальный договор.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80772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sz="2100">
                <a:solidFill>
                  <a:srgbClr val="003366"/>
                </a:solidFill>
                <a:latin typeface="Times New Roman" panose="02020603050405020304" pitchFamily="18" charset="0"/>
              </a:rPr>
              <a:t> 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На локальному рівні - </a:t>
            </a:r>
            <a:r>
              <a:rPr lang="uk-UA" altLang="ru-RU" b="1" u="sng">
                <a:solidFill>
                  <a:schemeClr val="tx1"/>
                </a:solidFill>
                <a:latin typeface="Arial" panose="020B0604020202020204" pitchFamily="34" charset="0"/>
              </a:rPr>
              <a:t>сторона працівників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, суб'єктами якої є </a:t>
            </a:r>
            <a:r>
              <a:rPr lang="uk-UA" altLang="ru-RU" b="1" u="sng">
                <a:solidFill>
                  <a:schemeClr val="tx1"/>
                </a:solidFill>
                <a:latin typeface="Arial" panose="020B0604020202020204" pitchFamily="34" charset="0"/>
              </a:rPr>
              <a:t>первинні профспілкові організації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, а в разі їх відсутності - вільно обрані для ведення колективних переговорів представники (представник) працівників; </a:t>
            </a:r>
            <a:r>
              <a:rPr lang="uk-UA" altLang="ru-RU" b="1" u="sng">
                <a:solidFill>
                  <a:schemeClr val="tx1"/>
                </a:solidFill>
                <a:latin typeface="Arial" panose="020B0604020202020204" pitchFamily="34" charset="0"/>
              </a:rPr>
              <a:t>сторона роботодавця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, суб'єктами якої є роботодавець та/або уповноважені представники роботодавця. 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(ст.4 ЗУ Про соціальний діалог)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endParaRPr lang="uk-UA" altLang="ru-RU" sz="28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uk-UA" altLang="ru-RU" sz="28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Сторони переговорів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80772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sz="2100">
                <a:solidFill>
                  <a:srgbClr val="003366"/>
                </a:solidFill>
                <a:latin typeface="Times New Roman" panose="02020603050405020304" pitchFamily="18" charset="0"/>
              </a:rPr>
              <a:t> 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Право на ведення переговорів і укладення колективних договорів, угод надається сторонам соціального діалогу, склад яких </a:t>
            </a: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визначається відповідно до законодавства про соціальний діалог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За наявності на підприємстві кількох профспілок чи їх об'єднань або інших уповноважених трудовими колективами на представництво органів вони повинні сформувати </a:t>
            </a: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спільний представницький орган 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для ведення переговорів і укладення колективного договору.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(ст.4 ЗУ Про колективні договори і угоди )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endParaRPr lang="uk-UA" altLang="ru-RU" sz="28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uk-UA" altLang="ru-RU" sz="28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2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Сторони переговорів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80772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sz="2100">
                <a:solidFill>
                  <a:srgbClr val="003366"/>
                </a:solidFill>
                <a:latin typeface="Times New Roman" panose="02020603050405020304" pitchFamily="18" charset="0"/>
              </a:rPr>
              <a:t> 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Положення колективного договору поширюються на всіх праців</a:t>
            </a: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незалежно від того, чи є вони членами профспілки, і є обов'язковими як для роботодавця, так і для працівників підприємства. </a:t>
            </a: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ників підприємств</a:t>
            </a: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Положення генеральної, галузевої (міжгалузевої), територіальної угод діють безпосередньо і є обов'язковими для всіх суб'єктів, </a:t>
            </a: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що перебувають у сфері дії сторін, які підписали угоду. 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(ст.9 ЗУ Про колективні договори і угоди )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endParaRPr lang="uk-UA" altLang="ru-RU" sz="28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uk-UA" altLang="ru-RU" sz="28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6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 колдоговору/угоди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20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80772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uk-UA" altLang="ru-RU" sz="2100">
                <a:solidFill>
                  <a:srgbClr val="003366"/>
                </a:solidFill>
                <a:latin typeface="Times New Roman" panose="02020603050405020304" pitchFamily="18" charset="0"/>
              </a:rPr>
              <a:t> 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Колективний договір, угода набирають чинності з дня їх підписання представниками сторін або </a:t>
            </a: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з дня, зазначеного у колективному договорі, угоді. </a:t>
            </a:r>
            <a:endParaRPr lang="ru-RU" altLang="ru-RU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Після закінчення строку дії колективний договір, угода продовжує діяти до того часу, </a:t>
            </a:r>
            <a:r>
              <a:rPr lang="uk-UA" altLang="ru-RU" b="1">
                <a:solidFill>
                  <a:schemeClr val="tx1"/>
                </a:solidFill>
                <a:latin typeface="Arial" panose="020B0604020202020204" pitchFamily="34" charset="0"/>
              </a:rPr>
              <a:t>поки сторони не укладуть новий або не переглянуть чинний</a:t>
            </a: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, якщо інше не передбачено договором, угодою. 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uk-UA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uk-UA" altLang="ru-RU">
                <a:solidFill>
                  <a:schemeClr val="tx1"/>
                </a:solidFill>
                <a:latin typeface="Arial" panose="020B0604020202020204" pitchFamily="34" charset="0"/>
              </a:rPr>
              <a:t>(ст.9 ЗУ Про колективні договори і угоди )</a:t>
            </a: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</a:pPr>
            <a:endParaRPr lang="uk-UA" altLang="ru-RU" sz="2800" b="1">
              <a:solidFill>
                <a:srgbClr val="9A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uk-UA" altLang="ru-RU" sz="28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  <a:p>
            <a:pPr algn="just"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ru-RU" altLang="ru-RU" sz="250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0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 колдоговору/угоди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71538" y="1828800"/>
            <a:ext cx="81280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r>
              <a:rPr lang="uk-UA" sz="3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Процес </a:t>
            </a:r>
            <a:r>
              <a:rPr lang="uk-UA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колективних переговорів </a:t>
            </a:r>
            <a:r>
              <a:rPr lang="uk-UA" sz="3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є найбільш відповідальним і тривалим етапом процедури укладення колективного договору, угоди. Він складається зі </a:t>
            </a:r>
            <a:r>
              <a:rPr lang="uk-UA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стадій.</a:t>
            </a:r>
            <a:endParaRPr lang="ru-RU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  <a:defRPr/>
            </a:pPr>
            <a:endParaRPr lang="uk-UA" sz="36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Tx/>
              <a:buFontTx/>
              <a:buNone/>
              <a:defRPr/>
            </a:pPr>
            <a:endParaRPr lang="uk-UA" sz="28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25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25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4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Процедурні основи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71538" y="1828800"/>
            <a:ext cx="8128000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r>
              <a:rPr lang="uk-UA" sz="2800" b="1" dirty="0" smtClean="0">
                <a:solidFill>
                  <a:schemeClr val="tx1"/>
                </a:solidFill>
              </a:rPr>
              <a:t>1 Ініціювання </a:t>
            </a:r>
            <a:r>
              <a:rPr lang="uk-UA" sz="2800" dirty="0" smtClean="0">
                <a:solidFill>
                  <a:schemeClr val="accent6">
                    <a:lumMod val="50000"/>
                  </a:schemeClr>
                </a:solidFill>
              </a:rPr>
              <a:t>колективних переговорів;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Times New Roman" pitchFamily="16" charset="0"/>
              <a:buNone/>
              <a:defRPr/>
            </a:pPr>
            <a:r>
              <a:rPr lang="uk-UA" sz="2800" b="1" dirty="0" smtClean="0">
                <a:solidFill>
                  <a:schemeClr val="tx1"/>
                </a:solidFill>
              </a:rPr>
              <a:t>2 Визнання </a:t>
            </a:r>
            <a:r>
              <a:rPr lang="uk-UA" sz="2800" dirty="0" smtClean="0">
                <a:solidFill>
                  <a:schemeClr val="accent6">
                    <a:lumMod val="50000"/>
                  </a:schemeClr>
                </a:solidFill>
              </a:rPr>
              <a:t>сторін та формування робочих органів для ведення переговорів;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Times New Roman" pitchFamily="16" charset="0"/>
              <a:buNone/>
              <a:defRPr/>
            </a:pPr>
            <a:r>
              <a:rPr lang="uk-UA" sz="2800" b="1" dirty="0" smtClean="0">
                <a:solidFill>
                  <a:schemeClr val="tx1"/>
                </a:solidFill>
              </a:rPr>
              <a:t>3 Висунення </a:t>
            </a:r>
            <a:r>
              <a:rPr lang="uk-UA" sz="2800" dirty="0" smtClean="0">
                <a:solidFill>
                  <a:schemeClr val="accent6">
                    <a:lumMod val="50000"/>
                  </a:schemeClr>
                </a:solidFill>
              </a:rPr>
              <a:t>вимог і пропозицій щодо змісту колективного договору, угоди;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Times New Roman" pitchFamily="16" charset="0"/>
              <a:buNone/>
              <a:defRPr/>
            </a:pPr>
            <a:r>
              <a:rPr lang="uk-UA" sz="2800" b="1" dirty="0" smtClean="0">
                <a:solidFill>
                  <a:schemeClr val="tx1"/>
                </a:solidFill>
              </a:rPr>
              <a:t>4 Ведення </a:t>
            </a:r>
            <a:r>
              <a:rPr lang="uk-UA" sz="2800" dirty="0" smtClean="0">
                <a:solidFill>
                  <a:schemeClr val="accent6">
                    <a:lumMod val="50000"/>
                  </a:schemeClr>
                </a:solidFill>
              </a:rPr>
              <a:t>переговорів, вирішення наявних розбіжностей;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Times New Roman" pitchFamily="16" charset="0"/>
              <a:buNone/>
              <a:defRPr/>
            </a:pPr>
            <a:r>
              <a:rPr lang="uk-UA" sz="2800" b="1" dirty="0" smtClean="0">
                <a:solidFill>
                  <a:schemeClr val="tx1"/>
                </a:solidFill>
              </a:rPr>
              <a:t>5 Укладення </a:t>
            </a:r>
            <a:r>
              <a:rPr lang="uk-UA" sz="2800" dirty="0" smtClean="0">
                <a:solidFill>
                  <a:schemeClr val="accent6">
                    <a:lumMod val="50000"/>
                  </a:schemeClr>
                </a:solidFill>
              </a:rPr>
              <a:t>колективного договору, угоди,  його підписання та реєстрація.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  <a:defRPr/>
            </a:pPr>
            <a:endParaRPr lang="uk-UA" sz="36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Tx/>
              <a:buFontTx/>
              <a:buNone/>
              <a:defRPr/>
            </a:pPr>
            <a:endParaRPr lang="uk-UA" sz="28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25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25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8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Стадії колективних переговорів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50825" y="1828800"/>
            <a:ext cx="8748713" cy="41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Прийняття рішення про ініціювання переговорів </a:t>
            </a:r>
            <a:r>
              <a:rPr lang="uk-UA" sz="2400" b="1" dirty="0" smtClean="0">
                <a:solidFill>
                  <a:schemeClr val="tx1"/>
                </a:solidFill>
              </a:rPr>
              <a:t>(за 3 міс. до закінчення);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Повідомлення про початок переговорів </a:t>
            </a:r>
            <a:r>
              <a:rPr lang="uk-UA" sz="2400" b="1" dirty="0" smtClean="0">
                <a:solidFill>
                  <a:schemeClr val="tx1"/>
                </a:solidFill>
              </a:rPr>
              <a:t>(7 днів на початок переговорів);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Створення спільної робочої комісії </a:t>
            </a:r>
            <a:r>
              <a:rPr lang="uk-UA" sz="2400" b="1" dirty="0" smtClean="0">
                <a:solidFill>
                  <a:schemeClr val="tx1"/>
                </a:solidFill>
              </a:rPr>
              <a:t>(рівна кількість);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Переговори </a:t>
            </a:r>
            <a:r>
              <a:rPr lang="uk-UA" sz="2400" b="1" dirty="0" smtClean="0">
                <a:solidFill>
                  <a:schemeClr val="tx1"/>
                </a:solidFill>
              </a:rPr>
              <a:t>(звільнення від роботи);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Протокол розбіжностей;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Прийняття колдоговору на загальних зборах;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Повідомна реєстрація </a:t>
            </a:r>
            <a:r>
              <a:rPr lang="uk-UA" sz="2400" b="1" dirty="0" smtClean="0">
                <a:solidFill>
                  <a:schemeClr val="tx1"/>
                </a:solidFill>
              </a:rPr>
              <a:t>(строк – згідно колдоговору);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Ознайомлення працівників.</a:t>
            </a:r>
          </a:p>
          <a:p>
            <a:pPr algn="just">
              <a:lnSpc>
                <a:spcPct val="80000"/>
              </a:lnSpc>
              <a:spcBef>
                <a:spcPts val="700"/>
              </a:spcBef>
              <a:spcAft>
                <a:spcPts val="350"/>
              </a:spcAft>
              <a:buClrTx/>
              <a:buFontTx/>
              <a:buNone/>
              <a:defRPr/>
            </a:pPr>
            <a:endParaRPr lang="uk-UA" sz="2800" b="1" dirty="0" smtClean="0">
              <a:solidFill>
                <a:srgbClr val="9A0000"/>
              </a:solidFill>
              <a:latin typeface="Times New Roman" pitchFamily="16" charset="0"/>
              <a:cs typeface="Lucida Sans Unicode" charset="0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Tx/>
              <a:buFontTx/>
              <a:buNone/>
              <a:defRPr/>
            </a:pPr>
            <a:endParaRPr lang="uk-UA" sz="28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25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  <a:p>
            <a:pPr algn="just">
              <a:lnSpc>
                <a:spcPct val="80000"/>
              </a:lnSpc>
              <a:spcBef>
                <a:spcPts val="625"/>
              </a:spcBef>
              <a:buClrTx/>
              <a:buFontTx/>
              <a:buNone/>
              <a:defRPr/>
            </a:pPr>
            <a:endParaRPr lang="ru-RU" sz="2500" dirty="0" smtClean="0">
              <a:solidFill>
                <a:srgbClr val="000000"/>
              </a:solidFill>
              <a:latin typeface="Verdana" pitchFamily="32" charset="0"/>
              <a:cs typeface="Lucida Sans Unicode" charset="0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287338"/>
            <a:ext cx="1079500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2" name="Rectangle 1"/>
          <p:cNvSpPr txBox="1">
            <a:spLocks noChangeArrowheads="1"/>
          </p:cNvSpPr>
          <p:nvPr/>
        </p:nvSpPr>
        <p:spPr bwMode="auto">
          <a:xfrm>
            <a:off x="871538" y="858838"/>
            <a:ext cx="81629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Процедурні основи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20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20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20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20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20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20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20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20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20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Verdana"/>
        <a:ea typeface="Microsoft YaHei"/>
        <a:cs typeface="Microsoft YaHei"/>
      </a:majorFont>
      <a:minorFont>
        <a:latin typeface="Verdana"/>
        <a:ea typeface="Microsoft YaHei"/>
        <a:cs typeface="Microsoft Ya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Verdana"/>
        <a:ea typeface="Microsoft YaHei"/>
        <a:cs typeface="Microsoft YaHei"/>
      </a:majorFont>
      <a:minorFont>
        <a:latin typeface="Verdana"/>
        <a:ea typeface="Microsoft YaHei"/>
        <a:cs typeface="Microsoft Ya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1387</Words>
  <Application>Microsoft Office PowerPoint</Application>
  <PresentationFormat>Экран (4:3)</PresentationFormat>
  <Paragraphs>160</Paragraphs>
  <Slides>29</Slides>
  <Notes>29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29</vt:i4>
      </vt:variant>
    </vt:vector>
  </HeadingPairs>
  <TitlesOfParts>
    <vt:vector size="40" baseType="lpstr">
      <vt:lpstr>Arial</vt:lpstr>
      <vt:lpstr>Microsoft YaHei</vt:lpstr>
      <vt:lpstr>Times New Roman</vt:lpstr>
      <vt:lpstr>Verdana</vt:lpstr>
      <vt:lpstr>Lucida Sans Unicode</vt:lpstr>
      <vt:lpstr>Wingdings</vt:lpstr>
      <vt:lpstr>Arial;sans-serif</vt:lpstr>
      <vt:lpstr>Times New Roman;Times New Roman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Sergey</dc:creator>
  <cp:lastModifiedBy>User</cp:lastModifiedBy>
  <cp:revision>78</cp:revision>
  <cp:lastPrinted>1601-01-01T00:00:00Z</cp:lastPrinted>
  <dcterms:created xsi:type="dcterms:W3CDTF">2006-10-03T20:44:15Z</dcterms:created>
  <dcterms:modified xsi:type="dcterms:W3CDTF">2019-02-14T02:08:00Z</dcterms:modified>
</cp:coreProperties>
</file>