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BDE9-1F7E-4325-8BF1-65E54395F851}" type="datetimeFigureOut">
              <a:rPr lang="ru-RU" smtClean="0"/>
              <a:t>11.10.2021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4A4FC2-4FFF-4230-8394-EF02C33AE890}" type="slidenum">
              <a:rPr lang="ru-RU" smtClean="0"/>
              <a:t>‹#›</a:t>
            </a:fld>
            <a:endParaRPr lang="ru-RU"/>
          </a:p>
        </p:txBody>
      </p:sp>
    </p:spTree>
    <p:extLst>
      <p:ext uri="{BB962C8B-B14F-4D97-AF65-F5344CB8AC3E}">
        <p14:creationId xmlns:p14="http://schemas.microsoft.com/office/powerpoint/2010/main" val="106079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AA40FE15-0415-4367-842E-BAE2C2F5AD33}" type="slidenum">
              <a:rPr lang="en-US" altLang="ru-RU" sz="800" b="0"/>
              <a:pPr/>
              <a:t>1</a:t>
            </a:fld>
            <a:endParaRPr lang="en-US" altLang="ru-RU" sz="800" b="0"/>
          </a:p>
        </p:txBody>
      </p:sp>
      <p:sp>
        <p:nvSpPr>
          <p:cNvPr id="197635" name="Rectangle 2"/>
          <p:cNvSpPr>
            <a:spLocks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23 – Cooling Systems</a:t>
            </a:r>
          </a:p>
          <a:p>
            <a:pPr eaLnBrk="1" hangingPunct="1">
              <a:buFontTx/>
              <a:buNone/>
            </a:pPr>
            <a:r>
              <a:rPr lang="en-US" altLang="ja-JP" smtClean="0"/>
              <a:t>1.4.3 Identify the names, purposes, and characteristics of cooling systems </a:t>
            </a:r>
          </a:p>
          <a:p>
            <a:pPr eaLnBrk="1" hangingPunct="1"/>
            <a:r>
              <a:rPr lang="en-US" altLang="ru-RU" smtClean="0"/>
              <a:t>Electronic components generate heat. Heat is caused by the flow of current within the components. Computer components perform better when kept cool. If the heat is not removed, the computer may run slower. If too much heat builds up, computer components can be damaged.</a:t>
            </a:r>
          </a:p>
          <a:p>
            <a:pPr eaLnBrk="1" hangingPunct="1"/>
            <a:r>
              <a:rPr lang="en-US" altLang="ru-RU" smtClean="0"/>
              <a:t>Increasing the air flow in the computer case allows more heat to be removed. A case fan is installed in the computer case to make the cooling process more efficient.</a:t>
            </a:r>
          </a:p>
          <a:p>
            <a:pPr eaLnBrk="1" hangingPunct="1"/>
            <a:r>
              <a:rPr lang="en-US" altLang="ru-RU" smtClean="0"/>
              <a:t>In addition to case fans, a heat sink draws heat away from the core of the CPU. A fan on top of the heat sink moves the heat away from the CPU. </a:t>
            </a:r>
          </a:p>
          <a:p>
            <a:pPr eaLnBrk="1" hangingPunct="1"/>
            <a:r>
              <a:rPr lang="en-US" altLang="ru-RU" smtClean="0"/>
              <a:t>Other components are also susceptible to heat damage and are sometimes equipped with fans. Video adapter cards also produce a great deal of heat. Fans are dedicated to cool the graphics-processing unit (GPU). </a:t>
            </a:r>
          </a:p>
          <a:p>
            <a:pPr eaLnBrk="1" hangingPunct="1"/>
            <a:r>
              <a:rPr lang="en-US" altLang="ru-RU" smtClean="0"/>
              <a:t>Computers with extremely fast CPUs and GPUs may use a water-cooling system. A metal plate is placed over the processor and water is pumped over the top to collect the heat that the CPU creates. The water is pumped to a radiator to be cooled by the air, and then re-circulated.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6FF66D83-EE8D-414E-BEFC-E26743593EF7}" type="slidenum">
              <a:rPr lang="en-US" altLang="ru-RU" sz="800" b="0"/>
              <a:pPr/>
              <a:t>6</a:t>
            </a:fld>
            <a:endParaRPr lang="en-US" altLang="ru-RU" sz="800" b="0"/>
          </a:p>
        </p:txBody>
      </p:sp>
      <p:sp>
        <p:nvSpPr>
          <p:cNvPr id="198659" name="Rectangle 2"/>
          <p:cNvSpPr>
            <a:spLocks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24 – Read-only Memory (ROM)</a:t>
            </a:r>
          </a:p>
          <a:p>
            <a:pPr eaLnBrk="1" hangingPunct="1">
              <a:buFontTx/>
              <a:buNone/>
            </a:pPr>
            <a:r>
              <a:rPr lang="en-US" altLang="ja-JP" smtClean="0"/>
              <a:t>1.4.4 Identify the names, purposes, and characteristics of ROM and RAM </a:t>
            </a:r>
          </a:p>
          <a:p>
            <a:pPr eaLnBrk="1" hangingPunct="1">
              <a:buFontTx/>
              <a:buNone/>
            </a:pPr>
            <a:r>
              <a:rPr lang="en-US" altLang="ru-RU" smtClean="0"/>
              <a:t>Read-only memory (ROM) chips are located on the motherboard. ROM chips contain instructions that can be directly accessed by the CPU. Basic instructions for booting the computer and loading the operating system are stored in ROM. ROM chips retain their contents even when the computer is powered down. The contents cannot be erased or changed by normal means. </a:t>
            </a:r>
            <a:endParaRPr lang="en-US" altLang="ru-RU" b="1" smtClean="0"/>
          </a:p>
          <a:p>
            <a:pPr eaLnBrk="1" hangingPunct="1">
              <a:buFontTx/>
              <a:buNone/>
            </a:pPr>
            <a:r>
              <a:rPr lang="en-US" altLang="ru-RU" b="1" smtClean="0"/>
              <a:t>NOTE:</a:t>
            </a:r>
            <a:r>
              <a:rPr lang="en-US" altLang="ru-RU" smtClean="0"/>
              <a:t> ROM is sometimes called firmware. This is misleading because firmware is actually the software that is stored in a ROM chip.</a:t>
            </a:r>
          </a:p>
          <a:p>
            <a:pPr eaLnBrk="1" hangingPunct="1">
              <a:buFontTx/>
              <a:buNone/>
            </a:pPr>
            <a:endParaRPr lang="en-US"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E2B627AB-6DF4-406D-801E-11157C40CFAE}" type="slidenum">
              <a:rPr lang="en-US" altLang="ru-RU" sz="800" b="0"/>
              <a:pPr/>
              <a:t>7</a:t>
            </a:fld>
            <a:endParaRPr lang="en-US" altLang="ru-RU" sz="800" b="0"/>
          </a:p>
        </p:txBody>
      </p:sp>
      <p:sp>
        <p:nvSpPr>
          <p:cNvPr id="199683" name="Rectangle 2"/>
          <p:cNvSpPr>
            <a:spLocks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25 – Random-access Memory (RAM)</a:t>
            </a:r>
          </a:p>
          <a:p>
            <a:pPr eaLnBrk="1" hangingPunct="1">
              <a:buFontTx/>
              <a:buNone/>
            </a:pPr>
            <a:r>
              <a:rPr lang="en-US" altLang="ja-JP" smtClean="0"/>
              <a:t>1.4.4 Identify the names, purposes, and characteristics of ROM and RAM </a:t>
            </a:r>
          </a:p>
          <a:p>
            <a:pPr eaLnBrk="1" hangingPunct="1">
              <a:buFontTx/>
              <a:buNone/>
            </a:pPr>
            <a:r>
              <a:rPr lang="en-US" altLang="ru-RU" smtClean="0"/>
              <a:t>Random access memory (RAM) is the temporary storage for data and programs that are being accessed by the CPU. RAM is volatile memory, which means that the contents are erased when the computer is powered off. The more RAM in a computer, the more capacity the computer has to hold and process large programs and files, as well as enhance system performance. The different types of RAM are: </a:t>
            </a:r>
          </a:p>
          <a:p>
            <a:pPr eaLnBrk="1" hangingPunct="1"/>
            <a:r>
              <a:rPr lang="en-US" altLang="ru-RU" b="1" smtClean="0"/>
              <a:t>Dynamic Random Access Memory (DRAM)</a:t>
            </a:r>
            <a:r>
              <a:rPr lang="en-US" altLang="ru-RU" smtClean="0"/>
              <a:t> is a memory chip that is used as main memory. DRAM must be constantly refreshed with pulses of electricity in order to maintain the data stored within a chip. </a:t>
            </a:r>
            <a:endParaRPr lang="en-US" altLang="ru-RU" b="1" smtClean="0"/>
          </a:p>
          <a:p>
            <a:pPr eaLnBrk="1" hangingPunct="1"/>
            <a:r>
              <a:rPr lang="en-US" altLang="ru-RU" b="1" smtClean="0"/>
              <a:t>Static Random Access Memory (SRAM)</a:t>
            </a:r>
            <a:r>
              <a:rPr lang="en-US" altLang="ru-RU" smtClean="0"/>
              <a:t> is a memory chip that is used as cache memory. SRAM is much faster than DRAM and does not have to be refreshed as often.</a:t>
            </a:r>
          </a:p>
          <a:p>
            <a:pPr eaLnBrk="1" hangingPunct="1"/>
            <a:r>
              <a:rPr lang="en-US" altLang="ru-RU" b="1" smtClean="0"/>
              <a:t>Fast Page Mode DRAM (FPM Memory)</a:t>
            </a:r>
            <a:r>
              <a:rPr lang="en-US" altLang="ru-RU" smtClean="0"/>
              <a:t> is memory that supports paging. Paging enables faster access to the data than regular DRAM. Most 486 and Pentium systems from 1995 and earlier use FPM memory.</a:t>
            </a:r>
          </a:p>
          <a:p>
            <a:pPr eaLnBrk="1" hangingPunct="1"/>
            <a:r>
              <a:rPr lang="en-US" altLang="ru-RU" b="1" smtClean="0"/>
              <a:t>Extended Data Out RAM (EDO Memory)</a:t>
            </a:r>
            <a:r>
              <a:rPr lang="en-US" altLang="ru-RU" smtClean="0"/>
              <a:t> is memory that overlaps consecutive data accesses. This speeds up the access time to retrieve data from memory, because the CPU does not have to wait fro one data access cycle to end before another data access cycle begins.</a:t>
            </a:r>
          </a:p>
          <a:p>
            <a:pPr eaLnBrk="1" hangingPunct="1"/>
            <a:r>
              <a:rPr lang="en-US" altLang="ru-RU" b="1" smtClean="0"/>
              <a:t>Synchronous DRAM (SDRAM)</a:t>
            </a:r>
            <a:r>
              <a:rPr lang="en-US" altLang="ru-RU" smtClean="0"/>
              <a:t> is DRAM that operates in synchronization with the memory bus. The memory bus is the data path between the CPU and the main memory.</a:t>
            </a:r>
          </a:p>
          <a:p>
            <a:pPr eaLnBrk="1" hangingPunct="1"/>
            <a:r>
              <a:rPr lang="en-US" altLang="ru-RU" b="1" smtClean="0"/>
              <a:t>Double Data Rate SDRAM (DDR SDRAM)</a:t>
            </a:r>
            <a:r>
              <a:rPr lang="en-US" altLang="ru-RU" smtClean="0"/>
              <a:t> is memory that transfers data twice as fast a SDRAM. DDR SDRAM increases performance by transferring data twice per cycle.</a:t>
            </a:r>
          </a:p>
          <a:p>
            <a:pPr eaLnBrk="1" hangingPunct="1"/>
            <a:r>
              <a:rPr lang="en-US" altLang="ru-RU" b="1" smtClean="0"/>
              <a:t>Double Data Rate 2 SDRAM (DDR2 SDRAM)</a:t>
            </a:r>
            <a:r>
              <a:rPr lang="en-US" altLang="ru-RU" smtClean="0"/>
              <a:t> is faster than DDR SDRAM memory. DDR2 SDRAM improves performance over DDR SDRAM by decreasing noise and crosstalk between the signal wires.</a:t>
            </a:r>
          </a:p>
          <a:p>
            <a:pPr eaLnBrk="1" hangingPunct="1"/>
            <a:r>
              <a:rPr lang="en-US" altLang="ru-RU" b="1" smtClean="0"/>
              <a:t>RAMBus DRAM (RDRAM)</a:t>
            </a:r>
            <a:r>
              <a:rPr lang="en-US" altLang="ru-RU" smtClean="0"/>
              <a:t> is a memory chip that was developed to communicate at very high rates of speed. RDRAM chips are not commonly used.</a:t>
            </a:r>
          </a:p>
          <a:p>
            <a:pPr eaLnBrk="1" hangingPunct="1"/>
            <a:endParaRPr lang="en-US"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1"/>
          <p:cNvSpPr txBox="1">
            <a:spLocks noGrp="1" noChangeArrowheads="1"/>
          </p:cNvSpPr>
          <p:nvPr/>
        </p:nvSpPr>
        <p:spPr bwMode="auto">
          <a:xfrm>
            <a:off x="5800415" y="8538147"/>
            <a:ext cx="795130" cy="28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67" tIns="0" rIns="18467" bIns="0" anchor="b"/>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pPr algn="r">
              <a:lnSpc>
                <a:spcPct val="100000"/>
              </a:lnSpc>
            </a:pPr>
            <a:fld id="{323B03B6-588E-46C1-9E50-B34BBF3E45C7}" type="slidenum">
              <a:rPr lang="en-US" altLang="ru-RU" sz="800" b="0"/>
              <a:pPr algn="r">
                <a:lnSpc>
                  <a:spcPct val="100000"/>
                </a:lnSpc>
              </a:pPr>
              <a:t>8</a:t>
            </a:fld>
            <a:endParaRPr lang="en-US" altLang="ru-RU" sz="800" b="0"/>
          </a:p>
        </p:txBody>
      </p:sp>
      <p:sp>
        <p:nvSpPr>
          <p:cNvPr id="200707" name="Rectangle 2"/>
          <p:cNvSpPr>
            <a:spLocks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25 – Random-access Memory (RAM)</a:t>
            </a:r>
          </a:p>
          <a:p>
            <a:pPr eaLnBrk="1" hangingPunct="1">
              <a:buFontTx/>
              <a:buNone/>
            </a:pPr>
            <a:r>
              <a:rPr lang="en-US" altLang="ja-JP" smtClean="0"/>
              <a:t>1.4.4 Identify the names, purposes, and characteristics of ROM and RAM </a:t>
            </a:r>
          </a:p>
          <a:p>
            <a:pPr eaLnBrk="1" hangingPunct="1">
              <a:buFontTx/>
              <a:buNone/>
            </a:pPr>
            <a:r>
              <a:rPr lang="en-US" altLang="ru-RU" smtClean="0"/>
              <a:t>Random access memory (RAM) is the temporary storage for data and programs that are being accessed by the CPU. RAM is volatile memory, which means that the contents are erased when the computer is powered off. The more RAM in a computer, the more capacity the computer has to hold and process large programs and files, as well as enhance system performance. The different types of RAM are: </a:t>
            </a:r>
          </a:p>
          <a:p>
            <a:pPr eaLnBrk="1" hangingPunct="1"/>
            <a:r>
              <a:rPr lang="en-US" altLang="ru-RU" b="1" smtClean="0"/>
              <a:t>Dynamic Random Access Memory (DRAM)</a:t>
            </a:r>
            <a:r>
              <a:rPr lang="en-US" altLang="ru-RU" smtClean="0"/>
              <a:t> is a memory chip that is used as main memory. DRAM must be constantly refreshed with pulses of electricity in order to maintain the data stored within a chip. </a:t>
            </a:r>
            <a:endParaRPr lang="en-US" altLang="ru-RU" b="1" smtClean="0"/>
          </a:p>
          <a:p>
            <a:pPr eaLnBrk="1" hangingPunct="1"/>
            <a:r>
              <a:rPr lang="en-US" altLang="ru-RU" b="1" smtClean="0"/>
              <a:t>Static Random Access Memory (SRAM)</a:t>
            </a:r>
            <a:r>
              <a:rPr lang="en-US" altLang="ru-RU" smtClean="0"/>
              <a:t> is a memory chip that is used as cache memory. SRAM is much faster than DRAM and does not have to be refreshed as often.</a:t>
            </a:r>
          </a:p>
          <a:p>
            <a:pPr eaLnBrk="1" hangingPunct="1"/>
            <a:r>
              <a:rPr lang="en-US" altLang="ru-RU" b="1" smtClean="0"/>
              <a:t>Fast Page Mode DRAM (FPM Memory)</a:t>
            </a:r>
            <a:r>
              <a:rPr lang="en-US" altLang="ru-RU" smtClean="0"/>
              <a:t> is memory that supports paging. Paging enables faster access to the data than regular DRAM. Most 486 and Pentium systems from 1995 and earlier use FPM memory.</a:t>
            </a:r>
          </a:p>
          <a:p>
            <a:pPr eaLnBrk="1" hangingPunct="1"/>
            <a:r>
              <a:rPr lang="en-US" altLang="ru-RU" b="1" smtClean="0"/>
              <a:t>Extended Data Out RAM (EDO Memory)</a:t>
            </a:r>
            <a:r>
              <a:rPr lang="en-US" altLang="ru-RU" smtClean="0"/>
              <a:t> is memory that overlaps consecutive data accesses. This speeds up the access time to retrieve data from memory, because the CPU does not have to wait fro one data access cycle to end before another data access cycle begins.</a:t>
            </a:r>
          </a:p>
          <a:p>
            <a:pPr eaLnBrk="1" hangingPunct="1"/>
            <a:r>
              <a:rPr lang="en-US" altLang="ru-RU" b="1" smtClean="0"/>
              <a:t>Synchronous DRAM (SDRAM)</a:t>
            </a:r>
            <a:r>
              <a:rPr lang="en-US" altLang="ru-RU" smtClean="0"/>
              <a:t> is DRAM that operates in synchronization with the memory bus. The memory bus is the data path between the CPU and the main memory.</a:t>
            </a:r>
          </a:p>
          <a:p>
            <a:pPr eaLnBrk="1" hangingPunct="1"/>
            <a:r>
              <a:rPr lang="en-US" altLang="ru-RU" b="1" smtClean="0"/>
              <a:t>Double Data Rate SDRAM (DDR SDRAM)</a:t>
            </a:r>
            <a:r>
              <a:rPr lang="en-US" altLang="ru-RU" smtClean="0"/>
              <a:t> is memory that transfers data twice as fast a SDRAM. DDR SDRAM increases performance by transferring data twice per cycle.</a:t>
            </a:r>
          </a:p>
          <a:p>
            <a:pPr eaLnBrk="1" hangingPunct="1"/>
            <a:r>
              <a:rPr lang="en-US" altLang="ru-RU" b="1" smtClean="0"/>
              <a:t>Double Data Rate 2 SDRAM (DDR2 SDRAM)</a:t>
            </a:r>
            <a:r>
              <a:rPr lang="en-US" altLang="ru-RU" smtClean="0"/>
              <a:t> is faster than DDR SDRAM memory. DDR2 SDRAM improves performance over DDR SDRAM by decreasing noise and crosstalk between the signal wires.</a:t>
            </a:r>
          </a:p>
          <a:p>
            <a:pPr eaLnBrk="1" hangingPunct="1"/>
            <a:r>
              <a:rPr lang="en-US" altLang="ru-RU" b="1" smtClean="0"/>
              <a:t>RAMBus DRAM (RDRAM)</a:t>
            </a:r>
            <a:r>
              <a:rPr lang="en-US" altLang="ru-RU" smtClean="0"/>
              <a:t> is a memory chip that was developed to communicate at very high rates of speed. RDRAM chips are not commonly used.</a:t>
            </a:r>
          </a:p>
          <a:p>
            <a:pPr eaLnBrk="1" hangingPunct="1"/>
            <a:endParaRPr lang="en-US"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1"/>
          <p:cNvSpPr txBox="1">
            <a:spLocks noGrp="1" noChangeArrowheads="1"/>
          </p:cNvSpPr>
          <p:nvPr/>
        </p:nvSpPr>
        <p:spPr bwMode="auto">
          <a:xfrm>
            <a:off x="5800415" y="8538147"/>
            <a:ext cx="795130" cy="28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67" tIns="0" rIns="18467" bIns="0" anchor="b"/>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pPr algn="r">
              <a:lnSpc>
                <a:spcPct val="100000"/>
              </a:lnSpc>
            </a:pPr>
            <a:fld id="{B1C91487-9C08-4363-AAB5-42978E60280D}" type="slidenum">
              <a:rPr lang="en-US" altLang="ru-RU" sz="800" b="0"/>
              <a:pPr algn="r">
                <a:lnSpc>
                  <a:spcPct val="100000"/>
                </a:lnSpc>
              </a:pPr>
              <a:t>9</a:t>
            </a:fld>
            <a:endParaRPr lang="en-US" altLang="ru-RU" sz="800" b="0"/>
          </a:p>
        </p:txBody>
      </p:sp>
      <p:sp>
        <p:nvSpPr>
          <p:cNvPr id="201731" name="Rectangle 2"/>
          <p:cNvSpPr>
            <a:spLocks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25 – Random-access Memory (RAM)</a:t>
            </a:r>
          </a:p>
          <a:p>
            <a:pPr eaLnBrk="1" hangingPunct="1">
              <a:buFontTx/>
              <a:buNone/>
            </a:pPr>
            <a:r>
              <a:rPr lang="en-US" altLang="ja-JP" smtClean="0"/>
              <a:t>1.4.4 Identify the names, purposes, and characteristics of ROM and RAM </a:t>
            </a:r>
          </a:p>
          <a:p>
            <a:pPr eaLnBrk="1" hangingPunct="1">
              <a:buFontTx/>
              <a:buNone/>
            </a:pPr>
            <a:r>
              <a:rPr lang="en-US" altLang="ru-RU" smtClean="0"/>
              <a:t>Random access memory (RAM) is the temporary storage for data and programs that are being accessed by the CPU. RAM is volatile memory, which means that the contents are erased when the computer is powered off. The more RAM in a computer, the more capacity the computer has to hold and process large programs and files, as well as enhance system performance. The different types of RAM are: </a:t>
            </a:r>
          </a:p>
          <a:p>
            <a:pPr eaLnBrk="1" hangingPunct="1"/>
            <a:r>
              <a:rPr lang="en-US" altLang="ru-RU" b="1" smtClean="0"/>
              <a:t>Dynamic Random Access Memory (DRAM)</a:t>
            </a:r>
            <a:r>
              <a:rPr lang="en-US" altLang="ru-RU" smtClean="0"/>
              <a:t> is a memory chip that is used as main memory. DRAM must be constantly refreshed with pulses of electricity in order to maintain the data stored within a chip. </a:t>
            </a:r>
            <a:endParaRPr lang="en-US" altLang="ru-RU" b="1" smtClean="0"/>
          </a:p>
          <a:p>
            <a:pPr eaLnBrk="1" hangingPunct="1"/>
            <a:r>
              <a:rPr lang="en-US" altLang="ru-RU" b="1" smtClean="0"/>
              <a:t>Static Random Access Memory (SRAM)</a:t>
            </a:r>
            <a:r>
              <a:rPr lang="en-US" altLang="ru-RU" smtClean="0"/>
              <a:t> is a memory chip that is used as cache memory. SRAM is much faster than DRAM and does not have to be refreshed as often.</a:t>
            </a:r>
          </a:p>
          <a:p>
            <a:pPr eaLnBrk="1" hangingPunct="1"/>
            <a:r>
              <a:rPr lang="en-US" altLang="ru-RU" b="1" smtClean="0"/>
              <a:t>Fast Page Mode DRAM (FPM Memory)</a:t>
            </a:r>
            <a:r>
              <a:rPr lang="en-US" altLang="ru-RU" smtClean="0"/>
              <a:t> is memory that supports paging. Paging enables faster access to the data than regular DRAM. Most 486 and Pentium systems from 1995 and earlier use FPM memory.</a:t>
            </a:r>
          </a:p>
          <a:p>
            <a:pPr eaLnBrk="1" hangingPunct="1"/>
            <a:r>
              <a:rPr lang="en-US" altLang="ru-RU" b="1" smtClean="0"/>
              <a:t>Extended Data Out RAM (EDO Memory)</a:t>
            </a:r>
            <a:r>
              <a:rPr lang="en-US" altLang="ru-RU" smtClean="0"/>
              <a:t> is memory that overlaps consecutive data accesses. This speeds up the access time to retrieve data from memory, because the CPU does not have to wait fro one data access cycle to end before another data access cycle begins.</a:t>
            </a:r>
          </a:p>
          <a:p>
            <a:pPr eaLnBrk="1" hangingPunct="1"/>
            <a:r>
              <a:rPr lang="en-US" altLang="ru-RU" b="1" smtClean="0"/>
              <a:t>Synchronous DRAM (SDRAM)</a:t>
            </a:r>
            <a:r>
              <a:rPr lang="en-US" altLang="ru-RU" smtClean="0"/>
              <a:t> is DRAM that operates in synchronization with the memory bus. The memory bus is the data path between the CPU and the main memory.</a:t>
            </a:r>
          </a:p>
          <a:p>
            <a:pPr eaLnBrk="1" hangingPunct="1"/>
            <a:r>
              <a:rPr lang="en-US" altLang="ru-RU" b="1" smtClean="0"/>
              <a:t>Double Data Rate SDRAM (DDR SDRAM)</a:t>
            </a:r>
            <a:r>
              <a:rPr lang="en-US" altLang="ru-RU" smtClean="0"/>
              <a:t> is memory that transfers data twice as fast a SDRAM. DDR SDRAM increases performance by transferring data twice per cycle.</a:t>
            </a:r>
          </a:p>
          <a:p>
            <a:pPr eaLnBrk="1" hangingPunct="1"/>
            <a:r>
              <a:rPr lang="en-US" altLang="ru-RU" b="1" smtClean="0"/>
              <a:t>Double Data Rate 2 SDRAM (DDR2 SDRAM)</a:t>
            </a:r>
            <a:r>
              <a:rPr lang="en-US" altLang="ru-RU" smtClean="0"/>
              <a:t> is faster than DDR SDRAM memory. DDR2 SDRAM improves performance over DDR SDRAM by decreasing noise and crosstalk between the signal wires.</a:t>
            </a:r>
          </a:p>
          <a:p>
            <a:pPr eaLnBrk="1" hangingPunct="1"/>
            <a:r>
              <a:rPr lang="en-US" altLang="ru-RU" b="1" smtClean="0"/>
              <a:t>RAMBus DRAM (RDRAM)</a:t>
            </a:r>
            <a:r>
              <a:rPr lang="en-US" altLang="ru-RU" smtClean="0"/>
              <a:t> is a memory chip that was developed to communicate at very high rates of speed. RDRAM chips are not commonly used.</a:t>
            </a:r>
          </a:p>
          <a:p>
            <a:pPr eaLnBrk="1" hangingPunct="1"/>
            <a:endParaRPr lang="en-US"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68B36758-7314-4D77-B395-C9D2F272141F}" type="slidenum">
              <a:rPr lang="en-US" altLang="ru-RU" sz="800" b="0"/>
              <a:pPr/>
              <a:t>13</a:t>
            </a:fld>
            <a:endParaRPr lang="en-US" altLang="ru-RU" sz="800" b="0"/>
          </a:p>
        </p:txBody>
      </p:sp>
      <p:sp>
        <p:nvSpPr>
          <p:cNvPr id="202755" name="Rectangle 2"/>
          <p:cNvSpPr>
            <a:spLocks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26 – Memory Modules</a:t>
            </a:r>
          </a:p>
          <a:p>
            <a:pPr eaLnBrk="1" hangingPunct="1">
              <a:buFontTx/>
              <a:buNone/>
            </a:pPr>
            <a:r>
              <a:rPr lang="en-US" altLang="ja-JP" smtClean="0"/>
              <a:t>1.4.4 Identify the names, purposes, and characteristics of ROM and RAM </a:t>
            </a:r>
          </a:p>
          <a:p>
            <a:pPr eaLnBrk="1" hangingPunct="1">
              <a:buFontTx/>
              <a:buNone/>
            </a:pPr>
            <a:r>
              <a:rPr lang="en-US" altLang="ru-RU" smtClean="0"/>
              <a:t>Early computers had RAM installed on the motherboard as individual chips. The individual memory chips, called dual inline package (DIP) chips, were difficult to install and often became loose on the motherboard. To solve this problem, designers soldered the memory chips on a special circuit board called a memory module. The different types of memory modules are:</a:t>
            </a:r>
          </a:p>
          <a:p>
            <a:pPr eaLnBrk="1" hangingPunct="1"/>
            <a:r>
              <a:rPr lang="en-US" altLang="ru-RU" smtClean="0"/>
              <a:t>Dual Inline Package (</a:t>
            </a:r>
            <a:r>
              <a:rPr lang="en-US" altLang="ru-RU" b="1" smtClean="0"/>
              <a:t>DIP</a:t>
            </a:r>
            <a:r>
              <a:rPr lang="en-US" altLang="ru-RU" smtClean="0"/>
              <a:t>) is an individual memory chip. A DIP had dual rows of pins used to attach it to the motherboard.</a:t>
            </a:r>
          </a:p>
          <a:p>
            <a:pPr eaLnBrk="1" hangingPunct="1"/>
            <a:r>
              <a:rPr lang="en-US" altLang="ru-RU" smtClean="0"/>
              <a:t>Single Inline Memory Module (</a:t>
            </a:r>
            <a:r>
              <a:rPr lang="en-US" altLang="ru-RU" b="1" smtClean="0"/>
              <a:t>SIMM</a:t>
            </a:r>
            <a:r>
              <a:rPr lang="en-US" altLang="ru-RU" smtClean="0"/>
              <a:t>) is a small circuit board that holds several memory chips. SIMMs have 30-pin and 72-pin configurations.</a:t>
            </a:r>
          </a:p>
          <a:p>
            <a:pPr eaLnBrk="1" hangingPunct="1"/>
            <a:r>
              <a:rPr lang="en-US" altLang="ru-RU" smtClean="0"/>
              <a:t>Dual Inline Memory Module (</a:t>
            </a:r>
            <a:r>
              <a:rPr lang="en-US" altLang="ru-RU" b="1" smtClean="0"/>
              <a:t>DIMM</a:t>
            </a:r>
            <a:r>
              <a:rPr lang="en-US" altLang="ru-RU" smtClean="0"/>
              <a:t>) is a circuit board that holds SDRAM, DDR SDRAM, and DDR2 SDRAM chips. There are 168-pin SDRAM DIMMs, 184-pin DDR DIMMs, and 240-pin DDR2 DIMMs.</a:t>
            </a:r>
          </a:p>
          <a:p>
            <a:pPr eaLnBrk="1" hangingPunct="1"/>
            <a:r>
              <a:rPr lang="en-US" altLang="ru-RU" smtClean="0"/>
              <a:t>RAM Bus Inline Memory Module (</a:t>
            </a:r>
            <a:r>
              <a:rPr lang="en-US" altLang="ru-RU" b="1" smtClean="0"/>
              <a:t>RIMM</a:t>
            </a:r>
            <a:r>
              <a:rPr lang="en-US" altLang="ru-RU" smtClean="0"/>
              <a:t>) is a circuit board that holds RDRAM chips. A typical RIMM has a 184-pin configuration.</a:t>
            </a:r>
          </a:p>
          <a:p>
            <a:pPr eaLnBrk="1" hangingPunct="1">
              <a:buFontTx/>
              <a:buNone/>
            </a:pPr>
            <a:r>
              <a:rPr lang="en-US" altLang="ru-RU" b="1" smtClean="0"/>
              <a:t>NOTE:</a:t>
            </a:r>
            <a:r>
              <a:rPr lang="en-US" altLang="ru-RU" smtClean="0"/>
              <a:t> Memory modules can be single-sided or double-sided. Single-sided memory modules only contain RAM on one side of the module. Double-sided memory modules contain RAM on both sides of the module.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defRPr>
            </a:lvl1pPr>
            <a:lvl2pPr marL="729057" indent="-280406" defTabSz="886397">
              <a:defRPr sz="2400" b="1">
                <a:solidFill>
                  <a:schemeClr val="tx1"/>
                </a:solidFill>
                <a:latin typeface="Arial" charset="0"/>
              </a:defRPr>
            </a:lvl2pPr>
            <a:lvl3pPr marL="1121626" indent="-224325" defTabSz="886397">
              <a:defRPr sz="2400" b="1">
                <a:solidFill>
                  <a:schemeClr val="tx1"/>
                </a:solidFill>
                <a:latin typeface="Arial" charset="0"/>
              </a:defRPr>
            </a:lvl3pPr>
            <a:lvl4pPr marL="1570276" indent="-224325" defTabSz="886397">
              <a:defRPr sz="2400" b="1">
                <a:solidFill>
                  <a:schemeClr val="tx1"/>
                </a:solidFill>
                <a:latin typeface="Arial" charset="0"/>
              </a:defRPr>
            </a:lvl4pPr>
            <a:lvl5pPr marL="2018927" indent="-224325" defTabSz="886397">
              <a:defRPr sz="2400" b="1">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b="1">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b="1">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b="1">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b="1">
                <a:solidFill>
                  <a:schemeClr val="tx1"/>
                </a:solidFill>
                <a:latin typeface="Arial" charset="0"/>
              </a:defRPr>
            </a:lvl9pPr>
          </a:lstStyle>
          <a:p>
            <a:fld id="{D1733710-8DD6-41CC-A642-649F628404EC}" type="slidenum">
              <a:rPr lang="en-US" altLang="ru-RU" sz="800" b="0"/>
              <a:pPr/>
              <a:t>19</a:t>
            </a:fld>
            <a:endParaRPr lang="en-US" altLang="ru-RU" sz="800" b="0"/>
          </a:p>
        </p:txBody>
      </p:sp>
      <p:sp>
        <p:nvSpPr>
          <p:cNvPr id="203779" name="Rectangle 2"/>
          <p:cNvSpPr>
            <a:spLocks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ru-RU" smtClean="0"/>
              <a:t>Slide 27 – Cache and Error Checking</a:t>
            </a:r>
          </a:p>
          <a:p>
            <a:pPr eaLnBrk="1" hangingPunct="1">
              <a:buFontTx/>
              <a:buNone/>
            </a:pPr>
            <a:r>
              <a:rPr lang="en-US" altLang="ja-JP" smtClean="0"/>
              <a:t>1.4.4 Identify the names, purposes, and characteristics of ROM and RAM </a:t>
            </a:r>
          </a:p>
          <a:p>
            <a:pPr eaLnBrk="1" hangingPunct="1">
              <a:buFontTx/>
              <a:buNone/>
            </a:pPr>
            <a:r>
              <a:rPr lang="en-US" altLang="ja-JP" b="1" smtClean="0"/>
              <a:t>Cache</a:t>
            </a:r>
            <a:r>
              <a:rPr lang="en-US" altLang="ja-JP" smtClean="0"/>
              <a:t> - SRAM is used as cache memory to store the most frequently used data. SRAM provides the processor with faster access to the data than retrieving it from the slower DRAM, or main memory. The three types of cache memory are:</a:t>
            </a:r>
          </a:p>
          <a:p>
            <a:pPr eaLnBrk="1" hangingPunct="1"/>
            <a:r>
              <a:rPr lang="en-US" altLang="ja-JP" smtClean="0"/>
              <a:t>L1 cache is internal cache and is integrated into the CPU.</a:t>
            </a:r>
          </a:p>
          <a:p>
            <a:pPr eaLnBrk="1" hangingPunct="1"/>
            <a:r>
              <a:rPr lang="en-US" altLang="ja-JP" smtClean="0"/>
              <a:t>L2 cache is external cache and was originally mounted on the motherboard near the CPU. L2 cache is now integrated into the CPU.</a:t>
            </a:r>
          </a:p>
          <a:p>
            <a:pPr eaLnBrk="1" hangingPunct="1"/>
            <a:r>
              <a:rPr lang="en-US" altLang="ja-JP" smtClean="0"/>
              <a:t>L3 cache is used on some high-end workstations and server CPUs.</a:t>
            </a:r>
          </a:p>
          <a:p>
            <a:pPr eaLnBrk="1" hangingPunct="1">
              <a:buFontTx/>
              <a:buNone/>
            </a:pPr>
            <a:r>
              <a:rPr lang="en-US" altLang="ja-JP" b="1" smtClean="0"/>
              <a:t>Error Checking - </a:t>
            </a:r>
            <a:r>
              <a:rPr lang="en-US" altLang="ja-JP" smtClean="0"/>
              <a:t>Memory errors occur when the data is not stored correctly in the RAM chips. The computer uses different methods to detect and correct data errors in memory. Three different methods of memory error checking are:</a:t>
            </a:r>
          </a:p>
          <a:p>
            <a:pPr eaLnBrk="1" hangingPunct="1"/>
            <a:r>
              <a:rPr lang="en-US" altLang="ja-JP" smtClean="0"/>
              <a:t>Nonparity memory does not check for errors in memory.</a:t>
            </a:r>
          </a:p>
          <a:p>
            <a:pPr eaLnBrk="1" hangingPunct="1"/>
            <a:r>
              <a:rPr lang="en-US" altLang="ja-JP" smtClean="0"/>
              <a:t>Parity memory contains eight bits for data and one bit for error checking. The error-checking bit is called the parity bit.</a:t>
            </a:r>
          </a:p>
          <a:p>
            <a:pPr eaLnBrk="1" hangingPunct="1"/>
            <a:r>
              <a:rPr lang="en-US" altLang="ja-JP" smtClean="0"/>
              <a:t>Error Correction Code (ECC) memory can detect multiple bit errors in memory and correct single bit errors in memory.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7B40405-8EB1-4161-B6CE-48E13D581503}"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6C878F-32B4-4D81-9E23-D57BAF5C6A9D}" type="slidenum">
              <a:rPr lang="ru-RU" smtClean="0"/>
              <a:t>‹#›</a:t>
            </a:fld>
            <a:endParaRPr lang="ru-RU"/>
          </a:p>
        </p:txBody>
      </p:sp>
    </p:spTree>
    <p:extLst>
      <p:ext uri="{BB962C8B-B14F-4D97-AF65-F5344CB8AC3E}">
        <p14:creationId xmlns:p14="http://schemas.microsoft.com/office/powerpoint/2010/main" val="102394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B40405-8EB1-4161-B6CE-48E13D581503}"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6C878F-32B4-4D81-9E23-D57BAF5C6A9D}" type="slidenum">
              <a:rPr lang="ru-RU" smtClean="0"/>
              <a:t>‹#›</a:t>
            </a:fld>
            <a:endParaRPr lang="ru-RU"/>
          </a:p>
        </p:txBody>
      </p:sp>
    </p:spTree>
    <p:extLst>
      <p:ext uri="{BB962C8B-B14F-4D97-AF65-F5344CB8AC3E}">
        <p14:creationId xmlns:p14="http://schemas.microsoft.com/office/powerpoint/2010/main" val="125297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B40405-8EB1-4161-B6CE-48E13D581503}"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6C878F-32B4-4D81-9E23-D57BAF5C6A9D}" type="slidenum">
              <a:rPr lang="ru-RU" smtClean="0"/>
              <a:t>‹#›</a:t>
            </a:fld>
            <a:endParaRPr lang="ru-RU"/>
          </a:p>
        </p:txBody>
      </p:sp>
    </p:spTree>
    <p:extLst>
      <p:ext uri="{BB962C8B-B14F-4D97-AF65-F5344CB8AC3E}">
        <p14:creationId xmlns:p14="http://schemas.microsoft.com/office/powerpoint/2010/main" val="361696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p:txBody>
          <a:bodyPr/>
          <a:lstStyle>
            <a:lvl1pPr>
              <a:defRPr/>
            </a:lvl1pPr>
          </a:lstStyle>
          <a:p>
            <a:pPr>
              <a:defRPr/>
            </a:pPr>
            <a:fld id="{49A199D9-52F6-4C07-B0C1-1ECAF2AECE28}" type="datetimeFigureOut">
              <a:rPr lang="ru-RU"/>
              <a:pPr>
                <a:defRPr/>
              </a:pPr>
              <a:t>11.10.2021</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129C4351-2C73-4F93-BABE-509F08127B85}" type="slidenum">
              <a:rPr lang="ru-RU"/>
              <a:pPr>
                <a:defRPr/>
              </a:pPr>
              <a:t>‹#›</a:t>
            </a:fld>
            <a:endParaRPr lang="ru-RU"/>
          </a:p>
        </p:txBody>
      </p:sp>
    </p:spTree>
    <p:extLst>
      <p:ext uri="{BB962C8B-B14F-4D97-AF65-F5344CB8AC3E}">
        <p14:creationId xmlns:p14="http://schemas.microsoft.com/office/powerpoint/2010/main" val="2838786343"/>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B40405-8EB1-4161-B6CE-48E13D581503}"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6C878F-32B4-4D81-9E23-D57BAF5C6A9D}" type="slidenum">
              <a:rPr lang="ru-RU" smtClean="0"/>
              <a:t>‹#›</a:t>
            </a:fld>
            <a:endParaRPr lang="ru-RU"/>
          </a:p>
        </p:txBody>
      </p:sp>
    </p:spTree>
    <p:extLst>
      <p:ext uri="{BB962C8B-B14F-4D97-AF65-F5344CB8AC3E}">
        <p14:creationId xmlns:p14="http://schemas.microsoft.com/office/powerpoint/2010/main" val="345929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B40405-8EB1-4161-B6CE-48E13D581503}" type="datetimeFigureOut">
              <a:rPr lang="ru-RU" smtClean="0"/>
              <a:t>11.10.2021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6C878F-32B4-4D81-9E23-D57BAF5C6A9D}" type="slidenum">
              <a:rPr lang="ru-RU" smtClean="0"/>
              <a:t>‹#›</a:t>
            </a:fld>
            <a:endParaRPr lang="ru-RU"/>
          </a:p>
        </p:txBody>
      </p:sp>
    </p:spTree>
    <p:extLst>
      <p:ext uri="{BB962C8B-B14F-4D97-AF65-F5344CB8AC3E}">
        <p14:creationId xmlns:p14="http://schemas.microsoft.com/office/powerpoint/2010/main" val="28337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7B40405-8EB1-4161-B6CE-48E13D581503}" type="datetimeFigureOut">
              <a:rPr lang="ru-RU" smtClean="0"/>
              <a:t>11.10.2021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6C878F-32B4-4D81-9E23-D57BAF5C6A9D}" type="slidenum">
              <a:rPr lang="ru-RU" smtClean="0"/>
              <a:t>‹#›</a:t>
            </a:fld>
            <a:endParaRPr lang="ru-RU"/>
          </a:p>
        </p:txBody>
      </p:sp>
    </p:spTree>
    <p:extLst>
      <p:ext uri="{BB962C8B-B14F-4D97-AF65-F5344CB8AC3E}">
        <p14:creationId xmlns:p14="http://schemas.microsoft.com/office/powerpoint/2010/main" val="7875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7B40405-8EB1-4161-B6CE-48E13D581503}" type="datetimeFigureOut">
              <a:rPr lang="ru-RU" smtClean="0"/>
              <a:t>11.10.2021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86C878F-32B4-4D81-9E23-D57BAF5C6A9D}" type="slidenum">
              <a:rPr lang="ru-RU" smtClean="0"/>
              <a:t>‹#›</a:t>
            </a:fld>
            <a:endParaRPr lang="ru-RU"/>
          </a:p>
        </p:txBody>
      </p:sp>
    </p:spTree>
    <p:extLst>
      <p:ext uri="{BB962C8B-B14F-4D97-AF65-F5344CB8AC3E}">
        <p14:creationId xmlns:p14="http://schemas.microsoft.com/office/powerpoint/2010/main" val="233020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7B40405-8EB1-4161-B6CE-48E13D581503}" type="datetimeFigureOut">
              <a:rPr lang="ru-RU" smtClean="0"/>
              <a:t>11.10.2021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86C878F-32B4-4D81-9E23-D57BAF5C6A9D}" type="slidenum">
              <a:rPr lang="ru-RU" smtClean="0"/>
              <a:t>‹#›</a:t>
            </a:fld>
            <a:endParaRPr lang="ru-RU"/>
          </a:p>
        </p:txBody>
      </p:sp>
    </p:spTree>
    <p:extLst>
      <p:ext uri="{BB962C8B-B14F-4D97-AF65-F5344CB8AC3E}">
        <p14:creationId xmlns:p14="http://schemas.microsoft.com/office/powerpoint/2010/main" val="325523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B40405-8EB1-4161-B6CE-48E13D581503}" type="datetimeFigureOut">
              <a:rPr lang="ru-RU" smtClean="0"/>
              <a:t>11.10.2021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86C878F-32B4-4D81-9E23-D57BAF5C6A9D}" type="slidenum">
              <a:rPr lang="ru-RU" smtClean="0"/>
              <a:t>‹#›</a:t>
            </a:fld>
            <a:endParaRPr lang="ru-RU"/>
          </a:p>
        </p:txBody>
      </p:sp>
    </p:spTree>
    <p:extLst>
      <p:ext uri="{BB962C8B-B14F-4D97-AF65-F5344CB8AC3E}">
        <p14:creationId xmlns:p14="http://schemas.microsoft.com/office/powerpoint/2010/main" val="294503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B40405-8EB1-4161-B6CE-48E13D581503}" type="datetimeFigureOut">
              <a:rPr lang="ru-RU" smtClean="0"/>
              <a:t>11.10.2021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6C878F-32B4-4D81-9E23-D57BAF5C6A9D}" type="slidenum">
              <a:rPr lang="ru-RU" smtClean="0"/>
              <a:t>‹#›</a:t>
            </a:fld>
            <a:endParaRPr lang="ru-RU"/>
          </a:p>
        </p:txBody>
      </p:sp>
    </p:spTree>
    <p:extLst>
      <p:ext uri="{BB962C8B-B14F-4D97-AF65-F5344CB8AC3E}">
        <p14:creationId xmlns:p14="http://schemas.microsoft.com/office/powerpoint/2010/main" val="280551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B40405-8EB1-4161-B6CE-48E13D581503}" type="datetimeFigureOut">
              <a:rPr lang="ru-RU" smtClean="0"/>
              <a:t>11.10.2021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6C878F-32B4-4D81-9E23-D57BAF5C6A9D}" type="slidenum">
              <a:rPr lang="ru-RU" smtClean="0"/>
              <a:t>‹#›</a:t>
            </a:fld>
            <a:endParaRPr lang="ru-RU"/>
          </a:p>
        </p:txBody>
      </p:sp>
    </p:spTree>
    <p:extLst>
      <p:ext uri="{BB962C8B-B14F-4D97-AF65-F5344CB8AC3E}">
        <p14:creationId xmlns:p14="http://schemas.microsoft.com/office/powerpoint/2010/main" val="260781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40405-8EB1-4161-B6CE-48E13D581503}" type="datetimeFigureOut">
              <a:rPr lang="ru-RU" smtClean="0"/>
              <a:t>11.10.2021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C878F-32B4-4D81-9E23-D57BAF5C6A9D}" type="slidenum">
              <a:rPr lang="ru-RU" smtClean="0"/>
              <a:t>‹#›</a:t>
            </a:fld>
            <a:endParaRPr lang="ru-RU"/>
          </a:p>
        </p:txBody>
      </p:sp>
    </p:spTree>
    <p:extLst>
      <p:ext uri="{BB962C8B-B14F-4D97-AF65-F5344CB8AC3E}">
        <p14:creationId xmlns:p14="http://schemas.microsoft.com/office/powerpoint/2010/main" val="2523495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tc.ua/img/dpk/2008/06/029792.jpg?s=9da67a2b211a795b964b812563cb96ff"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2/28/I8088.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274638" y="273050"/>
            <a:ext cx="8145462" cy="622300"/>
          </a:xfrm>
        </p:spPr>
        <p:txBody>
          <a:bodyPr lIns="82124" tIns="41061" rIns="82124" bIns="41061" anchor="b" anchorCtr="0">
            <a:normAutofit fontScale="90000"/>
          </a:bodyPr>
          <a:lstStyle/>
          <a:p>
            <a:pPr eaLnBrk="1" hangingPunct="1">
              <a:defRPr/>
            </a:pPr>
            <a:r>
              <a:rPr lang="uk-UA" smtClean="0"/>
              <a:t>С</a:t>
            </a:r>
            <a:r>
              <a:rPr lang="en-US" smtClean="0"/>
              <a:t>истем</a:t>
            </a:r>
            <a:r>
              <a:rPr lang="uk-UA" smtClean="0"/>
              <a:t>и</a:t>
            </a:r>
            <a:r>
              <a:rPr lang="en-US" smtClean="0"/>
              <a:t> охолоджування</a:t>
            </a:r>
          </a:p>
        </p:txBody>
      </p:sp>
      <p:sp>
        <p:nvSpPr>
          <p:cNvPr id="47107" name="Rectangle 6"/>
          <p:cNvSpPr>
            <a:spLocks noGrp="1" noChangeArrowheads="1"/>
          </p:cNvSpPr>
          <p:nvPr>
            <p:ph type="body" idx="4294967295"/>
          </p:nvPr>
        </p:nvSpPr>
        <p:spPr>
          <a:xfrm>
            <a:off x="3919538" y="1066800"/>
            <a:ext cx="5059362" cy="5081588"/>
          </a:xfrm>
        </p:spPr>
        <p:txBody>
          <a:bodyPr lIns="82124" tIns="41061" rIns="82124" bIns="41061"/>
          <a:lstStyle/>
          <a:p>
            <a:pPr eaLnBrk="1" hangingPunct="1">
              <a:defRPr/>
            </a:pPr>
            <a:r>
              <a:rPr lang="ru-RU" sz="2800" smtClean="0"/>
              <a:t>Електронні компоненти нагріваються. Їх нагрів викликаний проходженням струму через компоненти. При дуже великому підвищенні температури можливе пошкодження компонентів комп'ютера</a:t>
            </a:r>
            <a:r>
              <a:rPr lang="en-US" sz="2800" smtClean="0"/>
              <a:t>.</a:t>
            </a:r>
          </a:p>
          <a:p>
            <a:pPr eaLnBrk="1" hangingPunct="1">
              <a:defRPr/>
            </a:pPr>
            <a:r>
              <a:rPr lang="uk-UA" sz="2800" smtClean="0"/>
              <a:t>В </a:t>
            </a:r>
            <a:r>
              <a:rPr lang="en-US" sz="2800" smtClean="0"/>
              <a:t>корпусі комп'ютера встановлюється вентилятор.</a:t>
            </a:r>
          </a:p>
        </p:txBody>
      </p:sp>
      <p:grpSp>
        <p:nvGrpSpPr>
          <p:cNvPr id="90116" name="Group 13"/>
          <p:cNvGrpSpPr>
            <a:grpSpLocks/>
          </p:cNvGrpSpPr>
          <p:nvPr/>
        </p:nvGrpSpPr>
        <p:grpSpPr bwMode="auto">
          <a:xfrm>
            <a:off x="334963" y="1130300"/>
            <a:ext cx="3330575" cy="2611438"/>
            <a:chOff x="211" y="754"/>
            <a:chExt cx="2098" cy="1645"/>
          </a:xfrm>
        </p:grpSpPr>
        <p:pic>
          <p:nvPicPr>
            <p:cNvPr id="9012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 y="754"/>
              <a:ext cx="2098" cy="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0121" name="Text Box 11"/>
            <p:cNvSpPr txBox="1">
              <a:spLocks noChangeArrowheads="1"/>
            </p:cNvSpPr>
            <p:nvPr/>
          </p:nvSpPr>
          <p:spPr bwMode="auto">
            <a:xfrm>
              <a:off x="269" y="2098"/>
              <a:ext cx="804" cy="231"/>
            </a:xfrm>
            <a:prstGeom prst="rect">
              <a:avLst/>
            </a:prstGeom>
            <a:solidFill>
              <a:schemeClr val="bg1"/>
            </a:solidFill>
            <a:ln w="9525" algn="ctr">
              <a:solidFill>
                <a:schemeClr val="tx1"/>
              </a:solidFill>
              <a:miter lim="800000"/>
              <a:headEnd/>
              <a:tailEnd/>
            </a:ln>
          </p:spPr>
          <p:txBody>
            <a:bodyPr wrap="non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altLang="ru-RU" sz="2000" b="0"/>
                <a:t>Case Fan</a:t>
              </a:r>
            </a:p>
          </p:txBody>
        </p:sp>
      </p:grpSp>
      <p:grpSp>
        <p:nvGrpSpPr>
          <p:cNvPr id="90117" name="Group 14"/>
          <p:cNvGrpSpPr>
            <a:grpSpLocks/>
          </p:cNvGrpSpPr>
          <p:nvPr/>
        </p:nvGrpSpPr>
        <p:grpSpPr bwMode="auto">
          <a:xfrm>
            <a:off x="304800" y="3921125"/>
            <a:ext cx="3368675" cy="2614613"/>
            <a:chOff x="192" y="2470"/>
            <a:chExt cx="2080" cy="1647"/>
          </a:xfrm>
        </p:grpSpPr>
        <p:pic>
          <p:nvPicPr>
            <p:cNvPr id="9011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470"/>
              <a:ext cx="2080" cy="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0119" name="Text Box 12"/>
            <p:cNvSpPr txBox="1">
              <a:spLocks noChangeArrowheads="1"/>
            </p:cNvSpPr>
            <p:nvPr/>
          </p:nvSpPr>
          <p:spPr bwMode="auto">
            <a:xfrm>
              <a:off x="1359" y="2602"/>
              <a:ext cx="769" cy="231"/>
            </a:xfrm>
            <a:prstGeom prst="rect">
              <a:avLst/>
            </a:prstGeom>
            <a:solidFill>
              <a:schemeClr val="bg1"/>
            </a:solidFill>
            <a:ln w="9525" algn="ctr">
              <a:solidFill>
                <a:schemeClr val="tx1"/>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altLang="ru-RU" sz="2000" b="0"/>
                <a:t>CPU Fan</a:t>
              </a:r>
            </a:p>
          </p:txBody>
        </p:sp>
      </p:grpSp>
    </p:spTree>
    <p:extLst>
      <p:ext uri="{BB962C8B-B14F-4D97-AF65-F5344CB8AC3E}">
        <p14:creationId xmlns:p14="http://schemas.microsoft.com/office/powerpoint/2010/main" val="3780707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4616" name="Rectangle 8"/>
          <p:cNvSpPr>
            <a:spLocks noGrp="1" noChangeArrowheads="1"/>
          </p:cNvSpPr>
          <p:nvPr>
            <p:ph type="title"/>
          </p:nvPr>
        </p:nvSpPr>
        <p:spPr/>
        <p:txBody>
          <a:bodyPr/>
          <a:lstStyle/>
          <a:p>
            <a:pPr eaLnBrk="1" hangingPunct="1">
              <a:defRPr/>
            </a:pPr>
            <a:r>
              <a:rPr lang="en-US" sz="4000" smtClean="0"/>
              <a:t>Random-Access Memory (RAM)</a:t>
            </a:r>
            <a:endParaRPr lang="ru-RU" sz="4000" smtClean="0"/>
          </a:p>
        </p:txBody>
      </p:sp>
      <p:pic>
        <p:nvPicPr>
          <p:cNvPr id="99331" name="Picture 4"/>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44475" y="1574800"/>
            <a:ext cx="3897313" cy="5094288"/>
          </a:xfrm>
          <a:noFill/>
          <a:extLst>
            <a:ext uri="{91240B29-F687-4F45-9708-019B960494DF}">
              <a14:hiddenLine xmlns:a14="http://schemas.microsoft.com/office/drawing/2010/main" w="9525" cap="flat" cmpd="sng" algn="ctr">
                <a:solidFill>
                  <a:schemeClr val="tx2"/>
                </a:solidFill>
                <a:prstDash val="solid"/>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graphicFrame>
        <p:nvGraphicFramePr>
          <p:cNvPr id="99332" name="Object 7"/>
          <p:cNvGraphicFramePr>
            <a:graphicFrameLocks noChangeAspect="1"/>
          </p:cNvGraphicFramePr>
          <p:nvPr>
            <p:ph sz="half" idx="2"/>
          </p:nvPr>
        </p:nvGraphicFramePr>
        <p:xfrm>
          <a:off x="4648200" y="1614488"/>
          <a:ext cx="3244850" cy="5000625"/>
        </p:xfrm>
        <a:graphic>
          <a:graphicData uri="http://schemas.openxmlformats.org/presentationml/2006/ole">
            <mc:AlternateContent xmlns:mc="http://schemas.openxmlformats.org/markup-compatibility/2006">
              <mc:Choice xmlns:v="urn:schemas-microsoft-com:vml" Requires="v">
                <p:oleObj spid="_x0000_s1026" name="Фотография Photo Editor" r:id="rId4" imgW="1463167" imgH="2255238" progId="MSPhotoEd.3">
                  <p:embed/>
                </p:oleObj>
              </mc:Choice>
              <mc:Fallback>
                <p:oleObj name="Фотография Photo Editor" r:id="rId4" imgW="1463167" imgH="225523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614488"/>
                        <a:ext cx="324485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14149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2"/>
          <p:cNvSpPr>
            <a:spLocks noChangeArrowheads="1"/>
          </p:cNvSpPr>
          <p:nvPr/>
        </p:nvSpPr>
        <p:spPr bwMode="auto">
          <a:xfrm>
            <a:off x="188913" y="179388"/>
            <a:ext cx="81454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eaLnBrk="1" hangingPunct="1">
              <a:lnSpc>
                <a:spcPct val="100000"/>
              </a:lnSpc>
              <a:defRPr/>
            </a:pPr>
            <a:r>
              <a:rPr lang="en-US" sz="3600" b="0">
                <a:solidFill>
                  <a:schemeClr val="tx2"/>
                </a:solidFill>
                <a:effectLst>
                  <a:outerShdw blurRad="38100" dist="38100" dir="2700000" algn="tl">
                    <a:srgbClr val="FFFFFF"/>
                  </a:outerShdw>
                </a:effectLst>
              </a:rPr>
              <a:t>Random-Access Memory (RAM)</a:t>
            </a:r>
            <a:r>
              <a:rPr lang="uk-UA" sz="3600" b="0">
                <a:solidFill>
                  <a:schemeClr val="tx2"/>
                </a:solidFill>
                <a:effectLst>
                  <a:outerShdw blurRad="38100" dist="38100" dir="2700000" algn="tl">
                    <a:srgbClr val="FFFFFF"/>
                  </a:outerShdw>
                </a:effectLst>
              </a:rPr>
              <a:t> - ОЗП</a:t>
            </a:r>
            <a:endParaRPr lang="en-US" sz="3600" b="0">
              <a:solidFill>
                <a:schemeClr val="tx2"/>
              </a:solidFill>
              <a:effectLst>
                <a:outerShdw blurRad="38100" dist="38100" dir="2700000" algn="tl">
                  <a:srgbClr val="FFFFFF"/>
                </a:outerShdw>
              </a:effectLst>
            </a:endParaRPr>
          </a:p>
        </p:txBody>
      </p:sp>
      <p:sp>
        <p:nvSpPr>
          <p:cNvPr id="152582" name="Rectangle 3"/>
          <p:cNvSpPr>
            <a:spLocks noChangeArrowheads="1"/>
          </p:cNvSpPr>
          <p:nvPr/>
        </p:nvSpPr>
        <p:spPr bwMode="auto">
          <a:xfrm>
            <a:off x="188913" y="1154113"/>
            <a:ext cx="8955087"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85000"/>
              </a:lnSpc>
              <a:spcBef>
                <a:spcPct val="20000"/>
              </a:spcBef>
              <a:buClr>
                <a:schemeClr val="hlink"/>
              </a:buClr>
              <a:buSzPct val="75000"/>
              <a:buFont typeface="Wingdings" pitchFamily="2" charset="2"/>
              <a:buChar char="l"/>
              <a:defRPr/>
            </a:pPr>
            <a:r>
              <a:rPr lang="uk-UA" b="0">
                <a:effectLst>
                  <a:outerShdw blurRad="38100" dist="38100" dir="2700000" algn="tl">
                    <a:srgbClr val="010199"/>
                  </a:outerShdw>
                </a:effectLst>
              </a:rPr>
              <a:t>Типи </a:t>
            </a:r>
            <a:r>
              <a:rPr lang="en-US" b="0">
                <a:effectLst>
                  <a:outerShdw blurRad="38100" dist="38100" dir="2700000" algn="tl">
                    <a:srgbClr val="010199"/>
                  </a:outerShdw>
                </a:effectLst>
              </a:rPr>
              <a:t>RAM:</a:t>
            </a:r>
          </a:p>
          <a:p>
            <a:pPr marL="914400" lvl="1" indent="-339725" algn="l" eaLnBrk="1" hangingPunct="1">
              <a:lnSpc>
                <a:spcPct val="85000"/>
              </a:lnSpc>
              <a:spcBef>
                <a:spcPct val="20000"/>
              </a:spcBef>
              <a:buClr>
                <a:schemeClr val="tx2"/>
              </a:buClr>
              <a:buSzPct val="75000"/>
              <a:buFont typeface="Wingdings" pitchFamily="2" charset="2"/>
              <a:buChar char="l"/>
              <a:defRPr/>
            </a:pPr>
            <a:r>
              <a:rPr lang="en-US" sz="2000">
                <a:solidFill>
                  <a:srgbClr val="FF0000"/>
                </a:solidFill>
                <a:effectLst>
                  <a:outerShdw blurRad="38100" dist="38100" dir="2700000" algn="tl">
                    <a:srgbClr val="FFFFFF"/>
                  </a:outerShdw>
                </a:effectLst>
              </a:rPr>
              <a:t>Dynamic Random Access Memory (DRAM)</a:t>
            </a:r>
            <a:r>
              <a:rPr lang="uk-UA" sz="2000">
                <a:effectLst>
                  <a:outerShdw blurRad="38100" dist="38100" dir="2700000" algn="tl">
                    <a:srgbClr val="010199"/>
                  </a:outerShdw>
                </a:effectLst>
              </a:rPr>
              <a:t> – динамічне ОЗП, вимагає постійної регенерації.</a:t>
            </a:r>
            <a:endParaRPr lang="en-US" sz="2000">
              <a:effectLst>
                <a:outerShdw blurRad="38100" dist="38100" dir="2700000" algn="tl">
                  <a:srgbClr val="010199"/>
                </a:outerShdw>
              </a:effectLst>
            </a:endParaRPr>
          </a:p>
          <a:p>
            <a:pPr marL="914400" lvl="1" indent="-339725" algn="l" eaLnBrk="1" hangingPunct="1">
              <a:lnSpc>
                <a:spcPct val="85000"/>
              </a:lnSpc>
              <a:spcBef>
                <a:spcPct val="20000"/>
              </a:spcBef>
              <a:buClr>
                <a:schemeClr val="tx2"/>
              </a:buClr>
              <a:buSzPct val="75000"/>
              <a:buFont typeface="Wingdings" pitchFamily="2" charset="2"/>
              <a:buChar char="l"/>
              <a:defRPr/>
            </a:pPr>
            <a:r>
              <a:rPr lang="en-US" sz="2000">
                <a:solidFill>
                  <a:srgbClr val="FF0000"/>
                </a:solidFill>
                <a:effectLst>
                  <a:outerShdw blurRad="38100" dist="38100" dir="2700000" algn="tl">
                    <a:srgbClr val="FFFFFF"/>
                  </a:outerShdw>
                </a:effectLst>
              </a:rPr>
              <a:t>Static Random Access Memory (SRAM)</a:t>
            </a:r>
            <a:r>
              <a:rPr lang="uk-UA" sz="2000">
                <a:effectLst>
                  <a:outerShdw blurRad="38100" dist="38100" dir="2700000" algn="tl">
                    <a:srgbClr val="010199"/>
                  </a:outerShdw>
                </a:effectLst>
              </a:rPr>
              <a:t> – статичне, регенерації не вимагає, працює швидко</a:t>
            </a:r>
            <a:endParaRPr lang="en-US" sz="2000">
              <a:effectLst>
                <a:outerShdw blurRad="38100" dist="38100" dir="2700000" algn="tl">
                  <a:srgbClr val="010199"/>
                </a:outerShdw>
              </a:effectLst>
            </a:endParaRPr>
          </a:p>
          <a:p>
            <a:pPr marL="914400" lvl="1" indent="-339725" algn="l" eaLnBrk="1" hangingPunct="1">
              <a:lnSpc>
                <a:spcPct val="85000"/>
              </a:lnSpc>
              <a:spcBef>
                <a:spcPct val="20000"/>
              </a:spcBef>
              <a:buClr>
                <a:schemeClr val="tx2"/>
              </a:buClr>
              <a:buSzPct val="75000"/>
              <a:buFont typeface="Wingdings" pitchFamily="2" charset="2"/>
              <a:buChar char="l"/>
              <a:defRPr/>
            </a:pPr>
            <a:r>
              <a:rPr lang="en-US" sz="2000">
                <a:solidFill>
                  <a:srgbClr val="FF0000"/>
                </a:solidFill>
                <a:effectLst>
                  <a:outerShdw blurRad="38100" dist="38100" dir="2700000" algn="tl">
                    <a:srgbClr val="FFFFFF"/>
                  </a:outerShdw>
                </a:effectLst>
              </a:rPr>
              <a:t>Fast Page Mode DRAM (FPM Memory)</a:t>
            </a:r>
            <a:r>
              <a:rPr lang="uk-UA" sz="2000">
                <a:effectLst>
                  <a:outerShdw blurRad="38100" dist="38100" dir="2700000" algn="tl">
                    <a:srgbClr val="010199"/>
                  </a:outerShdw>
                </a:effectLst>
              </a:rPr>
              <a:t>  - пам'ять, яка організована сторінками</a:t>
            </a:r>
            <a:endParaRPr lang="en-US" sz="2000">
              <a:effectLst>
                <a:outerShdw blurRad="38100" dist="38100" dir="2700000" algn="tl">
                  <a:srgbClr val="010199"/>
                </a:outerShdw>
              </a:effectLst>
            </a:endParaRPr>
          </a:p>
          <a:p>
            <a:pPr marL="914400" lvl="1" indent="-339725" algn="l" eaLnBrk="1" hangingPunct="1">
              <a:lnSpc>
                <a:spcPct val="85000"/>
              </a:lnSpc>
              <a:spcBef>
                <a:spcPct val="20000"/>
              </a:spcBef>
              <a:buClr>
                <a:schemeClr val="tx2"/>
              </a:buClr>
              <a:buSzPct val="75000"/>
              <a:buFont typeface="Wingdings" pitchFamily="2" charset="2"/>
              <a:buChar char="l"/>
              <a:defRPr/>
            </a:pPr>
            <a:r>
              <a:rPr lang="en-US" sz="2000">
                <a:solidFill>
                  <a:srgbClr val="FF0000"/>
                </a:solidFill>
                <a:effectLst>
                  <a:outerShdw blurRad="38100" dist="38100" dir="2700000" algn="tl">
                    <a:srgbClr val="FFFFFF"/>
                  </a:outerShdw>
                </a:effectLst>
              </a:rPr>
              <a:t>Extended Data Out RAM (EDO Memory)</a:t>
            </a:r>
            <a:r>
              <a:rPr lang="uk-UA" sz="2000">
                <a:effectLst>
                  <a:outerShdw blurRad="38100" dist="38100" dir="2700000" algn="tl">
                    <a:srgbClr val="010199"/>
                  </a:outerShdw>
                </a:effectLst>
              </a:rPr>
              <a:t> – зі збільшеним часом доступності даних</a:t>
            </a:r>
            <a:endParaRPr lang="en-US" sz="2000">
              <a:effectLst>
                <a:outerShdw blurRad="38100" dist="38100" dir="2700000" algn="tl">
                  <a:srgbClr val="010199"/>
                </a:outerShdw>
              </a:effectLst>
            </a:endParaRPr>
          </a:p>
          <a:p>
            <a:pPr marL="914400" lvl="1" indent="-339725" algn="l" eaLnBrk="1" hangingPunct="1">
              <a:lnSpc>
                <a:spcPct val="85000"/>
              </a:lnSpc>
              <a:spcBef>
                <a:spcPct val="20000"/>
              </a:spcBef>
              <a:buClr>
                <a:schemeClr val="tx2"/>
              </a:buClr>
              <a:buSzPct val="75000"/>
              <a:buFont typeface="Wingdings" pitchFamily="2" charset="2"/>
              <a:buChar char="l"/>
              <a:defRPr/>
            </a:pPr>
            <a:r>
              <a:rPr lang="en-US" sz="2000">
                <a:solidFill>
                  <a:srgbClr val="FF0000"/>
                </a:solidFill>
                <a:effectLst>
                  <a:outerShdw blurRad="38100" dist="38100" dir="2700000" algn="tl">
                    <a:srgbClr val="FFFFFF"/>
                  </a:outerShdw>
                </a:effectLst>
              </a:rPr>
              <a:t>Synchronous DRAM (SDRAM)</a:t>
            </a:r>
            <a:r>
              <a:rPr lang="uk-UA" sz="2000">
                <a:effectLst>
                  <a:outerShdw blurRad="38100" dist="38100" dir="2700000" algn="tl">
                    <a:srgbClr val="010199"/>
                  </a:outerShdw>
                </a:effectLst>
              </a:rPr>
              <a:t> – синхронна (з шиною пам</a:t>
            </a:r>
            <a:r>
              <a:rPr lang="en-US" sz="2000">
                <a:effectLst>
                  <a:outerShdw blurRad="38100" dist="38100" dir="2700000" algn="tl">
                    <a:srgbClr val="010199"/>
                  </a:outerShdw>
                </a:effectLst>
              </a:rPr>
              <a:t>”</a:t>
            </a:r>
            <a:r>
              <a:rPr lang="uk-UA" sz="2000">
                <a:effectLst>
                  <a:outerShdw blurRad="38100" dist="38100" dir="2700000" algn="tl">
                    <a:srgbClr val="010199"/>
                  </a:outerShdw>
                </a:effectLst>
              </a:rPr>
              <a:t>яті) динамічна пам</a:t>
            </a:r>
            <a:r>
              <a:rPr lang="en-US" sz="2000">
                <a:effectLst>
                  <a:outerShdw blurRad="38100" dist="38100" dir="2700000" algn="tl">
                    <a:srgbClr val="010199"/>
                  </a:outerShdw>
                </a:effectLst>
              </a:rPr>
              <a:t>”</a:t>
            </a:r>
            <a:r>
              <a:rPr lang="uk-UA" sz="2000">
                <a:effectLst>
                  <a:outerShdw blurRad="38100" dist="38100" dir="2700000" algn="tl">
                    <a:srgbClr val="010199"/>
                  </a:outerShdw>
                </a:effectLst>
              </a:rPr>
              <a:t>ять.</a:t>
            </a:r>
            <a:endParaRPr lang="en-US" sz="2000">
              <a:effectLst>
                <a:outerShdw blurRad="38100" dist="38100" dir="2700000" algn="tl">
                  <a:srgbClr val="010199"/>
                </a:outerShdw>
              </a:effectLst>
            </a:endParaRPr>
          </a:p>
          <a:p>
            <a:pPr marL="914400" lvl="1" indent="-339725" algn="l" eaLnBrk="1" hangingPunct="1">
              <a:lnSpc>
                <a:spcPct val="85000"/>
              </a:lnSpc>
              <a:spcBef>
                <a:spcPct val="20000"/>
              </a:spcBef>
              <a:buClr>
                <a:schemeClr val="tx2"/>
              </a:buClr>
              <a:buSzPct val="75000"/>
              <a:buFont typeface="Wingdings" pitchFamily="2" charset="2"/>
              <a:buChar char="l"/>
              <a:defRPr/>
            </a:pPr>
            <a:r>
              <a:rPr lang="en-US" sz="2000">
                <a:solidFill>
                  <a:srgbClr val="FF0000"/>
                </a:solidFill>
                <a:effectLst>
                  <a:outerShdw blurRad="38100" dist="38100" dir="2700000" algn="tl">
                    <a:srgbClr val="FFFFFF"/>
                  </a:outerShdw>
                </a:effectLst>
              </a:rPr>
              <a:t>Double Data Rate SDRAM (DDR SDRAM)</a:t>
            </a:r>
            <a:r>
              <a:rPr lang="uk-UA" sz="2000">
                <a:effectLst>
                  <a:outerShdw blurRad="38100" dist="38100" dir="2700000" algn="tl">
                    <a:srgbClr val="010199"/>
                  </a:outerShdw>
                </a:effectLst>
              </a:rPr>
              <a:t> – з подвоєною швидкість обміну</a:t>
            </a:r>
            <a:endParaRPr lang="en-US" sz="2000">
              <a:effectLst>
                <a:outerShdw blurRad="38100" dist="38100" dir="2700000" algn="tl">
                  <a:srgbClr val="010199"/>
                </a:outerShdw>
              </a:effectLst>
            </a:endParaRPr>
          </a:p>
          <a:p>
            <a:pPr marL="914400" lvl="1" indent="-339725" algn="l" eaLnBrk="1" hangingPunct="1">
              <a:lnSpc>
                <a:spcPct val="85000"/>
              </a:lnSpc>
              <a:spcBef>
                <a:spcPct val="20000"/>
              </a:spcBef>
              <a:buClr>
                <a:schemeClr val="tx2"/>
              </a:buClr>
              <a:buSzPct val="75000"/>
              <a:buFont typeface="Wingdings" pitchFamily="2" charset="2"/>
              <a:buChar char="l"/>
              <a:defRPr/>
            </a:pPr>
            <a:r>
              <a:rPr lang="en-US" sz="2000">
                <a:solidFill>
                  <a:srgbClr val="FF0000"/>
                </a:solidFill>
                <a:effectLst>
                  <a:outerShdw blurRad="38100" dist="38100" dir="2700000" algn="tl">
                    <a:srgbClr val="FFFFFF"/>
                  </a:outerShdw>
                </a:effectLst>
              </a:rPr>
              <a:t>Double Data Rate 2 SDRAM (DDR2 SDRAM)</a:t>
            </a:r>
            <a:r>
              <a:rPr lang="uk-UA" sz="2000">
                <a:effectLst>
                  <a:outerShdw blurRad="38100" dist="38100" dir="2700000" algn="tl">
                    <a:srgbClr val="010199"/>
                  </a:outerShdw>
                </a:effectLst>
              </a:rPr>
              <a:t> - з подвоєною швидкість обміну (зменшення шумів та завад)</a:t>
            </a:r>
            <a:endParaRPr lang="en-US" sz="2000">
              <a:effectLst>
                <a:outerShdw blurRad="38100" dist="38100" dir="2700000" algn="tl">
                  <a:srgbClr val="010199"/>
                </a:outerShdw>
              </a:effectLst>
            </a:endParaRPr>
          </a:p>
          <a:p>
            <a:pPr marL="914400" lvl="1" indent="-339725" algn="l" eaLnBrk="1" hangingPunct="1">
              <a:lnSpc>
                <a:spcPct val="85000"/>
              </a:lnSpc>
              <a:spcBef>
                <a:spcPct val="20000"/>
              </a:spcBef>
              <a:buClr>
                <a:schemeClr val="tx2"/>
              </a:buClr>
              <a:buSzPct val="75000"/>
              <a:buFont typeface="Wingdings" pitchFamily="2" charset="2"/>
              <a:buChar char="l"/>
              <a:defRPr/>
            </a:pPr>
            <a:r>
              <a:rPr lang="en-US" sz="2000">
                <a:solidFill>
                  <a:srgbClr val="FF0000"/>
                </a:solidFill>
                <a:effectLst>
                  <a:outerShdw blurRad="38100" dist="38100" dir="2700000" algn="tl">
                    <a:srgbClr val="FFFFFF"/>
                  </a:outerShdw>
                </a:effectLst>
              </a:rPr>
              <a:t>RAMBus DRAM (RDRAM)</a:t>
            </a:r>
            <a:r>
              <a:rPr lang="uk-UA" sz="2000">
                <a:effectLst>
                  <a:outerShdw blurRad="38100" dist="38100" dir="2700000" algn="tl">
                    <a:srgbClr val="010199"/>
                  </a:outerShdw>
                </a:effectLst>
              </a:rPr>
              <a:t> – система розроблена для роботи з підвищеними швидкостями обміну.</a:t>
            </a:r>
            <a:endParaRPr lang="en-US" sz="2000">
              <a:effectLst>
                <a:outerShdw blurRad="38100" dist="38100" dir="2700000" algn="tl">
                  <a:srgbClr val="010199"/>
                </a:outerShdw>
              </a:effectLst>
            </a:endParaRPr>
          </a:p>
        </p:txBody>
      </p:sp>
    </p:spTree>
    <p:extLst>
      <p:ext uri="{BB962C8B-B14F-4D97-AF65-F5344CB8AC3E}">
        <p14:creationId xmlns:p14="http://schemas.microsoft.com/office/powerpoint/2010/main" val="3426117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5" descr="029792">
            <a:hlinkClick r:id="rId2"/>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228600"/>
            <a:ext cx="9144000" cy="6157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2220028"/>
      </p:ext>
    </p:extLst>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246063" y="160338"/>
            <a:ext cx="8145462" cy="677862"/>
          </a:xfrm>
        </p:spPr>
        <p:txBody>
          <a:bodyPr lIns="82124" tIns="41061" rIns="82124" bIns="41061" anchor="b" anchorCtr="0"/>
          <a:lstStyle/>
          <a:p>
            <a:pPr algn="l" eaLnBrk="1" hangingPunct="1">
              <a:defRPr/>
            </a:pPr>
            <a:r>
              <a:rPr lang="en-US" sz="3600" b="1" smtClean="0"/>
              <a:t>Модулі пам'яті</a:t>
            </a:r>
          </a:p>
        </p:txBody>
      </p:sp>
      <p:sp>
        <p:nvSpPr>
          <p:cNvPr id="50179" name="Rectangle 3"/>
          <p:cNvSpPr>
            <a:spLocks noGrp="1" noChangeArrowheads="1"/>
          </p:cNvSpPr>
          <p:nvPr>
            <p:ph type="body" idx="4294967295"/>
          </p:nvPr>
        </p:nvSpPr>
        <p:spPr>
          <a:xfrm>
            <a:off x="282575" y="1203325"/>
            <a:ext cx="8658225" cy="5449888"/>
          </a:xfrm>
        </p:spPr>
        <p:txBody>
          <a:bodyPr lIns="82124" tIns="41061" rIns="82124" bIns="41061"/>
          <a:lstStyle/>
          <a:p>
            <a:pPr eaLnBrk="1" hangingPunct="1">
              <a:defRPr/>
            </a:pPr>
            <a:r>
              <a:rPr lang="en-US" sz="2800" b="1" smtClean="0">
                <a:solidFill>
                  <a:srgbClr val="FF0000"/>
                </a:solidFill>
                <a:effectLst>
                  <a:outerShdw blurRad="38100" dist="38100" dir="2700000" algn="tl">
                    <a:srgbClr val="FFFFFF"/>
                  </a:outerShdw>
                </a:effectLst>
              </a:rPr>
              <a:t>Dual Inline Package</a:t>
            </a:r>
            <a:r>
              <a:rPr lang="en-US" sz="2800" b="1" smtClean="0"/>
              <a:t> (</a:t>
            </a:r>
            <a:r>
              <a:rPr lang="en-US" sz="2800" b="1" smtClean="0">
                <a:solidFill>
                  <a:srgbClr val="FF0000"/>
                </a:solidFill>
                <a:effectLst>
                  <a:outerShdw blurRad="38100" dist="38100" dir="2700000" algn="tl">
                    <a:srgbClr val="FFFFFF"/>
                  </a:outerShdw>
                </a:effectLst>
              </a:rPr>
              <a:t>DIP</a:t>
            </a:r>
            <a:r>
              <a:rPr lang="en-US" sz="2800" b="1" smtClean="0"/>
              <a:t>)</a:t>
            </a:r>
            <a:r>
              <a:rPr lang="uk-UA" sz="2800" b="1" smtClean="0"/>
              <a:t> </a:t>
            </a:r>
            <a:br>
              <a:rPr lang="uk-UA" sz="2800" b="1" smtClean="0"/>
            </a:br>
            <a:r>
              <a:rPr lang="uk-UA" sz="2800" b="1" smtClean="0"/>
              <a:t>- </a:t>
            </a:r>
            <a:r>
              <a:rPr lang="en-US" sz="2800" b="1" smtClean="0"/>
              <a:t> </a:t>
            </a:r>
            <a:r>
              <a:rPr lang="ru-RU" sz="2800" b="1" smtClean="0"/>
              <a:t>корпус з двома рядами контактів</a:t>
            </a:r>
            <a:r>
              <a:rPr lang="en-US" sz="2800" b="1" smtClean="0"/>
              <a:t>.</a:t>
            </a:r>
          </a:p>
          <a:p>
            <a:pPr eaLnBrk="1" hangingPunct="1">
              <a:defRPr/>
            </a:pPr>
            <a:r>
              <a:rPr lang="uk-UA" sz="2800" b="1" smtClean="0">
                <a:solidFill>
                  <a:srgbClr val="FF0000"/>
                </a:solidFill>
                <a:effectLst>
                  <a:outerShdw blurRad="38100" dist="38100" dir="2700000" algn="tl">
                    <a:srgbClr val="FFFFFF"/>
                  </a:outerShdw>
                </a:effectLst>
              </a:rPr>
              <a:t>SIPP</a:t>
            </a:r>
            <a:r>
              <a:rPr lang="uk-UA" sz="2800" b="1" smtClean="0"/>
              <a:t> є скороченням слів </a:t>
            </a:r>
            <a:r>
              <a:rPr lang="uk-UA" sz="2800" b="1" smtClean="0">
                <a:solidFill>
                  <a:srgbClr val="FF0000"/>
                </a:solidFill>
                <a:effectLst>
                  <a:outerShdw blurRad="38100" dist="38100" dir="2700000" algn="tl">
                    <a:srgbClr val="FFFFFF"/>
                  </a:outerShdw>
                </a:effectLst>
              </a:rPr>
              <a:t>Single Inline Package</a:t>
            </a:r>
            <a:r>
              <a:rPr lang="uk-UA" sz="2800" b="1" smtClean="0"/>
              <a:t>. Sipp-модулі з'єднуються з системною платою за допомогою контактних голочок. Під контактною колодкою знаходяться 30 маленьких голочок які вставляються у відповідну панель системної плати </a:t>
            </a:r>
            <a:endParaRPr lang="en-US" sz="2800" b="1" smtClean="0"/>
          </a:p>
        </p:txBody>
      </p:sp>
      <p:pic>
        <p:nvPicPr>
          <p:cNvPr id="102404" name="Picture 7" descr="Изображение:I808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8" y="444500"/>
            <a:ext cx="336073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12" descr="mem_si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1950" y="5075238"/>
            <a:ext cx="52260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61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Rectangle 2"/>
          <p:cNvSpPr>
            <a:spLocks noChangeArrowheads="1"/>
          </p:cNvSpPr>
          <p:nvPr/>
        </p:nvSpPr>
        <p:spPr bwMode="auto">
          <a:xfrm>
            <a:off x="246063" y="160338"/>
            <a:ext cx="8145462"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lstStyle/>
          <a:p>
            <a:pPr algn="l" eaLnBrk="1" hangingPunct="1">
              <a:lnSpc>
                <a:spcPct val="100000"/>
              </a:lnSpc>
              <a:defRPr/>
            </a:pPr>
            <a:r>
              <a:rPr lang="en-US" sz="3600">
                <a:solidFill>
                  <a:schemeClr val="tx2"/>
                </a:solidFill>
                <a:effectLst>
                  <a:outerShdw blurRad="38100" dist="38100" dir="2700000" algn="tl">
                    <a:srgbClr val="FFFFFF"/>
                  </a:outerShdw>
                </a:effectLst>
              </a:rPr>
              <a:t>Модулі пам'яті</a:t>
            </a:r>
          </a:p>
        </p:txBody>
      </p:sp>
      <p:sp>
        <p:nvSpPr>
          <p:cNvPr id="254981" name="Rectangle 3"/>
          <p:cNvSpPr>
            <a:spLocks noChangeArrowheads="1"/>
          </p:cNvSpPr>
          <p:nvPr/>
        </p:nvSpPr>
        <p:spPr bwMode="auto">
          <a:xfrm>
            <a:off x="282575" y="1203325"/>
            <a:ext cx="8658225" cy="544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lstStyle/>
          <a:p>
            <a:pPr marL="342900" indent="-342900" algn="l" eaLnBrk="1" hangingPunct="1">
              <a:lnSpc>
                <a:spcPct val="100000"/>
              </a:lnSpc>
              <a:spcBef>
                <a:spcPct val="20000"/>
              </a:spcBef>
              <a:buClr>
                <a:schemeClr val="hlink"/>
              </a:buClr>
              <a:buSzPct val="75000"/>
              <a:buFont typeface="Wingdings" pitchFamily="2" charset="2"/>
              <a:buChar char="l"/>
              <a:defRPr/>
            </a:pPr>
            <a:r>
              <a:rPr lang="en-US" sz="2800">
                <a:solidFill>
                  <a:srgbClr val="FF0000"/>
                </a:solidFill>
                <a:effectLst>
                  <a:outerShdw blurRad="38100" dist="38100" dir="2700000" algn="tl">
                    <a:srgbClr val="FFFFFF"/>
                  </a:outerShdw>
                </a:effectLst>
              </a:rPr>
              <a:t>Single Inline Memory Module (SIMM)</a:t>
            </a:r>
            <a:r>
              <a:rPr lang="en-US" sz="2800">
                <a:effectLst>
                  <a:outerShdw blurRad="38100" dist="38100" dir="2700000" algn="tl">
                    <a:srgbClr val="010199"/>
                  </a:outerShdw>
                </a:effectLst>
              </a:rPr>
              <a:t> </a:t>
            </a:r>
            <a:r>
              <a:rPr lang="uk-UA" sz="2800">
                <a:effectLst>
                  <a:outerShdw blurRad="38100" dist="38100" dir="2700000" algn="tl">
                    <a:srgbClr val="010199"/>
                  </a:outerShdw>
                </a:effectLst>
              </a:rPr>
              <a:t>модулі (плати) з однорядним розташуванням виводів (</a:t>
            </a:r>
            <a:r>
              <a:rPr lang="en-US" sz="2800">
                <a:effectLst>
                  <a:outerShdw blurRad="38100" dist="38100" dir="2700000" algn="tl">
                    <a:srgbClr val="010199"/>
                  </a:outerShdw>
                </a:effectLst>
              </a:rPr>
              <a:t>30-pin and 72-pin</a:t>
            </a:r>
            <a:r>
              <a:rPr lang="uk-UA" sz="2800">
                <a:effectLst>
                  <a:outerShdw blurRad="38100" dist="38100" dir="2700000" algn="tl">
                    <a:srgbClr val="010199"/>
                  </a:outerShdw>
                </a:effectLst>
              </a:rPr>
              <a:t>)</a:t>
            </a:r>
            <a:r>
              <a:rPr lang="en-US" sz="2800">
                <a:effectLst>
                  <a:outerShdw blurRad="38100" dist="38100" dir="2700000" algn="tl">
                    <a:srgbClr val="010199"/>
                  </a:outerShdw>
                </a:effectLst>
              </a:rPr>
              <a:t>.</a:t>
            </a:r>
          </a:p>
        </p:txBody>
      </p:sp>
      <p:pic>
        <p:nvPicPr>
          <p:cNvPr id="103428" name="Picture 7" descr="SIMM_72_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2986088"/>
            <a:ext cx="5165725"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620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Rectangle 2"/>
          <p:cNvSpPr>
            <a:spLocks noChangeArrowheads="1"/>
          </p:cNvSpPr>
          <p:nvPr/>
        </p:nvSpPr>
        <p:spPr bwMode="auto">
          <a:xfrm>
            <a:off x="158750" y="152400"/>
            <a:ext cx="86423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algn="l" eaLnBrk="1" hangingPunct="1">
              <a:lnSpc>
                <a:spcPct val="100000"/>
              </a:lnSpc>
              <a:defRPr/>
            </a:pPr>
            <a:r>
              <a:rPr lang="en-US" sz="3600">
                <a:solidFill>
                  <a:schemeClr val="tx2"/>
                </a:solidFill>
                <a:effectLst>
                  <a:outerShdw blurRad="38100" dist="38100" dir="2700000" algn="tl">
                    <a:srgbClr val="FFFFFF"/>
                  </a:outerShdw>
                </a:effectLst>
              </a:rPr>
              <a:t>Модулі пам'яті</a:t>
            </a:r>
          </a:p>
        </p:txBody>
      </p:sp>
      <p:sp>
        <p:nvSpPr>
          <p:cNvPr id="153606" name="Rectangle 3"/>
          <p:cNvSpPr>
            <a:spLocks noChangeArrowheads="1"/>
          </p:cNvSpPr>
          <p:nvPr/>
        </p:nvSpPr>
        <p:spPr bwMode="auto">
          <a:xfrm>
            <a:off x="655638" y="1203325"/>
            <a:ext cx="7940675"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80000"/>
              </a:lnSpc>
              <a:spcBef>
                <a:spcPct val="20000"/>
              </a:spcBef>
              <a:buClr>
                <a:schemeClr val="hlink"/>
              </a:buClr>
              <a:buSzPct val="75000"/>
              <a:buFont typeface="Wingdings" pitchFamily="2" charset="2"/>
              <a:buChar char="l"/>
              <a:defRPr/>
            </a:pPr>
            <a:r>
              <a:rPr lang="en-US" sz="2800">
                <a:solidFill>
                  <a:srgbClr val="FF0000"/>
                </a:solidFill>
                <a:effectLst>
                  <a:outerShdw blurRad="38100" dist="38100" dir="2700000" algn="tl">
                    <a:srgbClr val="FFFFFF"/>
                  </a:outerShdw>
                </a:effectLst>
              </a:rPr>
              <a:t>Dual Inline Memory Module</a:t>
            </a:r>
            <a:r>
              <a:rPr lang="en-US" sz="2800">
                <a:effectLst>
                  <a:outerShdw blurRad="38100" dist="38100" dir="2700000" algn="tl">
                    <a:srgbClr val="010199"/>
                  </a:outerShdw>
                </a:effectLst>
              </a:rPr>
              <a:t> </a:t>
            </a:r>
            <a:r>
              <a:rPr lang="en-US" sz="2800">
                <a:solidFill>
                  <a:srgbClr val="FF0000"/>
                </a:solidFill>
                <a:effectLst>
                  <a:outerShdw blurRad="38100" dist="38100" dir="2700000" algn="tl">
                    <a:srgbClr val="FFFFFF"/>
                  </a:outerShdw>
                </a:effectLst>
              </a:rPr>
              <a:t>(DIMM)</a:t>
            </a:r>
            <a:r>
              <a:rPr lang="en-US" sz="2800">
                <a:effectLst>
                  <a:outerShdw blurRad="38100" dist="38100" dir="2700000" algn="tl">
                    <a:srgbClr val="010199"/>
                  </a:outerShdw>
                </a:effectLst>
              </a:rPr>
              <a:t> </a:t>
            </a:r>
            <a:r>
              <a:rPr lang="uk-UA" sz="2800">
                <a:effectLst>
                  <a:outerShdw blurRad="38100" dist="38100" dir="2700000" algn="tl">
                    <a:srgbClr val="010199"/>
                  </a:outerShdw>
                </a:effectLst>
              </a:rPr>
              <a:t>модулі (плати) з дворядним розташуванням виводів </a:t>
            </a:r>
            <a:r>
              <a:rPr lang="en-US" sz="2800">
                <a:effectLst>
                  <a:outerShdw blurRad="38100" dist="38100" dir="2700000" algn="tl">
                    <a:srgbClr val="010199"/>
                  </a:outerShdw>
                </a:effectLst>
              </a:rPr>
              <a:t>SDRAM, DDR SDRAM, </a:t>
            </a:r>
            <a:r>
              <a:rPr lang="uk-UA" sz="2800">
                <a:effectLst>
                  <a:outerShdw blurRad="38100" dist="38100" dir="2700000" algn="tl">
                    <a:srgbClr val="010199"/>
                  </a:outerShdw>
                </a:effectLst>
              </a:rPr>
              <a:t>та</a:t>
            </a:r>
            <a:r>
              <a:rPr lang="en-US" sz="2800">
                <a:effectLst>
                  <a:outerShdw blurRad="38100" dist="38100" dir="2700000" algn="tl">
                    <a:srgbClr val="010199"/>
                  </a:outerShdw>
                </a:effectLst>
              </a:rPr>
              <a:t> DDR2 SDRAM </a:t>
            </a:r>
            <a:r>
              <a:rPr lang="uk-UA" sz="2800">
                <a:effectLst>
                  <a:outerShdw blurRad="38100" dist="38100" dir="2700000" algn="tl">
                    <a:srgbClr val="010199"/>
                  </a:outerShdw>
                </a:effectLst>
              </a:rPr>
              <a:t>мікросхеми</a:t>
            </a:r>
            <a:r>
              <a:rPr lang="en-US" sz="2800">
                <a:effectLst>
                  <a:outerShdw blurRad="38100" dist="38100" dir="2700000" algn="tl">
                    <a:srgbClr val="010199"/>
                  </a:outerShdw>
                </a:effectLst>
              </a:rPr>
              <a:t>. </a:t>
            </a:r>
            <a:r>
              <a:rPr lang="uk-UA" sz="2800">
                <a:effectLst>
                  <a:outerShdw blurRad="38100" dist="38100" dir="2700000" algn="tl">
                    <a:srgbClr val="010199"/>
                  </a:outerShdw>
                </a:effectLst>
              </a:rPr>
              <a:t>(</a:t>
            </a:r>
            <a:r>
              <a:rPr lang="en-US" sz="2800">
                <a:effectLst>
                  <a:outerShdw blurRad="38100" dist="38100" dir="2700000" algn="tl">
                    <a:srgbClr val="010199"/>
                  </a:outerShdw>
                </a:effectLst>
              </a:rPr>
              <a:t>168-pin SDRAM DIMMs, 184-pin DDR DIMMs, and 240-pin DDR2 DIMMs.</a:t>
            </a:r>
            <a:r>
              <a:rPr lang="uk-UA" sz="2800">
                <a:effectLst>
                  <a:outerShdw blurRad="38100" dist="38100" dir="2700000" algn="tl">
                    <a:srgbClr val="010199"/>
                  </a:outerShdw>
                </a:effectLst>
              </a:rPr>
              <a:t>)</a:t>
            </a:r>
          </a:p>
          <a:p>
            <a:pPr marL="342900" indent="-342900" algn="l" eaLnBrk="1" hangingPunct="1">
              <a:lnSpc>
                <a:spcPct val="80000"/>
              </a:lnSpc>
              <a:spcBef>
                <a:spcPct val="20000"/>
              </a:spcBef>
              <a:buClr>
                <a:schemeClr val="hlink"/>
              </a:buClr>
              <a:buSzPct val="75000"/>
              <a:buFont typeface="Wingdings" pitchFamily="2" charset="2"/>
              <a:buChar char="l"/>
              <a:defRPr/>
            </a:pPr>
            <a:endParaRPr lang="en-US" b="0">
              <a:effectLst>
                <a:outerShdw blurRad="38100" dist="38100" dir="2700000" algn="tl">
                  <a:srgbClr val="010199"/>
                </a:outerShdw>
              </a:effectLst>
            </a:endParaRPr>
          </a:p>
          <a:p>
            <a:pPr marL="342900" indent="-342900" algn="l" eaLnBrk="1" hangingPunct="1">
              <a:lnSpc>
                <a:spcPct val="80000"/>
              </a:lnSpc>
              <a:spcBef>
                <a:spcPct val="20000"/>
              </a:spcBef>
              <a:buClr>
                <a:schemeClr val="hlink"/>
              </a:buClr>
              <a:buSzPct val="75000"/>
              <a:buFont typeface="Wingdings" pitchFamily="2" charset="2"/>
              <a:buChar char="l"/>
              <a:defRPr/>
            </a:pPr>
            <a:r>
              <a:rPr lang="en-US" sz="2800">
                <a:solidFill>
                  <a:srgbClr val="FF0000"/>
                </a:solidFill>
                <a:effectLst>
                  <a:outerShdw blurRad="38100" dist="38100" dir="2700000" algn="tl">
                    <a:srgbClr val="FFFFFF"/>
                  </a:outerShdw>
                </a:effectLst>
              </a:rPr>
              <a:t>RAM Bus Inline Memory Module</a:t>
            </a:r>
            <a:r>
              <a:rPr lang="en-US" sz="2800">
                <a:effectLst>
                  <a:outerShdw blurRad="38100" dist="38100" dir="2700000" algn="tl">
                    <a:srgbClr val="010199"/>
                  </a:outerShdw>
                </a:effectLst>
              </a:rPr>
              <a:t> </a:t>
            </a:r>
            <a:r>
              <a:rPr lang="en-US" sz="2800">
                <a:solidFill>
                  <a:srgbClr val="FF0000"/>
                </a:solidFill>
                <a:effectLst>
                  <a:outerShdw blurRad="38100" dist="38100" dir="2700000" algn="tl">
                    <a:srgbClr val="FFFFFF"/>
                  </a:outerShdw>
                </a:effectLst>
              </a:rPr>
              <a:t>(RIMM)</a:t>
            </a:r>
            <a:r>
              <a:rPr lang="en-US" sz="2800">
                <a:effectLst>
                  <a:outerShdw blurRad="38100" dist="38100" dir="2700000" algn="tl">
                    <a:srgbClr val="010199"/>
                  </a:outerShdw>
                </a:effectLst>
              </a:rPr>
              <a:t> </a:t>
            </a:r>
            <a:r>
              <a:rPr lang="ru-RU" sz="2800">
                <a:effectLst>
                  <a:outerShdw blurRad="38100" dist="38100" dir="2700000" algn="tl">
                    <a:srgbClr val="010199"/>
                  </a:outerShdw>
                </a:effectLst>
              </a:rPr>
              <a:t>технология </a:t>
            </a:r>
            <a:r>
              <a:rPr lang="ru-RU" sz="2800">
                <a:hlinkClick r:id="" action="ppaction://noaction"/>
              </a:rPr>
              <a:t>DRAM</a:t>
            </a:r>
            <a:r>
              <a:rPr lang="ru-RU" sz="2800">
                <a:effectLst>
                  <a:outerShdw blurRad="38100" dist="38100" dir="2700000" algn="tl">
                    <a:srgbClr val="010199"/>
                  </a:outerShdw>
                </a:effectLst>
              </a:rPr>
              <a:t>, розроблена компанією Rambus, дозволяє створювати пам</a:t>
            </a:r>
            <a:r>
              <a:rPr lang="en-US" sz="2800">
                <a:effectLst>
                  <a:outerShdw blurRad="38100" dist="38100" dir="2700000" algn="tl">
                    <a:srgbClr val="010199"/>
                  </a:outerShdw>
                </a:effectLst>
              </a:rPr>
              <a:t>’</a:t>
            </a:r>
            <a:r>
              <a:rPr lang="ru-RU" sz="2800">
                <a:effectLst>
                  <a:outerShdw blurRad="38100" dist="38100" dir="2700000" algn="tl">
                    <a:srgbClr val="010199"/>
                  </a:outerShdw>
                </a:effectLst>
              </a:rPr>
              <a:t>ять з високою </a:t>
            </a:r>
            <a:r>
              <a:rPr lang="ru-RU" sz="2800">
                <a:effectLst>
                  <a:outerShdw blurRad="38100" dist="38100" dir="2700000" algn="tl">
                    <a:srgbClr val="010199"/>
                  </a:outerShdw>
                </a:effectLst>
                <a:hlinkClick r:id="" action="ppaction://noaction"/>
              </a:rPr>
              <a:t>пропускною спроможністю</a:t>
            </a:r>
            <a:r>
              <a:rPr lang="en-US" sz="2800">
                <a:effectLst>
                  <a:outerShdw blurRad="38100" dist="38100" dir="2700000" algn="tl">
                    <a:srgbClr val="010199"/>
                  </a:outerShdw>
                </a:effectLst>
              </a:rPr>
              <a:t>.</a:t>
            </a:r>
          </a:p>
        </p:txBody>
      </p:sp>
      <p:pic>
        <p:nvPicPr>
          <p:cNvPr id="104452" name="Picture 17" descr="800a16256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038" y="0"/>
            <a:ext cx="37147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273064"/>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234950"/>
            <a:ext cx="9144000" cy="1030288"/>
          </a:xfrm>
        </p:spPr>
        <p:txBody>
          <a:bodyPr lIns="82124" tIns="41061" rIns="82124" bIns="41061" anchor="b" anchorCtr="0"/>
          <a:lstStyle/>
          <a:p>
            <a:pPr eaLnBrk="1" hangingPunct="1">
              <a:defRPr/>
            </a:pPr>
            <a:r>
              <a:rPr lang="en-US" sz="3600" b="1" smtClean="0"/>
              <a:t>RAM – Random Access Memory (SIMMS / DIMMS / RIMMS)</a:t>
            </a:r>
          </a:p>
        </p:txBody>
      </p:sp>
      <p:pic>
        <p:nvPicPr>
          <p:cNvPr id="105475" name="Picture 3"/>
          <p:cNvPicPr>
            <a:picLocks noChangeAspect="1" noChangeArrowheads="1"/>
          </p:cNvPicPr>
          <p:nvPr>
            <p:ph type="chart" sz="half" idx="4294967295"/>
          </p:nvPr>
        </p:nvPicPr>
        <p:blipFill>
          <a:blip r:embed="rId2">
            <a:extLst>
              <a:ext uri="{28A0092B-C50C-407E-A947-70E740481C1C}">
                <a14:useLocalDpi xmlns:a14="http://schemas.microsoft.com/office/drawing/2010/main" val="0"/>
              </a:ext>
            </a:extLst>
          </a:blip>
          <a:srcRect l="13583" t="28047" r="43250" b="30402"/>
          <a:stretch>
            <a:fillRect/>
          </a:stretch>
        </p:blipFill>
        <p:spPr>
          <a:xfrm>
            <a:off x="0" y="2154238"/>
            <a:ext cx="1925638" cy="2178050"/>
          </a:xfrm>
        </p:spPr>
      </p:pic>
      <p:pic>
        <p:nvPicPr>
          <p:cNvPr id="105476" name="Picture 4"/>
          <p:cNvPicPr>
            <a:picLocks noChangeAspect="1" noChangeArrowheads="1"/>
          </p:cNvPicPr>
          <p:nvPr>
            <p:ph type="body" sz="half" idx="4294967295"/>
          </p:nvPr>
        </p:nvPicPr>
        <p:blipFill>
          <a:blip r:embed="rId3">
            <a:extLst>
              <a:ext uri="{28A0092B-C50C-407E-A947-70E740481C1C}">
                <a14:useLocalDpi xmlns:a14="http://schemas.microsoft.com/office/drawing/2010/main" val="0"/>
              </a:ext>
            </a:extLst>
          </a:blip>
          <a:srcRect l="12666" t="31868" r="43584" b="28357"/>
          <a:stretch>
            <a:fillRect/>
          </a:stretch>
        </p:blipFill>
        <p:spPr>
          <a:xfrm>
            <a:off x="0" y="4352925"/>
            <a:ext cx="1946275" cy="1911350"/>
          </a:xfrm>
        </p:spPr>
      </p:pic>
      <p:pic>
        <p:nvPicPr>
          <p:cNvPr id="105477" name="Picture 5" descr="rim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917700"/>
            <a:ext cx="70199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6" descr="ramb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6813" y="5824538"/>
            <a:ext cx="3062287"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469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22" name="Picture 2" descr="Simminstal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8125"/>
            <a:ext cx="433387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title" idx="4294967295"/>
          </p:nvPr>
        </p:nvSpPr>
        <p:spPr>
          <a:xfrm>
            <a:off x="0" y="274638"/>
            <a:ext cx="9017000" cy="1030287"/>
          </a:xfrm>
        </p:spPr>
        <p:txBody>
          <a:bodyPr lIns="82124" tIns="41061" rIns="82124" bIns="41061" anchor="b" anchorCtr="0"/>
          <a:lstStyle/>
          <a:p>
            <a:pPr eaLnBrk="1" hangingPunct="1">
              <a:defRPr/>
            </a:pPr>
            <a:r>
              <a:rPr lang="en-US" sz="3600" b="1" smtClean="0"/>
              <a:t>RAM – Random Access Memory (SIMMS / DIMMS Installation)</a:t>
            </a:r>
          </a:p>
        </p:txBody>
      </p:sp>
      <p:pic>
        <p:nvPicPr>
          <p:cNvPr id="1413124" name="Picture 4" descr="Dimminst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50" y="1508125"/>
            <a:ext cx="478155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744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13122"/>
                                        </p:tgtEl>
                                        <p:attrNameLst>
                                          <p:attrName>style.visibility</p:attrName>
                                        </p:attrNameLst>
                                      </p:cBhvr>
                                      <p:to>
                                        <p:strVal val="visible"/>
                                      </p:to>
                                    </p:set>
                                    <p:animEffect transition="in" filter="box(in)">
                                      <p:cBhvr>
                                        <p:cTn id="7" dur="500"/>
                                        <p:tgtEl>
                                          <p:spTgt spid="1413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13124"/>
                                        </p:tgtEl>
                                        <p:attrNameLst>
                                          <p:attrName>style.visibility</p:attrName>
                                        </p:attrNameLst>
                                      </p:cBhvr>
                                      <p:to>
                                        <p:strVal val="visible"/>
                                      </p:to>
                                    </p:set>
                                    <p:animEffect transition="in" filter="checkerboard(across)">
                                      <p:cBhvr>
                                        <p:cTn id="12" dur="500"/>
                                        <p:tgtEl>
                                          <p:spTgt spid="1413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title" idx="4294967295"/>
          </p:nvPr>
        </p:nvSpPr>
        <p:spPr>
          <a:xfrm>
            <a:off x="0" y="274638"/>
            <a:ext cx="9017000" cy="1030287"/>
          </a:xfrm>
        </p:spPr>
        <p:txBody>
          <a:bodyPr lIns="82124" tIns="41061" rIns="82124" bIns="41061" anchor="b" anchorCtr="0"/>
          <a:lstStyle/>
          <a:p>
            <a:pPr eaLnBrk="1" hangingPunct="1">
              <a:defRPr/>
            </a:pPr>
            <a:r>
              <a:rPr lang="en-US" sz="3600" b="1" smtClean="0"/>
              <a:t>RAM – Random Access Memory (SIMMS / DIMMS Installation)</a:t>
            </a:r>
          </a:p>
        </p:txBody>
      </p:sp>
      <p:pic>
        <p:nvPicPr>
          <p:cNvPr id="107523" name="Picture 7" descr="memorytyp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1439863"/>
            <a:ext cx="5475288"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557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idx="4294967295"/>
          </p:nvPr>
        </p:nvSpPr>
        <p:spPr>
          <a:xfrm>
            <a:off x="0" y="0"/>
            <a:ext cx="8489950" cy="838200"/>
          </a:xfrm>
        </p:spPr>
        <p:txBody>
          <a:bodyPr lIns="82124" tIns="41061" rIns="82124" bIns="41061" anchor="b" anchorCtr="0"/>
          <a:lstStyle/>
          <a:p>
            <a:pPr algn="l" eaLnBrk="1" hangingPunct="1">
              <a:defRPr/>
            </a:pPr>
            <a:r>
              <a:rPr lang="en-US" sz="3600" b="1" smtClean="0"/>
              <a:t>Cache</a:t>
            </a:r>
            <a:r>
              <a:rPr lang="uk-UA" sz="3600" b="1" smtClean="0"/>
              <a:t>-пам</a:t>
            </a:r>
            <a:r>
              <a:rPr lang="en-US" sz="3600" b="1" smtClean="0"/>
              <a:t>’</a:t>
            </a:r>
            <a:r>
              <a:rPr lang="uk-UA" sz="3600" b="1" smtClean="0"/>
              <a:t>ять</a:t>
            </a:r>
            <a:endParaRPr lang="en-US" sz="3600" b="1" smtClean="0"/>
          </a:p>
        </p:txBody>
      </p:sp>
      <p:sp>
        <p:nvSpPr>
          <p:cNvPr id="53252" name="Rectangle 3"/>
          <p:cNvSpPr>
            <a:spLocks noGrp="1" noChangeArrowheads="1"/>
          </p:cNvSpPr>
          <p:nvPr>
            <p:ph type="body" idx="4294967295"/>
          </p:nvPr>
        </p:nvSpPr>
        <p:spPr>
          <a:xfrm>
            <a:off x="0" y="1231900"/>
            <a:ext cx="9144000" cy="5386388"/>
          </a:xfrm>
        </p:spPr>
        <p:txBody>
          <a:bodyPr lIns="82124" tIns="41061" rIns="82124" bIns="41061"/>
          <a:lstStyle/>
          <a:p>
            <a:pPr eaLnBrk="1" hangingPunct="1">
              <a:buFont typeface="Wingdings" pitchFamily="2" charset="2"/>
              <a:buNone/>
              <a:defRPr/>
            </a:pPr>
            <a:endParaRPr lang="en-US" altLang="ja-JP" sz="100" smtClean="0">
              <a:ea typeface="ＭＳ Ｐゴシック" charset="-128"/>
            </a:endParaRPr>
          </a:p>
          <a:p>
            <a:pPr eaLnBrk="1" hangingPunct="1">
              <a:defRPr/>
            </a:pPr>
            <a:r>
              <a:rPr lang="ru-RU" altLang="ja-JP" sz="2400" b="1" smtClean="0"/>
              <a:t>К</a:t>
            </a:r>
            <a:r>
              <a:rPr lang="ru-RU" altLang="ja-JP" sz="2400" b="1" smtClean="0">
                <a:ea typeface="ＭＳ Ｐゴシック" charset="-128"/>
              </a:rPr>
              <a:t>еш-пам'ять використову</a:t>
            </a:r>
            <a:r>
              <a:rPr lang="ru-RU" altLang="ja-JP" sz="2400" b="1" smtClean="0"/>
              <a:t>є</a:t>
            </a:r>
            <a:r>
              <a:rPr lang="ru-RU" altLang="ja-JP" sz="2400" b="1" smtClean="0">
                <a:ea typeface="ＭＳ Ｐゴシック" charset="-128"/>
              </a:rPr>
              <a:t> статичн</a:t>
            </a:r>
            <a:r>
              <a:rPr lang="ru-RU" altLang="ja-JP" sz="2400" b="1" smtClean="0"/>
              <a:t>ий</a:t>
            </a:r>
            <a:r>
              <a:rPr lang="ru-RU" altLang="ja-JP" sz="2400" b="1" smtClean="0">
                <a:ea typeface="ＭＳ Ｐゴシック" charset="-128"/>
              </a:rPr>
              <a:t> ОЗП, на якому збер</a:t>
            </a:r>
            <a:r>
              <a:rPr lang="ru-RU" altLang="ja-JP" sz="2400" b="1" smtClean="0"/>
              <a:t>і</a:t>
            </a:r>
            <a:r>
              <a:rPr lang="ru-RU" altLang="ja-JP" sz="2400" b="1" smtClean="0">
                <a:ea typeface="ＭＳ Ｐゴシック" charset="-128"/>
              </a:rPr>
              <a:t>гаються найб</a:t>
            </a:r>
            <a:r>
              <a:rPr lang="ru-RU" altLang="ja-JP" sz="2400" b="1" smtClean="0"/>
              <a:t>і</a:t>
            </a:r>
            <a:r>
              <a:rPr lang="ru-RU" altLang="ja-JP" sz="2400" b="1" smtClean="0">
                <a:ea typeface="ＭＳ Ｐゴシック" charset="-128"/>
              </a:rPr>
              <a:t>льш часто використовуван</a:t>
            </a:r>
            <a:r>
              <a:rPr lang="ru-RU" altLang="ja-JP" sz="2400" b="1" smtClean="0"/>
              <a:t>і</a:t>
            </a:r>
            <a:r>
              <a:rPr lang="ru-RU" altLang="ja-JP" sz="2400" b="1" smtClean="0">
                <a:ea typeface="ＭＳ Ｐゴシック" charset="-128"/>
              </a:rPr>
              <a:t> дан</a:t>
            </a:r>
            <a:r>
              <a:rPr lang="ru-RU" altLang="ja-JP" sz="2400" b="1" smtClean="0"/>
              <a:t>і</a:t>
            </a:r>
            <a:r>
              <a:rPr lang="en-US" altLang="ja-JP" sz="2400" b="1" smtClean="0">
                <a:ea typeface="ＭＳ Ｐゴシック" charset="-128"/>
              </a:rPr>
              <a:t>.</a:t>
            </a:r>
            <a:r>
              <a:rPr lang="en-US" altLang="ja-JP" sz="2800" smtClean="0">
                <a:ea typeface="ＭＳ Ｐゴシック" charset="-128"/>
              </a:rPr>
              <a:t> </a:t>
            </a:r>
          </a:p>
          <a:p>
            <a:pPr eaLnBrk="1" hangingPunct="1">
              <a:defRPr/>
            </a:pPr>
            <a:r>
              <a:rPr lang="ru-RU" altLang="ja-JP" sz="2400" b="1" smtClean="0">
                <a:ea typeface="ＭＳ Ｐゴシック" charset="-128"/>
              </a:rPr>
              <a:t>Статичн</a:t>
            </a:r>
            <a:r>
              <a:rPr lang="ru-RU" altLang="ja-JP" sz="2400" b="1" smtClean="0"/>
              <a:t>ий</a:t>
            </a:r>
            <a:r>
              <a:rPr lang="ru-RU" altLang="ja-JP" sz="2400" b="1" smtClean="0">
                <a:ea typeface="ＭＳ Ｐゴシック" charset="-128"/>
              </a:rPr>
              <a:t> ОЗП забезпечу</a:t>
            </a:r>
            <a:r>
              <a:rPr lang="ru-RU" altLang="ja-JP" sz="2400" b="1" smtClean="0"/>
              <a:t>є</a:t>
            </a:r>
            <a:r>
              <a:rPr lang="ru-RU" altLang="ja-JP" sz="2400" b="1" smtClean="0">
                <a:ea typeface="ＭＳ Ｐゴシック" charset="-128"/>
              </a:rPr>
              <a:t> процесору швидший доступ до даних в пор</a:t>
            </a:r>
            <a:r>
              <a:rPr lang="ru-RU" altLang="ja-JP" sz="2400" b="1" smtClean="0"/>
              <a:t>і</a:t>
            </a:r>
            <a:r>
              <a:rPr lang="ru-RU" altLang="ja-JP" sz="2400" b="1" smtClean="0">
                <a:ea typeface="ＭＳ Ｐゴシック" charset="-128"/>
              </a:rPr>
              <a:t>внянн</a:t>
            </a:r>
            <a:r>
              <a:rPr lang="ru-RU" altLang="ja-JP" sz="2400" b="1" smtClean="0"/>
              <a:t>і</a:t>
            </a:r>
            <a:r>
              <a:rPr lang="ru-RU" altLang="ja-JP" sz="2400" b="1" smtClean="0">
                <a:ea typeface="ＭＳ Ｐゴシック" charset="-128"/>
              </a:rPr>
              <a:t> з витяганням з пов</a:t>
            </a:r>
            <a:r>
              <a:rPr lang="ru-RU" altLang="ja-JP" sz="2400" b="1" smtClean="0"/>
              <a:t>і</a:t>
            </a:r>
            <a:r>
              <a:rPr lang="ru-RU" altLang="ja-JP" sz="2400" b="1" smtClean="0">
                <a:ea typeface="ＭＳ Ｐゴシック" charset="-128"/>
              </a:rPr>
              <a:t>льн</a:t>
            </a:r>
            <a:r>
              <a:rPr lang="ru-RU" altLang="ja-JP" sz="2400" b="1" smtClean="0"/>
              <a:t>і</a:t>
            </a:r>
            <a:r>
              <a:rPr lang="ru-RU" altLang="ja-JP" sz="2400" b="1" smtClean="0">
                <a:ea typeface="ＭＳ Ｐゴシック" charset="-128"/>
              </a:rPr>
              <a:t>шого динам</a:t>
            </a:r>
            <a:r>
              <a:rPr lang="ru-RU" altLang="ja-JP" sz="2400" b="1" smtClean="0"/>
              <a:t>і</a:t>
            </a:r>
            <a:r>
              <a:rPr lang="ru-RU" altLang="ja-JP" sz="2400" b="1" smtClean="0">
                <a:ea typeface="ＭＳ Ｐゴシック" charset="-128"/>
              </a:rPr>
              <a:t>чного ОЗУ або основно</a:t>
            </a:r>
            <a:r>
              <a:rPr lang="ru-RU" altLang="ja-JP" sz="2400" b="1" smtClean="0"/>
              <a:t>ї</a:t>
            </a:r>
            <a:r>
              <a:rPr lang="ru-RU" altLang="ja-JP" sz="2400" b="1" smtClean="0">
                <a:ea typeface="ＭＳ Ｐゴシック" charset="-128"/>
              </a:rPr>
              <a:t> пам'ят</a:t>
            </a:r>
            <a:r>
              <a:rPr lang="ru-RU" altLang="ja-JP" sz="2400" b="1" smtClean="0"/>
              <a:t>і</a:t>
            </a:r>
            <a:r>
              <a:rPr lang="ru-RU" altLang="ja-JP" sz="2400" b="1" smtClean="0">
                <a:ea typeface="ＭＳ Ｐゴシック" charset="-128"/>
              </a:rPr>
              <a:t>.</a:t>
            </a:r>
            <a:r>
              <a:rPr lang="en-US" altLang="ja-JP" sz="2800" smtClean="0">
                <a:ea typeface="ＭＳ Ｐゴシック" charset="-128"/>
              </a:rPr>
              <a:t> </a:t>
            </a:r>
            <a:endParaRPr lang="uk-UA" altLang="ja-JP" sz="2800" smtClean="0"/>
          </a:p>
          <a:p>
            <a:pPr eaLnBrk="1" hangingPunct="1">
              <a:buFont typeface="Wingdings" pitchFamily="2" charset="2"/>
              <a:buNone/>
              <a:defRPr/>
            </a:pPr>
            <a:r>
              <a:rPr lang="ru-RU" altLang="ja-JP" b="1" smtClean="0"/>
              <a:t>Т</a:t>
            </a:r>
            <a:r>
              <a:rPr lang="ru-RU" altLang="ja-JP" b="1" smtClean="0">
                <a:ea typeface="ＭＳ Ｐゴシック" charset="-128"/>
              </a:rPr>
              <a:t>ип</a:t>
            </a:r>
            <a:r>
              <a:rPr lang="ru-RU" altLang="ja-JP" b="1" smtClean="0"/>
              <a:t>и</a:t>
            </a:r>
            <a:r>
              <a:rPr lang="ru-RU" altLang="ja-JP" b="1" smtClean="0">
                <a:ea typeface="ＭＳ Ｐゴシック" charset="-128"/>
              </a:rPr>
              <a:t> к</a:t>
            </a:r>
            <a:r>
              <a:rPr lang="ru-RU" altLang="ja-JP" b="1" smtClean="0"/>
              <a:t>е</a:t>
            </a:r>
            <a:r>
              <a:rPr lang="ru-RU" altLang="ja-JP" b="1" smtClean="0">
                <a:ea typeface="ＭＳ Ｐゴシック" charset="-128"/>
              </a:rPr>
              <a:t>ш-пам</a:t>
            </a:r>
            <a:r>
              <a:rPr lang="en-US" altLang="ja-JP" b="1" smtClean="0">
                <a:ea typeface="ＭＳ Ｐゴシック" charset="-128"/>
              </a:rPr>
              <a:t>’</a:t>
            </a:r>
            <a:r>
              <a:rPr lang="ru-RU" altLang="ja-JP" b="1" smtClean="0">
                <a:ea typeface="ＭＳ Ｐゴシック" charset="-128"/>
              </a:rPr>
              <a:t>ят</a:t>
            </a:r>
            <a:r>
              <a:rPr lang="ru-RU" altLang="ja-JP" b="1" smtClean="0"/>
              <a:t>і</a:t>
            </a:r>
            <a:r>
              <a:rPr lang="ru-RU" altLang="ja-JP" smtClean="0"/>
              <a:t> </a:t>
            </a:r>
            <a:endParaRPr lang="en-US" altLang="ja-JP" smtClean="0">
              <a:ea typeface="ＭＳ Ｐゴシック" charset="-128"/>
            </a:endParaRPr>
          </a:p>
          <a:p>
            <a:pPr eaLnBrk="1" hangingPunct="1">
              <a:defRPr/>
            </a:pPr>
            <a:r>
              <a:rPr lang="en-US" altLang="ja-JP" sz="2400" b="1" smtClean="0">
                <a:ea typeface="ＭＳ Ｐゴシック" charset="-128"/>
              </a:rPr>
              <a:t>L1 - </a:t>
            </a:r>
            <a:r>
              <a:rPr lang="ru-RU" altLang="ja-JP" sz="2400" b="1" smtClean="0">
                <a:ea typeface="ＭＳ Ｐゴシック" charset="-128"/>
              </a:rPr>
              <a:t>Склада</a:t>
            </a:r>
            <a:r>
              <a:rPr lang="ru-RU" altLang="ja-JP" sz="2400" b="1" smtClean="0"/>
              <a:t>є</a:t>
            </a:r>
            <a:r>
              <a:rPr lang="ru-RU" altLang="ja-JP" sz="2400" b="1" smtClean="0">
                <a:ea typeface="ＭＳ Ｐゴシック" charset="-128"/>
              </a:rPr>
              <a:t>ться з кеша команд </a:t>
            </a:r>
            <a:r>
              <a:rPr lang="ru-RU" altLang="ja-JP" sz="2400" b="1" smtClean="0"/>
              <a:t>і</a:t>
            </a:r>
            <a:r>
              <a:rPr lang="ru-RU" altLang="ja-JP" sz="2400" b="1" smtClean="0">
                <a:ea typeface="ＭＳ Ｐゴシック" charset="-128"/>
              </a:rPr>
              <a:t> кеша даних. Деяк</a:t>
            </a:r>
            <a:r>
              <a:rPr lang="ru-RU" altLang="ja-JP" sz="2400" b="1" smtClean="0"/>
              <a:t>і</a:t>
            </a:r>
            <a:r>
              <a:rPr lang="ru-RU" altLang="ja-JP" sz="2400" b="1" smtClean="0">
                <a:ea typeface="ＭＳ Ｐゴシック" charset="-128"/>
              </a:rPr>
              <a:t> процесори без L1 кеша не можуть функц</a:t>
            </a:r>
            <a:r>
              <a:rPr lang="ru-RU" altLang="ja-JP" sz="2400" b="1" smtClean="0"/>
              <a:t>і</a:t>
            </a:r>
            <a:r>
              <a:rPr lang="ru-RU" altLang="ja-JP" sz="2400" b="1" smtClean="0">
                <a:ea typeface="ＭＳ Ｐゴシック" charset="-128"/>
              </a:rPr>
              <a:t>онувати. На </a:t>
            </a:r>
            <a:r>
              <a:rPr lang="ru-RU" altLang="ja-JP" sz="2400" b="1" smtClean="0"/>
              <a:t>і</a:t>
            </a:r>
            <a:r>
              <a:rPr lang="ru-RU" altLang="ja-JP" sz="2400" b="1" smtClean="0">
                <a:ea typeface="ＭＳ Ｐゴシック" charset="-128"/>
              </a:rPr>
              <a:t>нших його можна в</a:t>
            </a:r>
            <a:r>
              <a:rPr lang="ru-RU" altLang="ja-JP" sz="2400" b="1" smtClean="0"/>
              <a:t>і</a:t>
            </a:r>
            <a:r>
              <a:rPr lang="ru-RU" altLang="ja-JP" sz="2400" b="1" smtClean="0">
                <a:ea typeface="ＭＳ Ｐゴシック" charset="-128"/>
              </a:rPr>
              <a:t>дключити, але тод</a:t>
            </a:r>
            <a:r>
              <a:rPr lang="ru-RU" altLang="ja-JP" sz="2400" b="1" smtClean="0"/>
              <a:t>і</a:t>
            </a:r>
            <a:r>
              <a:rPr lang="ru-RU" altLang="ja-JP" sz="2400" b="1" smtClean="0">
                <a:ea typeface="ＭＳ Ｐゴシック" charset="-128"/>
              </a:rPr>
              <a:t> значно пада</a:t>
            </a:r>
            <a:r>
              <a:rPr lang="ru-RU" altLang="ja-JP" sz="2400" b="1" smtClean="0"/>
              <a:t>є</a:t>
            </a:r>
            <a:r>
              <a:rPr lang="ru-RU" altLang="ja-JP" sz="2400" b="1" smtClean="0">
                <a:ea typeface="ＭＳ Ｐゴシック" charset="-128"/>
              </a:rPr>
              <a:t> продуктивн</a:t>
            </a:r>
            <a:r>
              <a:rPr lang="ru-RU" altLang="ja-JP" sz="2400" b="1" smtClean="0"/>
              <a:t>і</a:t>
            </a:r>
            <a:r>
              <a:rPr lang="ru-RU" altLang="ja-JP" sz="2400" b="1" smtClean="0">
                <a:ea typeface="ＭＳ Ｐゴシック" charset="-128"/>
              </a:rPr>
              <a:t>сть процесора. L1 кеш працю</a:t>
            </a:r>
            <a:r>
              <a:rPr lang="ru-RU" altLang="ja-JP" sz="2400" b="1" smtClean="0"/>
              <a:t>є</a:t>
            </a:r>
            <a:r>
              <a:rPr lang="ru-RU" altLang="ja-JP" sz="2400" b="1" smtClean="0">
                <a:ea typeface="ＭＳ Ｐゴシック" charset="-128"/>
              </a:rPr>
              <a:t> на частот</a:t>
            </a:r>
            <a:r>
              <a:rPr lang="ru-RU" altLang="ja-JP" sz="2400" b="1" smtClean="0"/>
              <a:t>і</a:t>
            </a:r>
            <a:r>
              <a:rPr lang="ru-RU" altLang="ja-JP" sz="2400" b="1" smtClean="0">
                <a:ea typeface="ＭＳ Ｐゴシック" charset="-128"/>
              </a:rPr>
              <a:t> процесора </a:t>
            </a:r>
            <a:r>
              <a:rPr lang="ru-RU" altLang="ja-JP" sz="2400" b="1" smtClean="0"/>
              <a:t>і</a:t>
            </a:r>
            <a:r>
              <a:rPr lang="ru-RU" altLang="ja-JP" sz="2400" b="1" smtClean="0">
                <a:ea typeface="ＭＳ Ｐゴシック" charset="-128"/>
              </a:rPr>
              <a:t>, в загальному випадку, звернення до нього може ви</a:t>
            </a:r>
            <a:r>
              <a:rPr lang="ru-RU" altLang="ja-JP" sz="2400" b="1" smtClean="0"/>
              <a:t>к</a:t>
            </a:r>
            <a:r>
              <a:rPr lang="ru-RU" altLang="ja-JP" sz="2400" b="1" smtClean="0">
                <a:ea typeface="ＭＳ Ｐゴシック" charset="-128"/>
              </a:rPr>
              <a:t>о</a:t>
            </a:r>
            <a:r>
              <a:rPr lang="ru-RU" altLang="ja-JP" sz="2400" b="1" smtClean="0"/>
              <a:t>нува</a:t>
            </a:r>
            <a:r>
              <a:rPr lang="ru-RU" altLang="ja-JP" sz="2400" b="1" smtClean="0">
                <a:ea typeface="ＭＳ Ｐゴシック" charset="-128"/>
              </a:rPr>
              <a:t>тися кожен такт (часто можлив</a:t>
            </a:r>
            <a:r>
              <a:rPr lang="ru-RU" altLang="ja-JP" sz="2400" b="1" smtClean="0"/>
              <a:t>е </a:t>
            </a:r>
            <a:r>
              <a:rPr lang="ru-RU" altLang="ja-JP" sz="2400" b="1" smtClean="0">
                <a:ea typeface="ＭＳ Ｐゴシック" charset="-128"/>
              </a:rPr>
              <a:t>викон</a:t>
            </a:r>
            <a:r>
              <a:rPr lang="ru-RU" altLang="ja-JP" sz="2400" b="1" smtClean="0"/>
              <a:t>ання</a:t>
            </a:r>
            <a:r>
              <a:rPr lang="ru-RU" altLang="ja-JP" sz="2400" b="1" smtClean="0">
                <a:ea typeface="ＭＳ Ｐゴシック" charset="-128"/>
              </a:rPr>
              <a:t> нав</a:t>
            </a:r>
            <a:r>
              <a:rPr lang="ru-RU" altLang="ja-JP" sz="2400" b="1" smtClean="0"/>
              <a:t>і</a:t>
            </a:r>
            <a:r>
              <a:rPr lang="ru-RU" altLang="ja-JP" sz="2400" b="1" smtClean="0">
                <a:ea typeface="ＭＳ Ｐゴシック" charset="-128"/>
              </a:rPr>
              <a:t>ть дек</a:t>
            </a:r>
            <a:r>
              <a:rPr lang="ru-RU" altLang="ja-JP" sz="2400" b="1" smtClean="0"/>
              <a:t>і</a:t>
            </a:r>
            <a:r>
              <a:rPr lang="ru-RU" altLang="ja-JP" sz="2400" b="1" smtClean="0">
                <a:ea typeface="ＭＳ Ｐゴシック" charset="-128"/>
              </a:rPr>
              <a:t>льк</a:t>
            </a:r>
            <a:r>
              <a:rPr lang="ru-RU" altLang="ja-JP" sz="2400" b="1" smtClean="0"/>
              <a:t>ох</a:t>
            </a:r>
            <a:r>
              <a:rPr lang="ru-RU" altLang="ja-JP" sz="2400" b="1" smtClean="0">
                <a:ea typeface="ＭＳ Ｐゴシック" charset="-128"/>
              </a:rPr>
              <a:t> читань/запис</a:t>
            </a:r>
            <a:r>
              <a:rPr lang="ru-RU" altLang="ja-JP" sz="2400" b="1" smtClean="0"/>
              <a:t>і</a:t>
            </a:r>
            <a:r>
              <a:rPr lang="ru-RU" altLang="ja-JP" sz="2400" b="1" smtClean="0">
                <a:ea typeface="ＭＳ Ｐゴシック" charset="-128"/>
              </a:rPr>
              <a:t>в одночасно).</a:t>
            </a:r>
            <a:endParaRPr lang="en-US" smtClean="0">
              <a:ea typeface="ＭＳ Ｐゴシック" charset="-128"/>
            </a:endParaRPr>
          </a:p>
        </p:txBody>
      </p:sp>
      <p:pic>
        <p:nvPicPr>
          <p:cNvPr id="108548" name="Picture 5"/>
          <p:cNvPicPr>
            <a:picLocks noChangeAspect="1" noChangeArrowheads="1"/>
          </p:cNvPicPr>
          <p:nvPr/>
        </p:nvPicPr>
        <p:blipFill>
          <a:blip r:embed="rId3">
            <a:extLst>
              <a:ext uri="{28A0092B-C50C-407E-A947-70E740481C1C}">
                <a14:useLocalDpi xmlns:a14="http://schemas.microsoft.com/office/drawing/2010/main" val="0"/>
              </a:ext>
            </a:extLst>
          </a:blip>
          <a:srcRect l="10458" t="34027" r="41376" b="35750"/>
          <a:stretch>
            <a:fillRect/>
          </a:stretch>
        </p:blipFill>
        <p:spPr bwMode="auto">
          <a:xfrm>
            <a:off x="6823075" y="0"/>
            <a:ext cx="23209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716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2"/>
          <p:cNvSpPr>
            <a:spLocks noChangeArrowheads="1"/>
          </p:cNvSpPr>
          <p:nvPr/>
        </p:nvSpPr>
        <p:spPr bwMode="auto">
          <a:xfrm>
            <a:off x="274638" y="273050"/>
            <a:ext cx="8145462"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b"/>
          <a:lstStyle/>
          <a:p>
            <a:pPr eaLnBrk="1" hangingPunct="1">
              <a:lnSpc>
                <a:spcPct val="100000"/>
              </a:lnSpc>
              <a:defRPr/>
            </a:pPr>
            <a:r>
              <a:rPr lang="uk-UA" sz="4400" b="0">
                <a:solidFill>
                  <a:schemeClr val="tx2"/>
                </a:solidFill>
                <a:effectLst>
                  <a:outerShdw blurRad="38100" dist="38100" dir="2700000" algn="tl">
                    <a:srgbClr val="FFFFFF"/>
                  </a:outerShdw>
                </a:effectLst>
              </a:rPr>
              <a:t>С</a:t>
            </a:r>
            <a:r>
              <a:rPr lang="en-US" sz="4400" b="0">
                <a:solidFill>
                  <a:schemeClr val="tx2"/>
                </a:solidFill>
                <a:effectLst>
                  <a:outerShdw blurRad="38100" dist="38100" dir="2700000" algn="tl">
                    <a:srgbClr val="FFFFFF"/>
                  </a:outerShdw>
                </a:effectLst>
              </a:rPr>
              <a:t>истем</a:t>
            </a:r>
            <a:r>
              <a:rPr lang="uk-UA" sz="4400" b="0">
                <a:solidFill>
                  <a:schemeClr val="tx2"/>
                </a:solidFill>
                <a:effectLst>
                  <a:outerShdw blurRad="38100" dist="38100" dir="2700000" algn="tl">
                    <a:srgbClr val="FFFFFF"/>
                  </a:outerShdw>
                </a:effectLst>
              </a:rPr>
              <a:t>и</a:t>
            </a:r>
            <a:r>
              <a:rPr lang="en-US" sz="4400" b="0">
                <a:solidFill>
                  <a:schemeClr val="tx2"/>
                </a:solidFill>
                <a:effectLst>
                  <a:outerShdw blurRad="38100" dist="38100" dir="2700000" algn="tl">
                    <a:srgbClr val="FFFFFF"/>
                  </a:outerShdw>
                </a:effectLst>
              </a:rPr>
              <a:t> охолоджування</a:t>
            </a:r>
          </a:p>
        </p:txBody>
      </p:sp>
      <p:sp>
        <p:nvSpPr>
          <p:cNvPr id="223237" name="Rectangle 6"/>
          <p:cNvSpPr>
            <a:spLocks noChangeArrowheads="1"/>
          </p:cNvSpPr>
          <p:nvPr/>
        </p:nvSpPr>
        <p:spPr bwMode="auto">
          <a:xfrm>
            <a:off x="3919538" y="1066800"/>
            <a:ext cx="4676775" cy="50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lstStyle/>
          <a:p>
            <a:pPr marL="342900" indent="-342900" algn="l" eaLnBrk="1" hangingPunct="1">
              <a:spcBef>
                <a:spcPct val="20000"/>
              </a:spcBef>
              <a:buClr>
                <a:schemeClr val="hlink"/>
              </a:buClr>
              <a:buSzPct val="75000"/>
              <a:buFont typeface="Wingdings" pitchFamily="2" charset="2"/>
              <a:buNone/>
              <a:defRPr/>
            </a:pPr>
            <a:endParaRPr lang="en-US" sz="2800" b="0">
              <a:effectLst>
                <a:outerShdw blurRad="38100" dist="38100" dir="2700000" algn="tl">
                  <a:srgbClr val="010199"/>
                </a:outerShdw>
              </a:effectLst>
            </a:endParaRPr>
          </a:p>
          <a:p>
            <a:pPr marL="342900" indent="-342900" algn="l" eaLnBrk="1" hangingPunct="1">
              <a:lnSpc>
                <a:spcPct val="100000"/>
              </a:lnSpc>
              <a:spcBef>
                <a:spcPct val="20000"/>
              </a:spcBef>
              <a:buClr>
                <a:schemeClr val="hlink"/>
              </a:buClr>
              <a:buSzPct val="75000"/>
              <a:buFont typeface="Wingdings" pitchFamily="2" charset="2"/>
              <a:buChar char="l"/>
              <a:defRPr/>
            </a:pPr>
            <a:r>
              <a:rPr lang="ru-RU" sz="2800" b="0">
                <a:effectLst>
                  <a:outerShdw blurRad="38100" dist="38100" dir="2700000" algn="tl">
                    <a:srgbClr val="010199"/>
                  </a:outerShdw>
                </a:effectLst>
              </a:rPr>
              <a:t>Окрім корпусних вентиляторів для охолоджування ядра ЦП використовується радіатор</a:t>
            </a:r>
            <a:r>
              <a:rPr lang="en-US" sz="2800" b="0">
                <a:effectLst>
                  <a:outerShdw blurRad="38100" dist="38100" dir="2700000" algn="tl">
                    <a:srgbClr val="010199"/>
                  </a:outerShdw>
                </a:effectLst>
              </a:rPr>
              <a:t>. </a:t>
            </a:r>
          </a:p>
          <a:p>
            <a:pPr marL="342900" indent="-342900" algn="l" eaLnBrk="1" hangingPunct="1">
              <a:lnSpc>
                <a:spcPct val="100000"/>
              </a:lnSpc>
              <a:spcBef>
                <a:spcPct val="20000"/>
              </a:spcBef>
              <a:buClr>
                <a:schemeClr val="hlink"/>
              </a:buClr>
              <a:buSzPct val="75000"/>
              <a:buFont typeface="Wingdings" pitchFamily="2" charset="2"/>
              <a:buChar char="l"/>
              <a:defRPr/>
            </a:pPr>
            <a:r>
              <a:rPr lang="ru-RU" sz="2800" b="0">
                <a:effectLst>
                  <a:outerShdw blurRad="38100" dist="38100" dir="2700000" algn="tl">
                    <a:srgbClr val="010199"/>
                  </a:outerShdw>
                </a:effectLst>
              </a:rPr>
              <a:t>Вентиляторами можуть оснащуватися і інші компоненти, перегрів яких може привести до пошкодження.</a:t>
            </a:r>
            <a:endParaRPr lang="en-US" sz="2800" b="0">
              <a:effectLst>
                <a:outerShdw blurRad="38100" dist="38100" dir="2700000" algn="tl">
                  <a:srgbClr val="010199"/>
                </a:outerShdw>
              </a:effectLst>
            </a:endParaRPr>
          </a:p>
        </p:txBody>
      </p:sp>
      <p:grpSp>
        <p:nvGrpSpPr>
          <p:cNvPr id="91140" name="Group 13"/>
          <p:cNvGrpSpPr>
            <a:grpSpLocks/>
          </p:cNvGrpSpPr>
          <p:nvPr/>
        </p:nvGrpSpPr>
        <p:grpSpPr bwMode="auto">
          <a:xfrm>
            <a:off x="334963" y="1130300"/>
            <a:ext cx="3330575" cy="2611438"/>
            <a:chOff x="211" y="754"/>
            <a:chExt cx="2098" cy="1645"/>
          </a:xfrm>
        </p:grpSpPr>
        <p:pic>
          <p:nvPicPr>
            <p:cNvPr id="9114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 y="754"/>
              <a:ext cx="2098" cy="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1145" name="Text Box 11"/>
            <p:cNvSpPr txBox="1">
              <a:spLocks noChangeArrowheads="1"/>
            </p:cNvSpPr>
            <p:nvPr/>
          </p:nvSpPr>
          <p:spPr bwMode="auto">
            <a:xfrm>
              <a:off x="269" y="2098"/>
              <a:ext cx="804" cy="231"/>
            </a:xfrm>
            <a:prstGeom prst="rect">
              <a:avLst/>
            </a:prstGeom>
            <a:solidFill>
              <a:schemeClr val="bg1"/>
            </a:solidFill>
            <a:ln w="9525" algn="ctr">
              <a:solidFill>
                <a:schemeClr val="tx1"/>
              </a:solidFill>
              <a:miter lim="800000"/>
              <a:headEnd/>
              <a:tailEnd/>
            </a:ln>
          </p:spPr>
          <p:txBody>
            <a:bodyPr wrap="non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altLang="ru-RU" sz="2000" b="0"/>
                <a:t>Case Fan</a:t>
              </a:r>
            </a:p>
          </p:txBody>
        </p:sp>
      </p:grpSp>
      <p:grpSp>
        <p:nvGrpSpPr>
          <p:cNvPr id="91141" name="Group 14"/>
          <p:cNvGrpSpPr>
            <a:grpSpLocks/>
          </p:cNvGrpSpPr>
          <p:nvPr/>
        </p:nvGrpSpPr>
        <p:grpSpPr bwMode="auto">
          <a:xfrm>
            <a:off x="304800" y="3921125"/>
            <a:ext cx="3368675" cy="2614613"/>
            <a:chOff x="192" y="2470"/>
            <a:chExt cx="2080" cy="1647"/>
          </a:xfrm>
        </p:grpSpPr>
        <p:pic>
          <p:nvPicPr>
            <p:cNvPr id="911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2470"/>
              <a:ext cx="2080" cy="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1143" name="Text Box 12"/>
            <p:cNvSpPr txBox="1">
              <a:spLocks noChangeArrowheads="1"/>
            </p:cNvSpPr>
            <p:nvPr/>
          </p:nvSpPr>
          <p:spPr bwMode="auto">
            <a:xfrm>
              <a:off x="1359" y="2602"/>
              <a:ext cx="769" cy="231"/>
            </a:xfrm>
            <a:prstGeom prst="rect">
              <a:avLst/>
            </a:prstGeom>
            <a:solidFill>
              <a:schemeClr val="bg1"/>
            </a:solidFill>
            <a:ln w="9525" algn="ctr">
              <a:solidFill>
                <a:schemeClr val="tx1"/>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altLang="ru-RU" sz="2000" b="0"/>
                <a:t>CPU Fan</a:t>
              </a:r>
            </a:p>
          </p:txBody>
        </p:sp>
      </p:grpSp>
    </p:spTree>
    <p:extLst>
      <p:ext uri="{BB962C8B-B14F-4D97-AF65-F5344CB8AC3E}">
        <p14:creationId xmlns:p14="http://schemas.microsoft.com/office/powerpoint/2010/main" val="3674495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2"/>
          <p:cNvSpPr>
            <a:spLocks noChangeArrowheads="1"/>
          </p:cNvSpPr>
          <p:nvPr/>
        </p:nvSpPr>
        <p:spPr bwMode="auto">
          <a:xfrm>
            <a:off x="534988" y="0"/>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eaLnBrk="1" hangingPunct="1">
              <a:lnSpc>
                <a:spcPct val="100000"/>
              </a:lnSpc>
              <a:defRPr/>
            </a:pPr>
            <a:r>
              <a:rPr lang="en-US" sz="3600">
                <a:solidFill>
                  <a:schemeClr val="tx2"/>
                </a:solidFill>
                <a:effectLst>
                  <a:outerShdw blurRad="38100" dist="38100" dir="2700000" algn="tl">
                    <a:srgbClr val="FFFFFF"/>
                  </a:outerShdw>
                </a:effectLst>
              </a:rPr>
              <a:t>Cache</a:t>
            </a:r>
            <a:r>
              <a:rPr lang="uk-UA" sz="3600">
                <a:solidFill>
                  <a:schemeClr val="tx2"/>
                </a:solidFill>
                <a:effectLst>
                  <a:outerShdw blurRad="38100" dist="38100" dir="2700000" algn="tl">
                    <a:srgbClr val="FFFFFF"/>
                  </a:outerShdw>
                </a:effectLst>
              </a:rPr>
              <a:t>-пам</a:t>
            </a:r>
            <a:r>
              <a:rPr lang="en-US" sz="3600">
                <a:solidFill>
                  <a:schemeClr val="tx2"/>
                </a:solidFill>
                <a:effectLst>
                  <a:outerShdw blurRad="38100" dist="38100" dir="2700000" algn="tl">
                    <a:srgbClr val="FFFFFF"/>
                  </a:outerShdw>
                </a:effectLst>
              </a:rPr>
              <a:t>’</a:t>
            </a:r>
            <a:r>
              <a:rPr lang="uk-UA" sz="3600">
                <a:solidFill>
                  <a:schemeClr val="tx2"/>
                </a:solidFill>
                <a:effectLst>
                  <a:outerShdw blurRad="38100" dist="38100" dir="2700000" algn="tl">
                    <a:srgbClr val="FFFFFF"/>
                  </a:outerShdw>
                </a:effectLst>
              </a:rPr>
              <a:t>ять</a:t>
            </a:r>
            <a:endParaRPr lang="en-US" sz="3600">
              <a:solidFill>
                <a:schemeClr val="tx2"/>
              </a:solidFill>
              <a:effectLst>
                <a:outerShdw blurRad="38100" dist="38100" dir="2700000" algn="tl">
                  <a:srgbClr val="FFFFFF"/>
                </a:outerShdw>
              </a:effectLst>
            </a:endParaRPr>
          </a:p>
        </p:txBody>
      </p:sp>
      <p:sp>
        <p:nvSpPr>
          <p:cNvPr id="157701" name="Rectangle 3"/>
          <p:cNvSpPr>
            <a:spLocks noChangeArrowheads="1"/>
          </p:cNvSpPr>
          <p:nvPr/>
        </p:nvSpPr>
        <p:spPr bwMode="auto">
          <a:xfrm>
            <a:off x="0" y="803275"/>
            <a:ext cx="91440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100000"/>
              </a:lnSpc>
              <a:spcBef>
                <a:spcPct val="20000"/>
              </a:spcBef>
              <a:buClr>
                <a:schemeClr val="hlink"/>
              </a:buClr>
              <a:buSzPct val="75000"/>
              <a:buFont typeface="Wingdings" pitchFamily="2" charset="2"/>
              <a:buNone/>
              <a:defRPr/>
            </a:pPr>
            <a:r>
              <a:rPr lang="ru-RU" altLang="ja-JP" sz="3200">
                <a:effectLst>
                  <a:outerShdw blurRad="38100" dist="38100" dir="2700000" algn="tl">
                    <a:srgbClr val="010199"/>
                  </a:outerShdw>
                </a:effectLst>
              </a:rPr>
              <a:t>Т</a:t>
            </a:r>
            <a:r>
              <a:rPr lang="ru-RU" altLang="ja-JP" sz="3200">
                <a:effectLst>
                  <a:outerShdw blurRad="38100" dist="38100" dir="2700000" algn="tl">
                    <a:srgbClr val="010199"/>
                  </a:outerShdw>
                </a:effectLst>
                <a:ea typeface="ＭＳ Ｐゴシック" charset="-128"/>
              </a:rPr>
              <a:t>ип</a:t>
            </a:r>
            <a:r>
              <a:rPr lang="ru-RU" altLang="ja-JP" sz="3200">
                <a:effectLst>
                  <a:outerShdw blurRad="38100" dist="38100" dir="2700000" algn="tl">
                    <a:srgbClr val="010199"/>
                  </a:outerShdw>
                </a:effectLst>
              </a:rPr>
              <a:t>и</a:t>
            </a:r>
            <a:r>
              <a:rPr lang="ru-RU" altLang="ja-JP" sz="3200">
                <a:effectLst>
                  <a:outerShdw blurRad="38100" dist="38100" dir="2700000" algn="tl">
                    <a:srgbClr val="010199"/>
                  </a:outerShdw>
                </a:effectLst>
                <a:ea typeface="ＭＳ Ｐゴシック" charset="-128"/>
              </a:rPr>
              <a:t> к</a:t>
            </a:r>
            <a:r>
              <a:rPr lang="ru-RU" altLang="ja-JP" sz="3200">
                <a:effectLst>
                  <a:outerShdw blurRad="38100" dist="38100" dir="2700000" algn="tl">
                    <a:srgbClr val="010199"/>
                  </a:outerShdw>
                </a:effectLst>
              </a:rPr>
              <a:t>е</a:t>
            </a:r>
            <a:r>
              <a:rPr lang="ru-RU" altLang="ja-JP" sz="3200">
                <a:effectLst>
                  <a:outerShdw blurRad="38100" dist="38100" dir="2700000" algn="tl">
                    <a:srgbClr val="010199"/>
                  </a:outerShdw>
                </a:effectLst>
                <a:ea typeface="ＭＳ Ｐゴシック" charset="-128"/>
              </a:rPr>
              <a:t>ш-пам</a:t>
            </a:r>
            <a:r>
              <a:rPr lang="en-US" altLang="ja-JP" sz="3200">
                <a:effectLst>
                  <a:outerShdw blurRad="38100" dist="38100" dir="2700000" algn="tl">
                    <a:srgbClr val="010199"/>
                  </a:outerShdw>
                </a:effectLst>
                <a:ea typeface="ＭＳ Ｐゴシック" charset="-128"/>
              </a:rPr>
              <a:t>’</a:t>
            </a:r>
            <a:r>
              <a:rPr lang="ru-RU" altLang="ja-JP" sz="3200">
                <a:effectLst>
                  <a:outerShdw blurRad="38100" dist="38100" dir="2700000" algn="tl">
                    <a:srgbClr val="010199"/>
                  </a:outerShdw>
                </a:effectLst>
                <a:ea typeface="ＭＳ Ｐゴシック" charset="-128"/>
              </a:rPr>
              <a:t>ят</a:t>
            </a:r>
            <a:r>
              <a:rPr lang="ru-RU" altLang="ja-JP" sz="3200">
                <a:effectLst>
                  <a:outerShdw blurRad="38100" dist="38100" dir="2700000" algn="tl">
                    <a:srgbClr val="010199"/>
                  </a:outerShdw>
                </a:effectLst>
              </a:rPr>
              <a:t>і</a:t>
            </a:r>
            <a:r>
              <a:rPr lang="ru-RU" altLang="ja-JP" sz="3200" b="0">
                <a:effectLst>
                  <a:outerShdw blurRad="38100" dist="38100" dir="2700000" algn="tl">
                    <a:srgbClr val="010199"/>
                  </a:outerShdw>
                </a:effectLst>
              </a:rPr>
              <a:t> </a:t>
            </a:r>
            <a:endParaRPr lang="en-US" altLang="ja-JP" sz="3200" b="0">
              <a:effectLst>
                <a:outerShdw blurRad="38100" dist="38100" dir="2700000" algn="tl">
                  <a:srgbClr val="010199"/>
                </a:outerShdw>
              </a:effectLst>
              <a:ea typeface="ＭＳ Ｐゴシック" charset="-128"/>
            </a:endParaRPr>
          </a:p>
          <a:p>
            <a:pPr marL="342900" indent="-342900" algn="l" eaLnBrk="1" hangingPunct="1">
              <a:lnSpc>
                <a:spcPct val="100000"/>
              </a:lnSpc>
              <a:spcBef>
                <a:spcPct val="20000"/>
              </a:spcBef>
              <a:buClr>
                <a:schemeClr val="hlink"/>
              </a:buClr>
              <a:buSzPct val="75000"/>
              <a:buFont typeface="Wingdings" pitchFamily="2" charset="2"/>
              <a:buChar char="l"/>
              <a:defRPr/>
            </a:pPr>
            <a:r>
              <a:rPr lang="ru-RU" altLang="ja-JP">
                <a:effectLst>
                  <a:outerShdw blurRad="38100" dist="38100" dir="2700000" algn="tl">
                    <a:srgbClr val="010199"/>
                  </a:outerShdw>
                </a:effectLst>
                <a:ea typeface="ＭＳ Ｐゴシック" charset="-128"/>
              </a:rPr>
              <a:t>L2-cache — кеш другого р</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вня. Зазвичай в</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н розташований або на кристал</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 як </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 L1, або в безпосередн</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й близькост</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 в</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д ядра, наприклад, в процесорному картр</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дж</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 (лише у слотових процесорах). У старих процесорах — наб</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р м</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кросхем на системн</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й плат</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 Об'</a:t>
            </a:r>
            <a:r>
              <a:rPr lang="ru-RU" altLang="ja-JP">
                <a:effectLst>
                  <a:outerShdw blurRad="38100" dist="38100" dir="2700000" algn="tl">
                    <a:srgbClr val="010199"/>
                  </a:outerShdw>
                </a:effectLst>
              </a:rPr>
              <a:t>є</a:t>
            </a:r>
            <a:r>
              <a:rPr lang="ru-RU" altLang="ja-JP">
                <a:effectLst>
                  <a:outerShdw blurRad="38100" dist="38100" dir="2700000" algn="tl">
                    <a:srgbClr val="010199"/>
                  </a:outerShdw>
                </a:effectLst>
                <a:ea typeface="ＭＳ Ｐゴシック" charset="-128"/>
              </a:rPr>
              <a:t>м L2 кеша в</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д 128 КБ до 1-8 МБ. У сучасних багатоядерних процесорах кеш другого р</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вня, знаходячись на тому ж кристал</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 </a:t>
            </a:r>
            <a:r>
              <a:rPr lang="ru-RU" altLang="ja-JP">
                <a:effectLst>
                  <a:outerShdw blurRad="38100" dist="38100" dir="2700000" algn="tl">
                    <a:srgbClr val="010199"/>
                  </a:outerShdw>
                </a:effectLst>
              </a:rPr>
              <a:t>є</a:t>
            </a:r>
            <a:r>
              <a:rPr lang="ru-RU" altLang="ja-JP">
                <a:effectLst>
                  <a:outerShdw blurRad="38100" dist="38100" dir="2700000" algn="tl">
                    <a:srgbClr val="010199"/>
                  </a:outerShdw>
                </a:effectLst>
                <a:ea typeface="ＭＳ Ｐゴシック" charset="-128"/>
              </a:rPr>
              <a:t> пам'яттю розд</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льного користування.</a:t>
            </a:r>
          </a:p>
          <a:p>
            <a:pPr marL="342900" indent="-342900" algn="l" eaLnBrk="1" hangingPunct="1">
              <a:lnSpc>
                <a:spcPct val="100000"/>
              </a:lnSpc>
              <a:spcBef>
                <a:spcPct val="20000"/>
              </a:spcBef>
              <a:buClr>
                <a:schemeClr val="hlink"/>
              </a:buClr>
              <a:buSzPct val="75000"/>
              <a:buFont typeface="Wingdings" pitchFamily="2" charset="2"/>
              <a:buChar char="l"/>
              <a:defRPr/>
            </a:pPr>
            <a:r>
              <a:rPr lang="en-US" altLang="ja-JP">
                <a:effectLst>
                  <a:outerShdw blurRad="38100" dist="38100" dir="2700000" algn="tl">
                    <a:srgbClr val="010199"/>
                  </a:outerShdw>
                </a:effectLst>
                <a:ea typeface="ＭＳ Ｐゴシック" charset="-128"/>
              </a:rPr>
              <a:t>Кеш третього рівня найменш швидкодіючий і зазвичай розташований окремо від ядра ЦП, але він може бути дуже значного розміру — більше 32 МБ. L3 кеш повільніший за попередні кеші, але все одно значно швидше, ніж оперативна пам'ять. У багатопроцесорних системах знаходиться в загальному користуванні.</a:t>
            </a:r>
            <a:endParaRPr lang="en-US">
              <a:effectLst>
                <a:outerShdw blurRad="38100" dist="38100" dir="2700000" algn="tl">
                  <a:srgbClr val="010199"/>
                </a:outerShdw>
              </a:effectLst>
              <a:ea typeface="ＭＳ Ｐゴシック" charset="-128"/>
            </a:endParaRPr>
          </a:p>
        </p:txBody>
      </p:sp>
    </p:spTree>
    <p:extLst>
      <p:ext uri="{BB962C8B-B14F-4D97-AF65-F5344CB8AC3E}">
        <p14:creationId xmlns:p14="http://schemas.microsoft.com/office/powerpoint/2010/main" val="668316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3" name="Rectangle 2"/>
          <p:cNvSpPr>
            <a:spLocks noChangeArrowheads="1"/>
          </p:cNvSpPr>
          <p:nvPr/>
        </p:nvSpPr>
        <p:spPr bwMode="auto">
          <a:xfrm>
            <a:off x="0" y="190500"/>
            <a:ext cx="9144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eaLnBrk="1" hangingPunct="1">
              <a:lnSpc>
                <a:spcPct val="100000"/>
              </a:lnSpc>
              <a:defRPr/>
            </a:pPr>
            <a:r>
              <a:rPr lang="uk-UA" sz="3600">
                <a:solidFill>
                  <a:schemeClr val="tx2"/>
                </a:solidFill>
                <a:effectLst>
                  <a:outerShdw blurRad="38100" dist="38100" dir="2700000" algn="tl">
                    <a:srgbClr val="FFFFFF"/>
                  </a:outerShdw>
                </a:effectLst>
              </a:rPr>
              <a:t>Перевірка помилок</a:t>
            </a:r>
            <a:endParaRPr lang="en-US" sz="3600">
              <a:solidFill>
                <a:schemeClr val="tx2"/>
              </a:solidFill>
              <a:effectLst>
                <a:outerShdw blurRad="38100" dist="38100" dir="2700000" algn="tl">
                  <a:srgbClr val="FFFFFF"/>
                </a:outerShdw>
              </a:effectLst>
            </a:endParaRPr>
          </a:p>
        </p:txBody>
      </p:sp>
      <p:sp>
        <p:nvSpPr>
          <p:cNvPr id="155654" name="Rectangle 3"/>
          <p:cNvSpPr>
            <a:spLocks noChangeArrowheads="1"/>
          </p:cNvSpPr>
          <p:nvPr/>
        </p:nvSpPr>
        <p:spPr bwMode="auto">
          <a:xfrm>
            <a:off x="655638" y="1231900"/>
            <a:ext cx="7940675"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100000"/>
              </a:lnSpc>
              <a:spcBef>
                <a:spcPct val="20000"/>
              </a:spcBef>
              <a:buClr>
                <a:schemeClr val="hlink"/>
              </a:buClr>
              <a:buSzPct val="75000"/>
              <a:buFont typeface="Wingdings" pitchFamily="2" charset="2"/>
              <a:buNone/>
              <a:defRPr/>
            </a:pPr>
            <a:r>
              <a:rPr lang="en-US" altLang="ja-JP" sz="3200">
                <a:effectLst>
                  <a:outerShdw blurRad="38100" dist="38100" dir="2700000" algn="tl">
                    <a:srgbClr val="010199"/>
                  </a:outerShdw>
                </a:effectLst>
                <a:ea typeface="ＭＳ Ｐゴシック" charset="-128"/>
              </a:rPr>
              <a:t>Error Checking</a:t>
            </a:r>
          </a:p>
          <a:p>
            <a:pPr marL="342900" indent="-342900" algn="l" eaLnBrk="1" hangingPunct="1">
              <a:lnSpc>
                <a:spcPct val="100000"/>
              </a:lnSpc>
              <a:spcBef>
                <a:spcPct val="20000"/>
              </a:spcBef>
              <a:buClr>
                <a:schemeClr val="hlink"/>
              </a:buClr>
              <a:buSzPct val="75000"/>
              <a:buFont typeface="Wingdings" pitchFamily="2" charset="2"/>
              <a:buChar char="l"/>
              <a:defRPr/>
            </a:pPr>
            <a:r>
              <a:rPr lang="ru-RU" altLang="ja-JP">
                <a:effectLst>
                  <a:outerShdw blurRad="38100" dist="38100" dir="2700000" algn="tl">
                    <a:srgbClr val="010199"/>
                  </a:outerShdw>
                </a:effectLst>
                <a:ea typeface="ＭＳ Ｐゴシック" charset="-128"/>
              </a:rPr>
              <a:t>Помилки пам'ят</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 виникають при неправильному збер</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ганн</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 даних на м</a:t>
            </a:r>
            <a:r>
              <a:rPr lang="ru-RU" altLang="ja-JP">
                <a:effectLst>
                  <a:outerShdw blurRad="38100" dist="38100" dir="2700000" algn="tl">
                    <a:srgbClr val="010199"/>
                  </a:outerShdw>
                </a:effectLst>
              </a:rPr>
              <a:t>і</a:t>
            </a:r>
            <a:r>
              <a:rPr lang="ru-RU" altLang="ja-JP">
                <a:effectLst>
                  <a:outerShdw blurRad="38100" dist="38100" dir="2700000" algn="tl">
                    <a:srgbClr val="010199"/>
                  </a:outerShdw>
                </a:effectLst>
                <a:ea typeface="ＭＳ Ｐゴシック" charset="-128"/>
              </a:rPr>
              <a:t>кросхемах ОЗП</a:t>
            </a:r>
            <a:r>
              <a:rPr lang="en-US" altLang="ja-JP">
                <a:effectLst>
                  <a:outerShdw blurRad="38100" dist="38100" dir="2700000" algn="tl">
                    <a:srgbClr val="010199"/>
                  </a:outerShdw>
                </a:effectLst>
                <a:ea typeface="ＭＳ Ｐゴシック" charset="-128"/>
              </a:rPr>
              <a:t>. </a:t>
            </a:r>
          </a:p>
          <a:p>
            <a:pPr marL="342900" indent="-342900" algn="l" eaLnBrk="1" hangingPunct="1">
              <a:lnSpc>
                <a:spcPct val="100000"/>
              </a:lnSpc>
              <a:spcBef>
                <a:spcPct val="20000"/>
              </a:spcBef>
              <a:buClr>
                <a:schemeClr val="hlink"/>
              </a:buClr>
              <a:buSzPct val="75000"/>
              <a:buFont typeface="Wingdings" pitchFamily="2" charset="2"/>
              <a:buChar char="l"/>
              <a:defRPr/>
            </a:pPr>
            <a:r>
              <a:rPr lang="ru-RU">
                <a:effectLst>
                  <a:outerShdw blurRad="38100" dist="38100" dir="2700000" algn="tl">
                    <a:srgbClr val="010199"/>
                  </a:outerShdw>
                </a:effectLst>
                <a:ea typeface="ＭＳ Ｐゴシック" charset="-128"/>
              </a:rPr>
              <a:t>Для виявлення </a:t>
            </a:r>
            <a:r>
              <a:rPr lang="uk-UA">
                <a:effectLst>
                  <a:outerShdw blurRad="38100" dist="38100" dir="2700000" algn="tl">
                    <a:srgbClr val="010199"/>
                  </a:outerShdw>
                </a:effectLst>
              </a:rPr>
              <a:t>та</a:t>
            </a:r>
            <a:r>
              <a:rPr lang="ru-RU">
                <a:effectLst>
                  <a:outerShdw blurRad="38100" dist="38100" dir="2700000" algn="tl">
                    <a:srgbClr val="010199"/>
                  </a:outerShdw>
                </a:effectLst>
                <a:ea typeface="ＭＳ Ｐゴシック" charset="-128"/>
              </a:rPr>
              <a:t> усунення помилок в пам'ят</a:t>
            </a:r>
            <a:r>
              <a:rPr lang="ru-RU">
                <a:effectLst>
                  <a:outerShdw blurRad="38100" dist="38100" dir="2700000" algn="tl">
                    <a:srgbClr val="010199"/>
                  </a:outerShdw>
                </a:effectLst>
              </a:rPr>
              <a:t>і</a:t>
            </a:r>
            <a:r>
              <a:rPr lang="ru-RU">
                <a:effectLst>
                  <a:outerShdw blurRad="38100" dist="38100" dir="2700000" algn="tl">
                    <a:srgbClr val="010199"/>
                  </a:outerShdw>
                </a:effectLst>
                <a:ea typeface="ＭＳ Ｐゴシック" charset="-128"/>
              </a:rPr>
              <a:t> комп'ютер використову</a:t>
            </a:r>
            <a:r>
              <a:rPr lang="ru-RU">
                <a:effectLst>
                  <a:outerShdw blurRad="38100" dist="38100" dir="2700000" algn="tl">
                    <a:srgbClr val="010199"/>
                  </a:outerShdw>
                </a:effectLst>
              </a:rPr>
              <a:t>є</a:t>
            </a:r>
            <a:r>
              <a:rPr lang="ru-RU">
                <a:effectLst>
                  <a:outerShdw blurRad="38100" dist="38100" dir="2700000" algn="tl">
                    <a:srgbClr val="010199"/>
                  </a:outerShdw>
                </a:effectLst>
                <a:ea typeface="ＭＳ Ｐゴシック" charset="-128"/>
              </a:rPr>
              <a:t> р</a:t>
            </a:r>
            <a:r>
              <a:rPr lang="ru-RU">
                <a:effectLst>
                  <a:outerShdw blurRad="38100" dist="38100" dir="2700000" algn="tl">
                    <a:srgbClr val="010199"/>
                  </a:outerShdw>
                </a:effectLst>
              </a:rPr>
              <a:t>і</a:t>
            </a:r>
            <a:r>
              <a:rPr lang="ru-RU">
                <a:effectLst>
                  <a:outerShdw blurRad="38100" dist="38100" dir="2700000" algn="tl">
                    <a:srgbClr val="010199"/>
                  </a:outerShdw>
                </a:effectLst>
                <a:ea typeface="ＭＳ Ｐゴシック" charset="-128"/>
              </a:rPr>
              <a:t>зн</a:t>
            </a:r>
            <a:r>
              <a:rPr lang="ru-RU">
                <a:effectLst>
                  <a:outerShdw blurRad="38100" dist="38100" dir="2700000" algn="tl">
                    <a:srgbClr val="010199"/>
                  </a:outerShdw>
                </a:effectLst>
              </a:rPr>
              <a:t>і</a:t>
            </a:r>
            <a:r>
              <a:rPr lang="ru-RU">
                <a:effectLst>
                  <a:outerShdw blurRad="38100" dist="38100" dir="2700000" algn="tl">
                    <a:srgbClr val="010199"/>
                  </a:outerShdw>
                </a:effectLst>
                <a:ea typeface="ＭＳ Ｐゴシック" charset="-128"/>
              </a:rPr>
              <a:t> методи.</a:t>
            </a:r>
            <a:r>
              <a:rPr lang="en-US" altLang="ja-JP">
                <a:effectLst>
                  <a:outerShdw blurRad="38100" dist="38100" dir="2700000" algn="tl">
                    <a:srgbClr val="010199"/>
                  </a:outerShdw>
                </a:effectLst>
                <a:ea typeface="ＭＳ Ｐゴシック" charset="-128"/>
              </a:rPr>
              <a:t> </a:t>
            </a:r>
            <a:endParaRPr lang="uk-UA" altLang="ja-JP">
              <a:effectLst>
                <a:outerShdw blurRad="38100" dist="38100" dir="2700000" algn="tl">
                  <a:srgbClr val="010199"/>
                </a:outerShdw>
              </a:effectLst>
              <a:ea typeface="ＭＳ Ｐゴシック" charset="-128"/>
            </a:endParaRPr>
          </a:p>
          <a:p>
            <a:pPr marL="342900" indent="-342900" algn="l" eaLnBrk="1" hangingPunct="1">
              <a:lnSpc>
                <a:spcPct val="100000"/>
              </a:lnSpc>
              <a:spcBef>
                <a:spcPct val="20000"/>
              </a:spcBef>
              <a:buClr>
                <a:schemeClr val="hlink"/>
              </a:buClr>
              <a:buSzPct val="75000"/>
              <a:buFont typeface="Wingdings" pitchFamily="2" charset="2"/>
              <a:buNone/>
              <a:defRPr/>
            </a:pPr>
            <a:r>
              <a:rPr lang="uk-UA" altLang="ja-JP">
                <a:effectLst>
                  <a:outerShdw blurRad="38100" dist="38100" dir="2700000" algn="tl">
                    <a:srgbClr val="010199"/>
                  </a:outerShdw>
                </a:effectLst>
                <a:ea typeface="ＭＳ Ｐゴシック" charset="-128"/>
              </a:rPr>
              <a:t>Методи перев</a:t>
            </a:r>
            <a:r>
              <a:rPr lang="uk-UA" altLang="ja-JP">
                <a:effectLst>
                  <a:outerShdw blurRad="38100" dist="38100" dir="2700000" algn="tl">
                    <a:srgbClr val="010199"/>
                  </a:outerShdw>
                </a:effectLst>
              </a:rPr>
              <a:t>і</a:t>
            </a:r>
            <a:r>
              <a:rPr lang="uk-UA" altLang="ja-JP">
                <a:effectLst>
                  <a:outerShdw blurRad="38100" dist="38100" dir="2700000" algn="tl">
                    <a:srgbClr val="010199"/>
                  </a:outerShdw>
                </a:effectLst>
                <a:ea typeface="ＭＳ Ｐゴシック" charset="-128"/>
              </a:rPr>
              <a:t>рки помилок</a:t>
            </a:r>
          </a:p>
          <a:p>
            <a:pPr marL="342900" indent="-342900" algn="l" eaLnBrk="1" hangingPunct="1">
              <a:lnSpc>
                <a:spcPct val="100000"/>
              </a:lnSpc>
              <a:spcBef>
                <a:spcPct val="20000"/>
              </a:spcBef>
              <a:buClr>
                <a:schemeClr val="hlink"/>
              </a:buClr>
              <a:buSzPct val="75000"/>
              <a:buFont typeface="Wingdings" pitchFamily="2" charset="2"/>
              <a:buChar char="l"/>
              <a:defRPr/>
            </a:pPr>
            <a:r>
              <a:rPr lang="uk-UA">
                <a:effectLst>
                  <a:outerShdw blurRad="38100" dist="38100" dir="2700000" algn="tl">
                    <a:srgbClr val="010199"/>
                  </a:outerShdw>
                </a:effectLst>
                <a:ea typeface="ＭＳ Ｐゴシック" charset="-128"/>
              </a:rPr>
              <a:t>без контролю парност</a:t>
            </a:r>
            <a:r>
              <a:rPr lang="uk-UA">
                <a:effectLst>
                  <a:outerShdw blurRad="38100" dist="38100" dir="2700000" algn="tl">
                    <a:srgbClr val="010199"/>
                  </a:outerShdw>
                </a:effectLst>
              </a:rPr>
              <a:t>і</a:t>
            </a:r>
            <a:endParaRPr lang="uk-UA">
              <a:effectLst>
                <a:outerShdw blurRad="38100" dist="38100" dir="2700000" algn="tl">
                  <a:srgbClr val="010199"/>
                </a:outerShdw>
              </a:effectLst>
              <a:ea typeface="ＭＳ Ｐゴシック" charset="-128"/>
            </a:endParaRPr>
          </a:p>
          <a:p>
            <a:pPr marL="342900" indent="-342900" algn="l" eaLnBrk="1" hangingPunct="1">
              <a:lnSpc>
                <a:spcPct val="100000"/>
              </a:lnSpc>
              <a:spcBef>
                <a:spcPct val="20000"/>
              </a:spcBef>
              <a:buClr>
                <a:schemeClr val="hlink"/>
              </a:buClr>
              <a:buSzPct val="75000"/>
              <a:buFont typeface="Wingdings" pitchFamily="2" charset="2"/>
              <a:buChar char="l"/>
              <a:defRPr/>
            </a:pPr>
            <a:r>
              <a:rPr lang="uk-UA">
                <a:effectLst>
                  <a:outerShdw blurRad="38100" dist="38100" dir="2700000" algn="tl">
                    <a:srgbClr val="010199"/>
                  </a:outerShdw>
                </a:effectLst>
                <a:ea typeface="ＭＳ Ｐゴシック" charset="-128"/>
              </a:rPr>
              <a:t>контроль парност</a:t>
            </a:r>
            <a:r>
              <a:rPr lang="uk-UA">
                <a:effectLst>
                  <a:outerShdw blurRad="38100" dist="38100" dir="2700000" algn="tl">
                    <a:srgbClr val="010199"/>
                  </a:outerShdw>
                </a:effectLst>
              </a:rPr>
              <a:t>і</a:t>
            </a:r>
            <a:r>
              <a:rPr lang="uk-UA">
                <a:effectLst>
                  <a:outerShdw blurRad="38100" dist="38100" dir="2700000" algn="tl">
                    <a:srgbClr val="010199"/>
                  </a:outerShdw>
                </a:effectLst>
                <a:ea typeface="ＭＳ Ｐゴシック" charset="-128"/>
              </a:rPr>
              <a:t> (8 б</a:t>
            </a:r>
            <a:r>
              <a:rPr lang="uk-UA">
                <a:effectLst>
                  <a:outerShdw blurRad="38100" dist="38100" dir="2700000" algn="tl">
                    <a:srgbClr val="010199"/>
                  </a:outerShdw>
                </a:effectLst>
              </a:rPr>
              <a:t>і</a:t>
            </a:r>
            <a:r>
              <a:rPr lang="uk-UA">
                <a:effectLst>
                  <a:outerShdw blurRad="38100" dist="38100" dir="2700000" algn="tl">
                    <a:srgbClr val="010199"/>
                  </a:outerShdw>
                </a:effectLst>
                <a:ea typeface="ＭＳ Ｐゴシック" charset="-128"/>
              </a:rPr>
              <a:t>т дан</a:t>
            </a:r>
            <a:r>
              <a:rPr lang="uk-UA">
                <a:effectLst>
                  <a:outerShdw blurRad="38100" dist="38100" dir="2700000" algn="tl">
                    <a:srgbClr val="010199"/>
                  </a:outerShdw>
                </a:effectLst>
              </a:rPr>
              <a:t>і</a:t>
            </a:r>
            <a:r>
              <a:rPr lang="uk-UA">
                <a:effectLst>
                  <a:outerShdw blurRad="38100" dist="38100" dir="2700000" algn="tl">
                    <a:srgbClr val="010199"/>
                  </a:outerShdw>
                </a:effectLst>
                <a:ea typeface="ＭＳ Ｐゴシック" charset="-128"/>
              </a:rPr>
              <a:t> +1 б</a:t>
            </a:r>
            <a:r>
              <a:rPr lang="uk-UA">
                <a:effectLst>
                  <a:outerShdw blurRad="38100" dist="38100" dir="2700000" algn="tl">
                    <a:srgbClr val="010199"/>
                  </a:outerShdw>
                </a:effectLst>
              </a:rPr>
              <a:t>і</a:t>
            </a:r>
            <a:r>
              <a:rPr lang="uk-UA">
                <a:effectLst>
                  <a:outerShdw blurRad="38100" dist="38100" dir="2700000" algn="tl">
                    <a:srgbClr val="010199"/>
                  </a:outerShdw>
                </a:effectLst>
                <a:ea typeface="ＭＳ Ｐゴシック" charset="-128"/>
              </a:rPr>
              <a:t>т парност</a:t>
            </a:r>
            <a:r>
              <a:rPr lang="uk-UA">
                <a:effectLst>
                  <a:outerShdw blurRad="38100" dist="38100" dir="2700000" algn="tl">
                    <a:srgbClr val="010199"/>
                  </a:outerShdw>
                </a:effectLst>
              </a:rPr>
              <a:t>і</a:t>
            </a:r>
            <a:r>
              <a:rPr lang="uk-UA">
                <a:effectLst>
                  <a:outerShdw blurRad="38100" dist="38100" dir="2700000" algn="tl">
                    <a:srgbClr val="010199"/>
                  </a:outerShdw>
                </a:effectLst>
                <a:ea typeface="ＭＳ Ｐゴシック" charset="-128"/>
              </a:rPr>
              <a:t>)</a:t>
            </a:r>
          </a:p>
          <a:p>
            <a:pPr marL="342900" indent="-342900" algn="l" eaLnBrk="1" hangingPunct="1">
              <a:lnSpc>
                <a:spcPct val="100000"/>
              </a:lnSpc>
              <a:spcBef>
                <a:spcPct val="20000"/>
              </a:spcBef>
              <a:buClr>
                <a:schemeClr val="hlink"/>
              </a:buClr>
              <a:buSzPct val="75000"/>
              <a:buFont typeface="Wingdings" pitchFamily="2" charset="2"/>
              <a:buChar char="l"/>
              <a:defRPr/>
            </a:pPr>
            <a:r>
              <a:rPr lang="uk-UA">
                <a:effectLst>
                  <a:outerShdw blurRad="38100" dist="38100" dir="2700000" algn="tl">
                    <a:srgbClr val="010199"/>
                  </a:outerShdw>
                </a:effectLst>
                <a:ea typeface="ＭＳ Ｐゴシック" charset="-128"/>
              </a:rPr>
              <a:t>пам</a:t>
            </a:r>
            <a:r>
              <a:rPr lang="en-US">
                <a:effectLst>
                  <a:outerShdw blurRad="38100" dist="38100" dir="2700000" algn="tl">
                    <a:srgbClr val="010199"/>
                  </a:outerShdw>
                </a:effectLst>
                <a:ea typeface="ＭＳ Ｐゴシック" charset="-128"/>
              </a:rPr>
              <a:t>’</a:t>
            </a:r>
            <a:r>
              <a:rPr lang="uk-UA">
                <a:effectLst>
                  <a:outerShdw blurRad="38100" dist="38100" dir="2700000" algn="tl">
                    <a:srgbClr val="010199"/>
                  </a:outerShdw>
                </a:effectLst>
                <a:ea typeface="ＭＳ Ｐゴシック" charset="-128"/>
              </a:rPr>
              <a:t>ять з кодом корегування помилок </a:t>
            </a:r>
            <a:r>
              <a:rPr lang="en-US">
                <a:effectLst>
                  <a:outerShdw blurRad="38100" dist="38100" dir="2700000" algn="tl">
                    <a:srgbClr val="010199"/>
                  </a:outerShdw>
                </a:effectLst>
                <a:ea typeface="ＭＳ Ｐゴシック" charset="-128"/>
              </a:rPr>
              <a:t>ECC (</a:t>
            </a:r>
            <a:r>
              <a:rPr lang="ru-RU">
                <a:effectLst>
                  <a:outerShdw blurRad="38100" dist="38100" dir="2700000" algn="tl">
                    <a:srgbClr val="010199"/>
                  </a:outerShdw>
                </a:effectLst>
                <a:ea typeface="ＭＳ Ｐゴシック" charset="-128"/>
              </a:rPr>
              <a:t>Error-Correcting Code</a:t>
            </a:r>
            <a:r>
              <a:rPr lang="en-US">
                <a:effectLst>
                  <a:outerShdw blurRad="38100" dist="38100" dir="2700000" algn="tl">
                    <a:srgbClr val="010199"/>
                  </a:outerShdw>
                </a:effectLst>
                <a:ea typeface="ＭＳ Ｐゴシック" charset="-128"/>
              </a:rPr>
              <a:t>).</a:t>
            </a:r>
          </a:p>
        </p:txBody>
      </p:sp>
    </p:spTree>
    <p:extLst>
      <p:ext uri="{BB962C8B-B14F-4D97-AF65-F5344CB8AC3E}">
        <p14:creationId xmlns:p14="http://schemas.microsoft.com/office/powerpoint/2010/main" val="2101705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6" descr="http://www.atmancomputer.com/catalog/images/AT-MV22PCE_LG.gif"/>
          <p:cNvPicPr>
            <a:picLocks noChangeAspect="1" noChangeArrowheads="1"/>
          </p:cNvPicPr>
          <p:nvPr/>
        </p:nvPicPr>
        <p:blipFill>
          <a:blip r:embed="rId2" cstate="print">
            <a:extLst>
              <a:ext uri="{28A0092B-C50C-407E-A947-70E740481C1C}">
                <a14:useLocalDpi xmlns:a14="http://schemas.microsoft.com/office/drawing/2010/main" val="0"/>
              </a:ext>
            </a:extLst>
          </a:blip>
          <a:srcRect r="4688" b="15913"/>
          <a:stretch>
            <a:fillRect/>
          </a:stretch>
        </p:blipFill>
        <p:spPr bwMode="auto">
          <a:xfrm>
            <a:off x="4959350" y="0"/>
            <a:ext cx="238442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7" name="Rectangle 2"/>
          <p:cNvSpPr>
            <a:spLocks noChangeArrowheads="1"/>
          </p:cNvSpPr>
          <p:nvPr/>
        </p:nvSpPr>
        <p:spPr bwMode="auto">
          <a:xfrm>
            <a:off x="161925" y="284163"/>
            <a:ext cx="86391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algn="l" eaLnBrk="1" hangingPunct="1">
              <a:lnSpc>
                <a:spcPct val="100000"/>
              </a:lnSpc>
              <a:defRPr/>
            </a:pPr>
            <a:r>
              <a:rPr lang="uk-UA" sz="3600">
                <a:solidFill>
                  <a:schemeClr val="tx2"/>
                </a:solidFill>
                <a:effectLst>
                  <a:outerShdw blurRad="38100" dist="38100" dir="2700000" algn="tl">
                    <a:srgbClr val="FFFFFF"/>
                  </a:outerShdw>
                </a:effectLst>
              </a:rPr>
              <a:t>П</a:t>
            </a:r>
            <a:r>
              <a:rPr lang="en-US" sz="3600">
                <a:solidFill>
                  <a:schemeClr val="tx2"/>
                </a:solidFill>
                <a:effectLst>
                  <a:outerShdw blurRad="38100" dist="38100" dir="2700000" algn="tl">
                    <a:srgbClr val="FFFFFF"/>
                  </a:outerShdw>
                </a:effectLst>
              </a:rPr>
              <a:t>лати </a:t>
            </a:r>
            <a:r>
              <a:rPr lang="uk-UA" sz="3600">
                <a:solidFill>
                  <a:schemeClr val="tx2"/>
                </a:solidFill>
                <a:effectLst>
                  <a:outerShdw blurRad="38100" dist="38100" dir="2700000" algn="tl">
                    <a:srgbClr val="FFFFFF"/>
                  </a:outerShdw>
                </a:effectLst>
              </a:rPr>
              <a:t>а</a:t>
            </a:r>
            <a:r>
              <a:rPr lang="en-US" sz="3600">
                <a:solidFill>
                  <a:schemeClr val="tx2"/>
                </a:solidFill>
                <a:effectLst>
                  <a:outerShdw blurRad="38100" dist="38100" dir="2700000" algn="tl">
                    <a:srgbClr val="FFFFFF"/>
                  </a:outerShdw>
                </a:effectLst>
              </a:rPr>
              <a:t>даптері</a:t>
            </a:r>
            <a:r>
              <a:rPr lang="uk-UA" sz="3600">
                <a:solidFill>
                  <a:schemeClr val="tx2"/>
                </a:solidFill>
                <a:effectLst>
                  <a:outerShdw blurRad="38100" dist="38100" dir="2700000" algn="tl">
                    <a:srgbClr val="FFFFFF"/>
                  </a:outerShdw>
                </a:effectLst>
              </a:rPr>
              <a:t>в</a:t>
            </a:r>
            <a:endParaRPr lang="en-US" sz="3600">
              <a:solidFill>
                <a:schemeClr val="tx2"/>
              </a:solidFill>
              <a:effectLst>
                <a:outerShdw blurRad="38100" dist="38100" dir="2700000" algn="tl">
                  <a:srgbClr val="FFFFFF"/>
                </a:outerShdw>
              </a:effectLst>
            </a:endParaRPr>
          </a:p>
        </p:txBody>
      </p:sp>
      <p:sp>
        <p:nvSpPr>
          <p:cNvPr id="158728" name="Rectangle 6"/>
          <p:cNvSpPr>
            <a:spLocks noChangeArrowheads="1"/>
          </p:cNvSpPr>
          <p:nvPr/>
        </p:nvSpPr>
        <p:spPr bwMode="auto">
          <a:xfrm>
            <a:off x="163513" y="1154113"/>
            <a:ext cx="8839200" cy="570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85000"/>
              </a:lnSpc>
              <a:spcBef>
                <a:spcPct val="20000"/>
              </a:spcBef>
              <a:buClr>
                <a:schemeClr val="hlink"/>
              </a:buClr>
              <a:buSzPct val="75000"/>
              <a:buFont typeface="Wingdings" pitchFamily="2" charset="2"/>
              <a:buChar char="l"/>
              <a:defRPr/>
            </a:pPr>
            <a:endParaRPr lang="en-US" sz="2200" dirty="0">
              <a:effectLst>
                <a:outerShdw blurRad="38100" dist="38100" dir="2700000" algn="tl">
                  <a:srgbClr val="010199"/>
                </a:outerShdw>
              </a:effectLst>
              <a:ea typeface="ＭＳ Ｐゴシック" charset="-128"/>
            </a:endParaRPr>
          </a:p>
          <a:p>
            <a:pPr marL="342900" indent="-342900" algn="l" eaLnBrk="1" hangingPunct="1">
              <a:lnSpc>
                <a:spcPct val="85000"/>
              </a:lnSpc>
              <a:spcBef>
                <a:spcPct val="20000"/>
              </a:spcBef>
              <a:buClr>
                <a:schemeClr val="hlink"/>
              </a:buClr>
              <a:buSzPct val="75000"/>
              <a:buFont typeface="Wingdings" pitchFamily="2" charset="2"/>
              <a:buChar char="l"/>
              <a:defRPr/>
            </a:pPr>
            <a:r>
              <a:rPr lang="ru-RU" sz="2200" dirty="0" err="1">
                <a:effectLst>
                  <a:outerShdw blurRad="38100" dist="38100" dir="2700000" algn="tl">
                    <a:srgbClr val="010199"/>
                  </a:outerShdw>
                </a:effectLst>
                <a:ea typeface="ＭＳ Ｐゴシック" charset="-128"/>
              </a:rPr>
              <a:t>Адаптерн</a:t>
            </a:r>
            <a:r>
              <a:rPr lang="ru-RU" sz="2200" dirty="0" err="1">
                <a:effectLst>
                  <a:outerShdw blurRad="38100" dist="38100" dir="2700000" algn="tl">
                    <a:srgbClr val="010199"/>
                  </a:outerShdw>
                </a:effectLst>
              </a:rPr>
              <a:t>і</a:t>
            </a:r>
            <a:r>
              <a:rPr lang="ru-RU" sz="2200" dirty="0">
                <a:effectLst>
                  <a:outerShdw blurRad="38100" dist="38100" dir="2700000" algn="tl">
                    <a:srgbClr val="010199"/>
                  </a:outerShdw>
                </a:effectLst>
                <a:ea typeface="ＭＳ Ｐゴシック" charset="-128"/>
              </a:rPr>
              <a:t> плати </a:t>
            </a:r>
            <a:r>
              <a:rPr lang="ru-RU" sz="2200" dirty="0" err="1">
                <a:effectLst>
                  <a:outerShdw blurRad="38100" dist="38100" dir="2700000" algn="tl">
                    <a:srgbClr val="010199"/>
                  </a:outerShdw>
                </a:effectLst>
                <a:ea typeface="ＭＳ Ｐゴシック" charset="-128"/>
              </a:rPr>
              <a:t>розширюють</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функц</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ональн</a:t>
            </a:r>
            <a:r>
              <a:rPr lang="ru-RU" sz="2200" dirty="0" err="1">
                <a:effectLst>
                  <a:outerShdw blurRad="38100" dist="38100" dir="2700000" algn="tl">
                    <a:srgbClr val="010199"/>
                  </a:outerShdw>
                </a:effectLst>
              </a:rPr>
              <a:t>і</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можливост</a:t>
            </a:r>
            <a:r>
              <a:rPr lang="ru-RU" sz="2200" dirty="0" err="1">
                <a:effectLst>
                  <a:outerShdw blurRad="38100" dist="38100" dir="2700000" algn="tl">
                    <a:srgbClr val="010199"/>
                  </a:outerShdw>
                </a:effectLst>
              </a:rPr>
              <a:t>і</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комп'ютера</a:t>
            </a:r>
            <a:r>
              <a:rPr lang="ru-RU" sz="2200" dirty="0">
                <a:effectLst>
                  <a:outerShdw blurRad="38100" dist="38100" dir="2700000" algn="tl">
                    <a:srgbClr val="010199"/>
                  </a:outerShdw>
                </a:effectLst>
                <a:ea typeface="ＭＳ Ｐゴシック" charset="-128"/>
              </a:rPr>
              <a:t> за </a:t>
            </a:r>
            <a:r>
              <a:rPr lang="ru-RU" sz="2200" dirty="0" err="1">
                <a:effectLst>
                  <a:outerShdw blurRad="38100" dist="38100" dir="2700000" algn="tl">
                    <a:srgbClr val="010199"/>
                  </a:outerShdw>
                </a:effectLst>
                <a:ea typeface="ＭＳ Ｐゴシック" charset="-128"/>
              </a:rPr>
              <a:t>рахунок</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додавання</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контролер</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в</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певних</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пристро</a:t>
            </a:r>
            <a:r>
              <a:rPr lang="ru-RU" sz="2200" dirty="0" err="1">
                <a:effectLst>
                  <a:outerShdw blurRad="38100" dist="38100" dir="2700000" algn="tl">
                    <a:srgbClr val="010199"/>
                  </a:outerShdw>
                </a:effectLst>
              </a:rPr>
              <a:t>ї</a:t>
            </a:r>
            <a:r>
              <a:rPr lang="ru-RU" sz="2200" dirty="0" err="1">
                <a:effectLst>
                  <a:outerShdw blurRad="38100" dist="38100" dir="2700000" algn="tl">
                    <a:srgbClr val="010199"/>
                  </a:outerShdw>
                </a:effectLst>
                <a:ea typeface="ＭＳ Ｐゴシック" charset="-128"/>
              </a:rPr>
              <a:t>в</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або</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зам</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ни</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несправних</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порт</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в</a:t>
            </a:r>
            <a:r>
              <a:rPr lang="ru-RU" sz="2200" dirty="0">
                <a:effectLst>
                  <a:outerShdw blurRad="38100" dist="38100" dir="2700000" algn="tl">
                    <a:srgbClr val="010199"/>
                  </a:outerShdw>
                </a:effectLst>
                <a:ea typeface="ＭＳ Ｐゴシック" charset="-128"/>
              </a:rPr>
              <a:t>.</a:t>
            </a:r>
            <a:r>
              <a:rPr lang="en-US" sz="2200" dirty="0">
                <a:effectLst>
                  <a:outerShdw blurRad="38100" dist="38100" dir="2700000" algn="tl">
                    <a:srgbClr val="010199"/>
                  </a:outerShdw>
                </a:effectLst>
                <a:ea typeface="ＭＳ Ｐゴシック" charset="-128"/>
              </a:rPr>
              <a:t> </a:t>
            </a:r>
          </a:p>
          <a:p>
            <a:pPr marL="342900" indent="-342900" algn="l" eaLnBrk="1" hangingPunct="1">
              <a:lnSpc>
                <a:spcPct val="85000"/>
              </a:lnSpc>
              <a:spcBef>
                <a:spcPct val="20000"/>
              </a:spcBef>
              <a:buClr>
                <a:schemeClr val="hlink"/>
              </a:buClr>
              <a:buSzPct val="75000"/>
              <a:buFont typeface="Wingdings" pitchFamily="2" charset="2"/>
              <a:buChar char="l"/>
              <a:defRPr/>
            </a:pPr>
            <a:r>
              <a:rPr lang="uk-UA" sz="2200" b="0" dirty="0">
                <a:effectLst>
                  <a:outerShdw blurRad="38100" dist="38100" dir="2700000" algn="tl">
                    <a:srgbClr val="010199"/>
                  </a:outerShdw>
                </a:effectLst>
              </a:rPr>
              <a:t>Приклади плат адаптерів</a:t>
            </a:r>
            <a:r>
              <a:rPr lang="en-US" sz="2200" b="0" dirty="0">
                <a:effectLst>
                  <a:outerShdw blurRad="38100" dist="38100" dir="2700000" algn="tl">
                    <a:srgbClr val="010199"/>
                  </a:outerShdw>
                </a:effectLst>
              </a:rPr>
              <a:t>:</a:t>
            </a:r>
          </a:p>
          <a:p>
            <a:pPr marL="687388" lvl="1" indent="-225425" algn="l" eaLnBrk="1" hangingPunct="1">
              <a:lnSpc>
                <a:spcPct val="85000"/>
              </a:lnSpc>
              <a:spcBef>
                <a:spcPct val="20000"/>
              </a:spcBef>
              <a:buClr>
                <a:schemeClr val="tx2"/>
              </a:buClr>
              <a:buSzPct val="75000"/>
              <a:buFont typeface="Wingdings" pitchFamily="2" charset="2"/>
              <a:buChar char="l"/>
              <a:defRPr/>
            </a:pPr>
            <a:r>
              <a:rPr lang="ru-RU" sz="2200" dirty="0" err="1">
                <a:effectLst>
                  <a:outerShdw blurRad="38100" dist="38100" dir="2700000" algn="tl">
                    <a:srgbClr val="010199"/>
                  </a:outerShdw>
                </a:effectLst>
                <a:ea typeface="ＭＳ Ｐゴシック" charset="-128"/>
              </a:rPr>
              <a:t>Мережева</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нтерфейсна</a:t>
            </a:r>
            <a:r>
              <a:rPr lang="ru-RU" sz="2200" dirty="0">
                <a:effectLst>
                  <a:outerShdw blurRad="38100" dist="38100" dir="2700000" algn="tl">
                    <a:srgbClr val="010199"/>
                  </a:outerShdw>
                </a:effectLst>
                <a:ea typeface="ＭＳ Ｐゴシック" charset="-128"/>
              </a:rPr>
              <a:t> плата </a:t>
            </a:r>
            <a:r>
              <a:rPr lang="ru-RU" sz="2200" dirty="0">
                <a:solidFill>
                  <a:srgbClr val="FF0000"/>
                </a:solidFill>
                <a:effectLst>
                  <a:outerShdw blurRad="38100" dist="38100" dir="2700000" algn="tl">
                    <a:srgbClr val="FFFFFF"/>
                  </a:outerShdw>
                </a:effectLst>
                <a:ea typeface="ＭＳ Ｐゴシック" charset="-128"/>
              </a:rPr>
              <a:t>(</a:t>
            </a:r>
            <a:r>
              <a:rPr lang="en-US" sz="2200" dirty="0">
                <a:solidFill>
                  <a:srgbClr val="FF0000"/>
                </a:solidFill>
                <a:effectLst>
                  <a:outerShdw blurRad="38100" dist="38100" dir="2700000" algn="tl">
                    <a:srgbClr val="FFFFFF"/>
                  </a:outerShdw>
                </a:effectLst>
                <a:ea typeface="ＭＳ Ｐゴシック" charset="-128"/>
              </a:rPr>
              <a:t>Network Interface Card </a:t>
            </a:r>
            <a:r>
              <a:rPr lang="uk-UA" sz="2200" dirty="0">
                <a:solidFill>
                  <a:srgbClr val="FF0000"/>
                </a:solidFill>
                <a:effectLst>
                  <a:outerShdw blurRad="38100" dist="38100" dir="2700000" algn="tl">
                    <a:srgbClr val="FFFFFF"/>
                  </a:outerShdw>
                </a:effectLst>
                <a:ea typeface="ＭＳ Ｐゴシック" charset="-128"/>
              </a:rPr>
              <a:t>- </a:t>
            </a:r>
            <a:r>
              <a:rPr lang="en-US" sz="2200" dirty="0">
                <a:solidFill>
                  <a:srgbClr val="FF0000"/>
                </a:solidFill>
                <a:effectLst>
                  <a:outerShdw blurRad="38100" dist="38100" dir="2700000" algn="tl">
                    <a:srgbClr val="FFFFFF"/>
                  </a:outerShdw>
                </a:effectLst>
                <a:ea typeface="ＭＳ Ｐゴシック" charset="-128"/>
              </a:rPr>
              <a:t>NIC)</a:t>
            </a:r>
            <a:r>
              <a:rPr lang="en-US" sz="2200" dirty="0">
                <a:effectLst>
                  <a:outerShdw blurRad="38100" dist="38100" dir="2700000" algn="tl">
                    <a:srgbClr val="010199"/>
                  </a:outerShdw>
                </a:effectLst>
                <a:ea typeface="ＭＳ Ｐゴシック" charset="-128"/>
              </a:rPr>
              <a:t> </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використову</a:t>
            </a:r>
            <a:r>
              <a:rPr lang="ru-RU" sz="2200" dirty="0" err="1">
                <a:effectLst>
                  <a:outerShdw blurRad="38100" dist="38100" dir="2700000" algn="tl">
                    <a:srgbClr val="010199"/>
                  </a:outerShdw>
                </a:effectLst>
              </a:rPr>
              <a:t>є</a:t>
            </a:r>
            <a:r>
              <a:rPr lang="ru-RU" sz="2200" dirty="0" err="1">
                <a:effectLst>
                  <a:outerShdw blurRad="38100" dist="38100" dir="2700000" algn="tl">
                    <a:srgbClr val="010199"/>
                  </a:outerShdw>
                </a:effectLst>
                <a:ea typeface="ＭＳ Ｐゴシック" charset="-128"/>
              </a:rPr>
              <a:t>ться</a:t>
            </a:r>
            <a:r>
              <a:rPr lang="ru-RU" sz="2200" dirty="0">
                <a:effectLst>
                  <a:outerShdw blurRad="38100" dist="38100" dir="2700000" algn="tl">
                    <a:srgbClr val="010199"/>
                  </a:outerShdw>
                </a:effectLst>
                <a:ea typeface="ＭＳ Ｐゴシック" charset="-128"/>
              </a:rPr>
              <a:t> для </a:t>
            </a:r>
            <a:r>
              <a:rPr lang="ru-RU" sz="2200" dirty="0" err="1">
                <a:effectLst>
                  <a:outerShdw blurRad="38100" dist="38100" dir="2700000" algn="tl">
                    <a:srgbClr val="010199"/>
                  </a:outerShdw>
                </a:effectLst>
                <a:ea typeface="ＭＳ Ｐゴシック" charset="-128"/>
              </a:rPr>
              <a:t>п</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дключення</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комп'ютера</a:t>
            </a:r>
            <a:r>
              <a:rPr lang="ru-RU" sz="2200" dirty="0">
                <a:effectLst>
                  <a:outerShdw blurRad="38100" dist="38100" dir="2700000" algn="tl">
                    <a:srgbClr val="010199"/>
                  </a:outerShdw>
                </a:effectLst>
                <a:ea typeface="ＭＳ Ｐゴシック" charset="-128"/>
              </a:rPr>
              <a:t> до </a:t>
            </a:r>
            <a:r>
              <a:rPr lang="ru-RU" sz="2200" dirty="0" err="1">
                <a:effectLst>
                  <a:outerShdw blurRad="38100" dist="38100" dir="2700000" algn="tl">
                    <a:srgbClr val="010199"/>
                  </a:outerShdw>
                </a:effectLst>
                <a:ea typeface="ＭＳ Ｐゴシック" charset="-128"/>
              </a:rPr>
              <a:t>мереж</a:t>
            </a:r>
            <a:r>
              <a:rPr lang="ru-RU" sz="2200" dirty="0" err="1">
                <a:effectLst>
                  <a:outerShdw blurRad="38100" dist="38100" dir="2700000" algn="tl">
                    <a:srgbClr val="010199"/>
                  </a:outerShdw>
                </a:effectLst>
              </a:rPr>
              <a:t>і</a:t>
            </a:r>
            <a:r>
              <a:rPr lang="ru-RU" sz="2200" dirty="0">
                <a:effectLst>
                  <a:outerShdw blurRad="38100" dist="38100" dir="2700000" algn="tl">
                    <a:srgbClr val="010199"/>
                  </a:outerShdw>
                </a:effectLst>
                <a:ea typeface="ＭＳ Ｐゴシック" charset="-128"/>
              </a:rPr>
              <a:t> за </a:t>
            </a:r>
            <a:r>
              <a:rPr lang="ru-RU" sz="2200" dirty="0" err="1">
                <a:effectLst>
                  <a:outerShdw blurRad="38100" dist="38100" dir="2700000" algn="tl">
                    <a:srgbClr val="010199"/>
                  </a:outerShdw>
                </a:effectLst>
                <a:ea typeface="ＭＳ Ｐゴシック" charset="-128"/>
              </a:rPr>
              <a:t>допомогою</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мережевого</a:t>
            </a:r>
            <a:r>
              <a:rPr lang="ru-RU" sz="2200" dirty="0">
                <a:effectLst>
                  <a:outerShdw blurRad="38100" dist="38100" dir="2700000" algn="tl">
                    <a:srgbClr val="010199"/>
                  </a:outerShdw>
                </a:effectLst>
                <a:ea typeface="ＭＳ Ｐゴシック" charset="-128"/>
              </a:rPr>
              <a:t> кабелю</a:t>
            </a:r>
            <a:r>
              <a:rPr lang="ru-RU" sz="2200" dirty="0">
                <a:effectLst>
                  <a:outerShdw blurRad="38100" dist="38100" dir="2700000" algn="tl">
                    <a:srgbClr val="010199"/>
                  </a:outerShdw>
                </a:effectLst>
              </a:rPr>
              <a:t>.</a:t>
            </a:r>
            <a:r>
              <a:rPr lang="ru-RU" sz="2200" dirty="0">
                <a:effectLst>
                  <a:outerShdw blurRad="38100" dist="38100" dir="2700000" algn="tl">
                    <a:srgbClr val="010199"/>
                  </a:outerShdw>
                </a:effectLst>
                <a:ea typeface="ＭＳ Ｐゴシック" charset="-128"/>
              </a:rPr>
              <a:t> </a:t>
            </a:r>
            <a:endParaRPr lang="uk-UA" sz="2200" dirty="0">
              <a:effectLst>
                <a:outerShdw blurRad="38100" dist="38100" dir="2700000" algn="tl">
                  <a:srgbClr val="010199"/>
                </a:outerShdw>
              </a:effectLst>
              <a:ea typeface="ＭＳ Ｐゴシック" charset="-128"/>
            </a:endParaRPr>
          </a:p>
          <a:p>
            <a:pPr marL="687388" lvl="1" indent="-225425" algn="l" eaLnBrk="1" hangingPunct="1">
              <a:lnSpc>
                <a:spcPct val="85000"/>
              </a:lnSpc>
              <a:spcBef>
                <a:spcPct val="20000"/>
              </a:spcBef>
              <a:buClr>
                <a:schemeClr val="tx2"/>
              </a:buClr>
              <a:buSzPct val="75000"/>
              <a:buFont typeface="Wingdings" pitchFamily="2" charset="2"/>
              <a:buChar char="l"/>
              <a:defRPr/>
            </a:pPr>
            <a:r>
              <a:rPr lang="ru-RU" sz="2200" dirty="0" err="1">
                <a:effectLst>
                  <a:outerShdw blurRad="38100" dist="38100" dir="2700000" algn="tl">
                    <a:srgbClr val="010199"/>
                  </a:outerShdw>
                </a:effectLst>
                <a:ea typeface="ＭＳ Ｐゴシック" charset="-128"/>
              </a:rPr>
              <a:t>Безпров</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дна</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мережева</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нтерфейсна</a:t>
            </a:r>
            <a:r>
              <a:rPr lang="ru-RU" sz="2200" dirty="0">
                <a:effectLst>
                  <a:outerShdw blurRad="38100" dist="38100" dir="2700000" algn="tl">
                    <a:srgbClr val="010199"/>
                  </a:outerShdw>
                </a:effectLst>
                <a:ea typeface="ＭＳ Ｐゴシック" charset="-128"/>
              </a:rPr>
              <a:t> плата — </a:t>
            </a:r>
            <a:r>
              <a:rPr lang="ru-RU" sz="2200" dirty="0" err="1">
                <a:effectLst>
                  <a:outerShdw blurRad="38100" dist="38100" dir="2700000" algn="tl">
                    <a:srgbClr val="010199"/>
                  </a:outerShdw>
                </a:effectLst>
                <a:ea typeface="ＭＳ Ｐゴシック" charset="-128"/>
              </a:rPr>
              <a:t>використову</a:t>
            </a:r>
            <a:r>
              <a:rPr lang="ru-RU" sz="2200" dirty="0" err="1">
                <a:effectLst>
                  <a:outerShdw blurRad="38100" dist="38100" dir="2700000" algn="tl">
                    <a:srgbClr val="010199"/>
                  </a:outerShdw>
                </a:effectLst>
              </a:rPr>
              <a:t>є</a:t>
            </a:r>
            <a:r>
              <a:rPr lang="ru-RU" sz="2200" dirty="0" err="1">
                <a:effectLst>
                  <a:outerShdw blurRad="38100" dist="38100" dir="2700000" algn="tl">
                    <a:srgbClr val="010199"/>
                  </a:outerShdw>
                </a:effectLst>
                <a:ea typeface="ＭＳ Ｐゴシック" charset="-128"/>
              </a:rPr>
              <a:t>ться</a:t>
            </a:r>
            <a:r>
              <a:rPr lang="ru-RU" sz="2200" dirty="0">
                <a:effectLst>
                  <a:outerShdw blurRad="38100" dist="38100" dir="2700000" algn="tl">
                    <a:srgbClr val="010199"/>
                  </a:outerShdw>
                </a:effectLst>
                <a:ea typeface="ＭＳ Ｐゴシック" charset="-128"/>
              </a:rPr>
              <a:t> для </a:t>
            </a:r>
            <a:r>
              <a:rPr lang="ru-RU" sz="2200" dirty="0" err="1">
                <a:effectLst>
                  <a:outerShdw blurRad="38100" dist="38100" dir="2700000" algn="tl">
                    <a:srgbClr val="010199"/>
                  </a:outerShdw>
                </a:effectLst>
                <a:ea typeface="ＭＳ Ｐゴシック" charset="-128"/>
              </a:rPr>
              <a:t>безпров</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дного</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п</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дключення</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комп'ютера</a:t>
            </a:r>
            <a:r>
              <a:rPr lang="ru-RU" sz="2200" dirty="0">
                <a:effectLst>
                  <a:outerShdw blurRad="38100" dist="38100" dir="2700000" algn="tl">
                    <a:srgbClr val="010199"/>
                  </a:outerShdw>
                </a:effectLst>
                <a:ea typeface="ＭＳ Ｐゴシック" charset="-128"/>
              </a:rPr>
              <a:t> до </a:t>
            </a:r>
            <a:r>
              <a:rPr lang="ru-RU" sz="2200" dirty="0" err="1">
                <a:effectLst>
                  <a:outerShdw blurRad="38100" dist="38100" dir="2700000" algn="tl">
                    <a:srgbClr val="010199"/>
                  </a:outerShdw>
                </a:effectLst>
                <a:ea typeface="ＭＳ Ｐゴシック" charset="-128"/>
              </a:rPr>
              <a:t>мереж</a:t>
            </a:r>
            <a:r>
              <a:rPr lang="ru-RU" sz="2200" dirty="0" err="1">
                <a:effectLst>
                  <a:outerShdw blurRad="38100" dist="38100" dir="2700000" algn="tl">
                    <a:srgbClr val="010199"/>
                  </a:outerShdw>
                </a:effectLst>
              </a:rPr>
              <a:t>і</a:t>
            </a:r>
            <a:r>
              <a:rPr lang="ru-RU" sz="2200" dirty="0">
                <a:effectLst>
                  <a:outerShdw blurRad="38100" dist="38100" dir="2700000" algn="tl">
                    <a:srgbClr val="010199"/>
                  </a:outerShdw>
                </a:effectLst>
                <a:ea typeface="ＭＳ Ｐゴシック" charset="-128"/>
              </a:rPr>
              <a:t>.</a:t>
            </a:r>
            <a:endParaRPr lang="en-US" sz="2200" dirty="0">
              <a:effectLst>
                <a:outerShdw blurRad="38100" dist="38100" dir="2700000" algn="tl">
                  <a:srgbClr val="010199"/>
                </a:outerShdw>
              </a:effectLst>
              <a:ea typeface="ＭＳ Ｐゴシック" charset="-128"/>
            </a:endParaRPr>
          </a:p>
          <a:p>
            <a:pPr marL="687388" lvl="1" indent="-225425" algn="l" eaLnBrk="1" hangingPunct="1">
              <a:lnSpc>
                <a:spcPct val="85000"/>
              </a:lnSpc>
              <a:spcBef>
                <a:spcPct val="20000"/>
              </a:spcBef>
              <a:buClr>
                <a:schemeClr val="tx2"/>
              </a:buClr>
              <a:buSzPct val="75000"/>
              <a:buFont typeface="Wingdings" pitchFamily="2" charset="2"/>
              <a:buChar char="l"/>
              <a:defRPr/>
            </a:pPr>
            <a:r>
              <a:rPr lang="en-US" sz="2200" dirty="0" err="1">
                <a:effectLst>
                  <a:outerShdw blurRad="38100" dist="38100" dir="2700000" algn="tl">
                    <a:srgbClr val="010199"/>
                  </a:outerShdw>
                </a:effectLst>
                <a:ea typeface="ＭＳ Ｐゴシック" charset="-128"/>
              </a:rPr>
              <a:t>Звуковий</a:t>
            </a:r>
            <a:r>
              <a:rPr lang="en-US" sz="2200" dirty="0">
                <a:effectLst>
                  <a:outerShdw blurRad="38100" dist="38100" dir="2700000" algn="tl">
                    <a:srgbClr val="010199"/>
                  </a:outerShdw>
                </a:effectLst>
                <a:ea typeface="ＭＳ Ｐゴシック" charset="-128"/>
              </a:rPr>
              <a:t> </a:t>
            </a:r>
            <a:r>
              <a:rPr lang="en-US" sz="2200" dirty="0" err="1">
                <a:effectLst>
                  <a:outerShdw blurRad="38100" dist="38100" dir="2700000" algn="tl">
                    <a:srgbClr val="010199"/>
                  </a:outerShdw>
                </a:effectLst>
                <a:ea typeface="ＭＳ Ｐゴシック" charset="-128"/>
              </a:rPr>
              <a:t>адаптер</a:t>
            </a:r>
            <a:r>
              <a:rPr lang="en-US" sz="2200" dirty="0">
                <a:effectLst>
                  <a:outerShdw blurRad="38100" dist="38100" dir="2700000" algn="tl">
                    <a:srgbClr val="010199"/>
                  </a:outerShdw>
                </a:effectLst>
                <a:ea typeface="ＭＳ Ｐゴシック" charset="-128"/>
              </a:rPr>
              <a:t> — </a:t>
            </a:r>
            <a:r>
              <a:rPr lang="en-US" sz="2200" dirty="0" err="1">
                <a:effectLst>
                  <a:outerShdw blurRad="38100" dist="38100" dir="2700000" algn="tl">
                    <a:srgbClr val="010199"/>
                  </a:outerShdw>
                </a:effectLst>
                <a:ea typeface="ＭＳ Ｐゴシック" charset="-128"/>
              </a:rPr>
              <a:t>забезпечу</a:t>
            </a:r>
            <a:r>
              <a:rPr lang="en-US" sz="2200" dirty="0" err="1">
                <a:effectLst>
                  <a:outerShdw blurRad="38100" dist="38100" dir="2700000" algn="tl">
                    <a:srgbClr val="010199"/>
                  </a:outerShdw>
                </a:effectLst>
              </a:rPr>
              <a:t>є</a:t>
            </a:r>
            <a:r>
              <a:rPr lang="en-US" sz="2200" dirty="0">
                <a:effectLst>
                  <a:outerShdw blurRad="38100" dist="38100" dir="2700000" algn="tl">
                    <a:srgbClr val="010199"/>
                  </a:outerShdw>
                </a:effectLst>
                <a:ea typeface="ＭＳ Ｐゴシック" charset="-128"/>
              </a:rPr>
              <a:t> </a:t>
            </a:r>
            <a:r>
              <a:rPr lang="en-US" sz="2200" dirty="0" err="1">
                <a:effectLst>
                  <a:outerShdw blurRad="38100" dist="38100" dir="2700000" algn="tl">
                    <a:srgbClr val="010199"/>
                  </a:outerShdw>
                </a:effectLst>
                <a:ea typeface="ＭＳ Ｐゴシック" charset="-128"/>
              </a:rPr>
              <a:t>ауд</a:t>
            </a:r>
            <a:r>
              <a:rPr lang="en-US" sz="2200" dirty="0" err="1">
                <a:effectLst>
                  <a:outerShdw blurRad="38100" dist="38100" dir="2700000" algn="tl">
                    <a:srgbClr val="010199"/>
                  </a:outerShdw>
                </a:effectLst>
              </a:rPr>
              <a:t>і</a:t>
            </a:r>
            <a:r>
              <a:rPr lang="en-US" sz="2200" dirty="0" err="1">
                <a:effectLst>
                  <a:outerShdw blurRad="38100" dist="38100" dir="2700000" algn="tl">
                    <a:srgbClr val="010199"/>
                  </a:outerShdw>
                </a:effectLst>
                <a:ea typeface="ＭＳ Ｐゴシック" charset="-128"/>
              </a:rPr>
              <a:t>офункц</a:t>
            </a:r>
            <a:r>
              <a:rPr lang="en-US" sz="2200" dirty="0" err="1">
                <a:effectLst>
                  <a:outerShdw blurRad="38100" dist="38100" dir="2700000" algn="tl">
                    <a:srgbClr val="010199"/>
                  </a:outerShdw>
                </a:effectLst>
              </a:rPr>
              <a:t>ії</a:t>
            </a:r>
            <a:r>
              <a:rPr lang="uk-UA" sz="2200" dirty="0">
                <a:effectLst>
                  <a:outerShdw blurRad="38100" dist="38100" dir="2700000" algn="tl">
                    <a:srgbClr val="010199"/>
                  </a:outerShdw>
                </a:effectLst>
              </a:rPr>
              <a:t>.</a:t>
            </a:r>
            <a:endParaRPr lang="en-US" sz="2200" dirty="0">
              <a:effectLst>
                <a:outerShdw blurRad="38100" dist="38100" dir="2700000" algn="tl">
                  <a:srgbClr val="010199"/>
                </a:outerShdw>
              </a:effectLst>
              <a:ea typeface="ＭＳ Ｐゴシック" charset="-128"/>
            </a:endParaRPr>
          </a:p>
          <a:p>
            <a:pPr marL="687388" lvl="1" indent="-225425" algn="l" eaLnBrk="1" hangingPunct="1">
              <a:lnSpc>
                <a:spcPct val="85000"/>
              </a:lnSpc>
              <a:spcBef>
                <a:spcPct val="20000"/>
              </a:spcBef>
              <a:buClr>
                <a:schemeClr val="tx2"/>
              </a:buClr>
              <a:buSzPct val="75000"/>
              <a:buFont typeface="Wingdings" pitchFamily="2" charset="2"/>
              <a:buChar char="l"/>
              <a:defRPr/>
            </a:pPr>
            <a:r>
              <a:rPr lang="en-US" sz="2200" dirty="0" err="1">
                <a:effectLst>
                  <a:outerShdw blurRad="38100" dist="38100" dir="2700000" algn="tl">
                    <a:srgbClr val="010199"/>
                  </a:outerShdw>
                </a:effectLst>
                <a:ea typeface="ＭＳ Ｐゴシック" charset="-128"/>
              </a:rPr>
              <a:t>В</a:t>
            </a:r>
            <a:r>
              <a:rPr lang="en-US" sz="2200" dirty="0" err="1">
                <a:effectLst>
                  <a:outerShdw blurRad="38100" dist="38100" dir="2700000" algn="tl">
                    <a:srgbClr val="010199"/>
                  </a:outerShdw>
                </a:effectLst>
              </a:rPr>
              <a:t>і</a:t>
            </a:r>
            <a:r>
              <a:rPr lang="en-US" sz="2200" dirty="0" err="1">
                <a:effectLst>
                  <a:outerShdw blurRad="38100" dist="38100" dir="2700000" algn="tl">
                    <a:srgbClr val="010199"/>
                  </a:outerShdw>
                </a:effectLst>
                <a:ea typeface="ＭＳ Ｐゴシック" charset="-128"/>
              </a:rPr>
              <a:t>деоадаптер</a:t>
            </a:r>
            <a:r>
              <a:rPr lang="en-US" sz="2200" dirty="0">
                <a:effectLst>
                  <a:outerShdw blurRad="38100" dist="38100" dir="2700000" algn="tl">
                    <a:srgbClr val="010199"/>
                  </a:outerShdw>
                </a:effectLst>
                <a:ea typeface="ＭＳ Ｐゴシック" charset="-128"/>
              </a:rPr>
              <a:t> — </a:t>
            </a:r>
            <a:r>
              <a:rPr lang="en-US" sz="2200" dirty="0" err="1">
                <a:effectLst>
                  <a:outerShdw blurRad="38100" dist="38100" dir="2700000" algn="tl">
                    <a:srgbClr val="010199"/>
                  </a:outerShdw>
                </a:effectLst>
                <a:ea typeface="ＭＳ Ｐゴシック" charset="-128"/>
              </a:rPr>
              <a:t>забезпечу</a:t>
            </a:r>
            <a:r>
              <a:rPr lang="en-US" sz="2200" dirty="0" err="1">
                <a:effectLst>
                  <a:outerShdw blurRad="38100" dist="38100" dir="2700000" algn="tl">
                    <a:srgbClr val="010199"/>
                  </a:outerShdw>
                </a:effectLst>
              </a:rPr>
              <a:t>є</a:t>
            </a:r>
            <a:r>
              <a:rPr lang="en-US" sz="2200" dirty="0">
                <a:effectLst>
                  <a:outerShdw blurRad="38100" dist="38100" dir="2700000" algn="tl">
                    <a:srgbClr val="010199"/>
                  </a:outerShdw>
                </a:effectLst>
                <a:ea typeface="ＭＳ Ｐゴシック" charset="-128"/>
              </a:rPr>
              <a:t> </a:t>
            </a:r>
            <a:r>
              <a:rPr lang="en-US" sz="2200" dirty="0" err="1">
                <a:effectLst>
                  <a:outerShdw blurRad="38100" dist="38100" dir="2700000" algn="tl">
                    <a:srgbClr val="010199"/>
                  </a:outerShdw>
                </a:effectLst>
                <a:ea typeface="ＭＳ Ｐゴシック" charset="-128"/>
              </a:rPr>
              <a:t>граф</a:t>
            </a:r>
            <a:r>
              <a:rPr lang="en-US" sz="2200" dirty="0" err="1">
                <a:effectLst>
                  <a:outerShdw blurRad="38100" dist="38100" dir="2700000" algn="tl">
                    <a:srgbClr val="010199"/>
                  </a:outerShdw>
                </a:effectLst>
              </a:rPr>
              <a:t>і</a:t>
            </a:r>
            <a:r>
              <a:rPr lang="en-US" sz="2200" dirty="0" err="1">
                <a:effectLst>
                  <a:outerShdw blurRad="38100" dist="38100" dir="2700000" algn="tl">
                    <a:srgbClr val="010199"/>
                  </a:outerShdw>
                </a:effectLst>
                <a:ea typeface="ＭＳ Ｐゴシック" charset="-128"/>
              </a:rPr>
              <a:t>чн</a:t>
            </a:r>
            <a:r>
              <a:rPr lang="en-US" sz="2200" dirty="0" err="1">
                <a:effectLst>
                  <a:outerShdw blurRad="38100" dist="38100" dir="2700000" algn="tl">
                    <a:srgbClr val="010199"/>
                  </a:outerShdw>
                </a:effectLst>
              </a:rPr>
              <a:t>і</a:t>
            </a:r>
            <a:r>
              <a:rPr lang="en-US" sz="2200" dirty="0">
                <a:effectLst>
                  <a:outerShdw blurRad="38100" dist="38100" dir="2700000" algn="tl">
                    <a:srgbClr val="010199"/>
                  </a:outerShdw>
                </a:effectLst>
                <a:ea typeface="ＭＳ Ｐゴシック" charset="-128"/>
              </a:rPr>
              <a:t> </a:t>
            </a:r>
            <a:r>
              <a:rPr lang="en-US" sz="2200" dirty="0" err="1">
                <a:effectLst>
                  <a:outerShdw blurRad="38100" dist="38100" dir="2700000" algn="tl">
                    <a:srgbClr val="010199"/>
                  </a:outerShdw>
                </a:effectLst>
                <a:ea typeface="ＭＳ Ｐゴシック" charset="-128"/>
              </a:rPr>
              <a:t>функц</a:t>
            </a:r>
            <a:r>
              <a:rPr lang="en-US" sz="2200" dirty="0" err="1">
                <a:effectLst>
                  <a:outerShdw blurRad="38100" dist="38100" dir="2700000" algn="tl">
                    <a:srgbClr val="010199"/>
                  </a:outerShdw>
                </a:effectLst>
              </a:rPr>
              <a:t>ії</a:t>
            </a:r>
            <a:r>
              <a:rPr lang="uk-UA" sz="2200" dirty="0">
                <a:effectLst>
                  <a:outerShdw blurRad="38100" dist="38100" dir="2700000" algn="tl">
                    <a:srgbClr val="010199"/>
                  </a:outerShdw>
                </a:effectLst>
              </a:rPr>
              <a:t>.</a:t>
            </a:r>
            <a:endParaRPr lang="uk-UA" sz="2200" dirty="0">
              <a:effectLst>
                <a:outerShdw blurRad="38100" dist="38100" dir="2700000" algn="tl">
                  <a:srgbClr val="010199"/>
                </a:outerShdw>
              </a:effectLst>
              <a:ea typeface="ＭＳ Ｐゴシック" charset="-128"/>
            </a:endParaRPr>
          </a:p>
          <a:p>
            <a:pPr marL="687388" lvl="1" indent="-225425" algn="l" eaLnBrk="1" hangingPunct="1">
              <a:lnSpc>
                <a:spcPct val="85000"/>
              </a:lnSpc>
              <a:spcBef>
                <a:spcPct val="20000"/>
              </a:spcBef>
              <a:buClr>
                <a:schemeClr val="tx2"/>
              </a:buClr>
              <a:buSzPct val="75000"/>
              <a:buFont typeface="Wingdings" pitchFamily="2" charset="2"/>
              <a:buChar char="l"/>
              <a:defRPr/>
            </a:pPr>
            <a:r>
              <a:rPr lang="ru-RU" sz="2200" dirty="0" err="1">
                <a:effectLst>
                  <a:outerShdw blurRad="38100" dist="38100" dir="2700000" algn="tl">
                    <a:srgbClr val="010199"/>
                  </a:outerShdw>
                </a:effectLst>
                <a:ea typeface="ＭＳ Ｐゴシック" charset="-128"/>
              </a:rPr>
              <a:t>Модемний</a:t>
            </a:r>
            <a:r>
              <a:rPr lang="ru-RU" sz="2200" dirty="0">
                <a:effectLst>
                  <a:outerShdw blurRad="38100" dist="38100" dir="2700000" algn="tl">
                    <a:srgbClr val="010199"/>
                  </a:outerShdw>
                </a:effectLst>
                <a:ea typeface="ＭＳ Ｐゴシック" charset="-128"/>
              </a:rPr>
              <a:t> адаптер — </a:t>
            </a:r>
            <a:r>
              <a:rPr lang="ru-RU" sz="2200" dirty="0" err="1">
                <a:effectLst>
                  <a:outerShdw blurRad="38100" dist="38100" dir="2700000" algn="tl">
                    <a:srgbClr val="010199"/>
                  </a:outerShdw>
                </a:effectLst>
                <a:ea typeface="ＭＳ Ｐゴシック" charset="-128"/>
              </a:rPr>
              <a:t>використову</a:t>
            </a:r>
            <a:r>
              <a:rPr lang="ru-RU" sz="2200" dirty="0" err="1">
                <a:effectLst>
                  <a:outerShdw blurRad="38100" dist="38100" dir="2700000" algn="tl">
                    <a:srgbClr val="010199"/>
                  </a:outerShdw>
                </a:effectLst>
              </a:rPr>
              <a:t>є</a:t>
            </a:r>
            <a:r>
              <a:rPr lang="ru-RU" sz="2200" dirty="0" err="1">
                <a:effectLst>
                  <a:outerShdw blurRad="38100" dist="38100" dir="2700000" algn="tl">
                    <a:srgbClr val="010199"/>
                  </a:outerShdw>
                </a:effectLst>
                <a:ea typeface="ＭＳ Ｐゴシック" charset="-128"/>
              </a:rPr>
              <a:t>ться</a:t>
            </a:r>
            <a:r>
              <a:rPr lang="ru-RU" sz="2200" dirty="0">
                <a:effectLst>
                  <a:outerShdw blurRad="38100" dist="38100" dir="2700000" algn="tl">
                    <a:srgbClr val="010199"/>
                  </a:outerShdw>
                </a:effectLst>
                <a:ea typeface="ＭＳ Ｐゴシック" charset="-128"/>
              </a:rPr>
              <a:t> для </a:t>
            </a:r>
            <a:r>
              <a:rPr lang="ru-RU" sz="2200" dirty="0" err="1">
                <a:effectLst>
                  <a:outerShdw blurRad="38100" dist="38100" dir="2700000" algn="tl">
                    <a:srgbClr val="010199"/>
                  </a:outerShdw>
                </a:effectLst>
                <a:ea typeface="ＭＳ Ｐゴシック" charset="-128"/>
              </a:rPr>
              <a:t>п</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дключення</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комп'ютера</a:t>
            </a:r>
            <a:r>
              <a:rPr lang="ru-RU" sz="2200" dirty="0">
                <a:effectLst>
                  <a:outerShdw blurRad="38100" dist="38100" dir="2700000" algn="tl">
                    <a:srgbClr val="010199"/>
                  </a:outerShdw>
                </a:effectLst>
                <a:ea typeface="ＭＳ Ｐゴシック" charset="-128"/>
              </a:rPr>
              <a:t> до </a:t>
            </a:r>
            <a:r>
              <a:rPr lang="ru-RU" sz="2200" dirty="0" err="1">
                <a:effectLst>
                  <a:outerShdw blurRad="38100" dist="38100" dir="2700000" algn="tl">
                    <a:srgbClr val="010199"/>
                  </a:outerShdw>
                </a:effectLst>
                <a:ea typeface="ＭＳ Ｐゴシック" charset="-128"/>
              </a:rPr>
              <a:t>мереж</a:t>
            </a:r>
            <a:r>
              <a:rPr lang="ru-RU" sz="2200" dirty="0" err="1">
                <a:effectLst>
                  <a:outerShdw blurRad="38100" dist="38100" dir="2700000" algn="tl">
                    <a:srgbClr val="010199"/>
                  </a:outerShdw>
                </a:effectLst>
              </a:rPr>
              <a:t>і</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нтернет</a:t>
            </a:r>
            <a:r>
              <a:rPr lang="ru-RU" sz="2200" dirty="0">
                <a:effectLst>
                  <a:outerShdw blurRad="38100" dist="38100" dir="2700000" algn="tl">
                    <a:srgbClr val="010199"/>
                  </a:outerShdw>
                </a:effectLst>
                <a:ea typeface="ＭＳ Ｐゴシック" charset="-128"/>
              </a:rPr>
              <a:t> по </a:t>
            </a:r>
            <a:r>
              <a:rPr lang="ru-RU" sz="2200" dirty="0" err="1">
                <a:effectLst>
                  <a:outerShdw blurRad="38100" dist="38100" dir="2700000" algn="tl">
                    <a:srgbClr val="010199"/>
                  </a:outerShdw>
                </a:effectLst>
                <a:ea typeface="ＭＳ Ｐゴシック" charset="-128"/>
              </a:rPr>
              <a:t>телефонн</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й</a:t>
            </a:r>
            <a:r>
              <a:rPr lang="ru-RU" sz="2200" dirty="0">
                <a:effectLst>
                  <a:outerShdw blurRad="38100" dist="38100" dir="2700000" algn="tl">
                    <a:srgbClr val="010199"/>
                  </a:outerShdw>
                </a:effectLst>
                <a:ea typeface="ＭＳ Ｐゴシック" charset="-128"/>
              </a:rPr>
              <a:t> </a:t>
            </a:r>
            <a:r>
              <a:rPr lang="ru-RU" sz="2200" dirty="0" err="1">
                <a:effectLst>
                  <a:outerShdw blurRad="38100" dist="38100" dir="2700000" algn="tl">
                    <a:srgbClr val="010199"/>
                  </a:outerShdw>
                </a:effectLst>
                <a:ea typeface="ＭＳ Ｐゴシック" charset="-128"/>
              </a:rPr>
              <a:t>л</a:t>
            </a:r>
            <a:r>
              <a:rPr lang="ru-RU" sz="2200" dirty="0" err="1">
                <a:effectLst>
                  <a:outerShdw blurRad="38100" dist="38100" dir="2700000" algn="tl">
                    <a:srgbClr val="010199"/>
                  </a:outerShdw>
                </a:effectLst>
              </a:rPr>
              <a:t>і</a:t>
            </a:r>
            <a:r>
              <a:rPr lang="ru-RU" sz="2200" dirty="0" err="1">
                <a:effectLst>
                  <a:outerShdw blurRad="38100" dist="38100" dir="2700000" algn="tl">
                    <a:srgbClr val="010199"/>
                  </a:outerShdw>
                </a:effectLst>
                <a:ea typeface="ＭＳ Ｐゴシック" charset="-128"/>
              </a:rPr>
              <a:t>н</a:t>
            </a:r>
            <a:r>
              <a:rPr lang="ru-RU" sz="2200" dirty="0" err="1">
                <a:effectLst>
                  <a:outerShdw blurRad="38100" dist="38100" dir="2700000" algn="tl">
                    <a:srgbClr val="010199"/>
                  </a:outerShdw>
                </a:effectLst>
              </a:rPr>
              <a:t>ії</a:t>
            </a:r>
            <a:r>
              <a:rPr lang="ru-RU" sz="2200" dirty="0">
                <a:effectLst>
                  <a:outerShdw blurRad="38100" dist="38100" dir="2700000" algn="tl">
                    <a:srgbClr val="010199"/>
                  </a:outerShdw>
                </a:effectLst>
              </a:rPr>
              <a:t>.</a:t>
            </a:r>
            <a:endParaRPr lang="en-US" sz="2200" dirty="0">
              <a:effectLst>
                <a:outerShdw blurRad="38100" dist="38100" dir="2700000" algn="tl">
                  <a:srgbClr val="010199"/>
                </a:outerShdw>
              </a:effectLst>
              <a:ea typeface="ＭＳ Ｐゴシック" charset="-128"/>
            </a:endParaRPr>
          </a:p>
        </p:txBody>
      </p:sp>
    </p:spTree>
    <p:extLst>
      <p:ext uri="{BB962C8B-B14F-4D97-AF65-F5344CB8AC3E}">
        <p14:creationId xmlns:p14="http://schemas.microsoft.com/office/powerpoint/2010/main" val="108031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6" descr="http://www.atmancomputer.com/catalog/images/AT-MV22PCE_LG.gif"/>
          <p:cNvPicPr>
            <a:picLocks noChangeAspect="1" noChangeArrowheads="1"/>
          </p:cNvPicPr>
          <p:nvPr/>
        </p:nvPicPr>
        <p:blipFill>
          <a:blip r:embed="rId2" cstate="print">
            <a:extLst>
              <a:ext uri="{28A0092B-C50C-407E-A947-70E740481C1C}">
                <a14:useLocalDpi xmlns:a14="http://schemas.microsoft.com/office/drawing/2010/main" val="0"/>
              </a:ext>
            </a:extLst>
          </a:blip>
          <a:srcRect r="4688" b="15913"/>
          <a:stretch>
            <a:fillRect/>
          </a:stretch>
        </p:blipFill>
        <p:spPr bwMode="auto">
          <a:xfrm>
            <a:off x="6162675" y="150813"/>
            <a:ext cx="2122488"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Rectangle 2"/>
          <p:cNvSpPr>
            <a:spLocks noChangeArrowheads="1"/>
          </p:cNvSpPr>
          <p:nvPr/>
        </p:nvSpPr>
        <p:spPr bwMode="auto">
          <a:xfrm>
            <a:off x="142875" y="284163"/>
            <a:ext cx="42354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algn="l" eaLnBrk="1" hangingPunct="1">
              <a:lnSpc>
                <a:spcPct val="100000"/>
              </a:lnSpc>
              <a:defRPr/>
            </a:pPr>
            <a:r>
              <a:rPr lang="uk-UA" sz="3600">
                <a:solidFill>
                  <a:schemeClr val="tx2"/>
                </a:solidFill>
                <a:effectLst>
                  <a:outerShdw blurRad="38100" dist="38100" dir="2700000" algn="tl">
                    <a:srgbClr val="FFFFFF"/>
                  </a:outerShdw>
                </a:effectLst>
              </a:rPr>
              <a:t>П</a:t>
            </a:r>
            <a:r>
              <a:rPr lang="en-US" sz="3600">
                <a:solidFill>
                  <a:schemeClr val="tx2"/>
                </a:solidFill>
                <a:effectLst>
                  <a:outerShdw blurRad="38100" dist="38100" dir="2700000" algn="tl">
                    <a:srgbClr val="FFFFFF"/>
                  </a:outerShdw>
                </a:effectLst>
              </a:rPr>
              <a:t>лати </a:t>
            </a:r>
            <a:r>
              <a:rPr lang="uk-UA" sz="3600">
                <a:solidFill>
                  <a:schemeClr val="tx2"/>
                </a:solidFill>
                <a:effectLst>
                  <a:outerShdw blurRad="38100" dist="38100" dir="2700000" algn="tl">
                    <a:srgbClr val="FFFFFF"/>
                  </a:outerShdw>
                </a:effectLst>
              </a:rPr>
              <a:t>а</a:t>
            </a:r>
            <a:r>
              <a:rPr lang="en-US" sz="3600">
                <a:solidFill>
                  <a:schemeClr val="tx2"/>
                </a:solidFill>
                <a:effectLst>
                  <a:outerShdw blurRad="38100" dist="38100" dir="2700000" algn="tl">
                    <a:srgbClr val="FFFFFF"/>
                  </a:outerShdw>
                </a:effectLst>
              </a:rPr>
              <a:t>даптері</a:t>
            </a:r>
            <a:r>
              <a:rPr lang="uk-UA" sz="3600">
                <a:solidFill>
                  <a:schemeClr val="tx2"/>
                </a:solidFill>
                <a:effectLst>
                  <a:outerShdw blurRad="38100" dist="38100" dir="2700000" algn="tl">
                    <a:srgbClr val="FFFFFF"/>
                  </a:outerShdw>
                </a:effectLst>
              </a:rPr>
              <a:t>в</a:t>
            </a:r>
            <a:endParaRPr lang="en-US" sz="3600">
              <a:solidFill>
                <a:schemeClr val="tx2"/>
              </a:solidFill>
              <a:effectLst>
                <a:outerShdw blurRad="38100" dist="38100" dir="2700000" algn="tl">
                  <a:srgbClr val="FFFFFF"/>
                </a:outerShdw>
              </a:effectLst>
            </a:endParaRPr>
          </a:p>
        </p:txBody>
      </p:sp>
      <p:sp>
        <p:nvSpPr>
          <p:cNvPr id="159751" name="Rectangle 6"/>
          <p:cNvSpPr>
            <a:spLocks noChangeArrowheads="1"/>
          </p:cNvSpPr>
          <p:nvPr/>
        </p:nvSpPr>
        <p:spPr bwMode="auto">
          <a:xfrm>
            <a:off x="0" y="1154113"/>
            <a:ext cx="9031288"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85000"/>
              </a:lnSpc>
              <a:spcBef>
                <a:spcPct val="20000"/>
              </a:spcBef>
              <a:buClr>
                <a:schemeClr val="hlink"/>
              </a:buClr>
              <a:buSzPct val="75000"/>
              <a:buFont typeface="Wingdings" pitchFamily="2" charset="2"/>
              <a:buChar char="l"/>
              <a:defRPr/>
            </a:pPr>
            <a:r>
              <a:rPr lang="uk-UA" sz="3100" b="0">
                <a:effectLst>
                  <a:outerShdw blurRad="38100" dist="38100" dir="2700000" algn="tl">
                    <a:srgbClr val="010199"/>
                  </a:outerShdw>
                </a:effectLst>
              </a:rPr>
              <a:t>Приклади плат адаптерів</a:t>
            </a:r>
            <a:r>
              <a:rPr lang="en-US" sz="3100" b="0">
                <a:effectLst>
                  <a:outerShdw blurRad="38100" dist="38100" dir="2700000" algn="tl">
                    <a:srgbClr val="010199"/>
                  </a:outerShdw>
                </a:effectLst>
              </a:rPr>
              <a:t>:</a:t>
            </a:r>
          </a:p>
          <a:p>
            <a:pPr marL="687388" lvl="1" indent="-225425" algn="l" eaLnBrk="1" hangingPunct="1">
              <a:lnSpc>
                <a:spcPct val="85000"/>
              </a:lnSpc>
              <a:spcBef>
                <a:spcPct val="20000"/>
              </a:spcBef>
              <a:buClr>
                <a:schemeClr val="tx2"/>
              </a:buClr>
              <a:buSzPct val="75000"/>
              <a:buFont typeface="Wingdings" pitchFamily="2" charset="2"/>
              <a:buChar char="l"/>
              <a:defRPr/>
            </a:pPr>
            <a:r>
              <a:rPr lang="en-US">
                <a:effectLst>
                  <a:outerShdw blurRad="38100" dist="38100" dir="2700000" algn="tl">
                    <a:srgbClr val="010199"/>
                  </a:outerShdw>
                </a:effectLst>
                <a:ea typeface="ＭＳ Ｐゴシック" charset="-128"/>
              </a:rPr>
              <a:t>Адаптер </a:t>
            </a:r>
            <a:r>
              <a:rPr lang="en-US">
                <a:solidFill>
                  <a:srgbClr val="FF0000"/>
                </a:solidFill>
                <a:effectLst>
                  <a:outerShdw blurRad="38100" dist="38100" dir="2700000" algn="tl">
                    <a:srgbClr val="FFFFFF"/>
                  </a:outerShdw>
                </a:effectLst>
                <a:ea typeface="ＭＳ Ｐゴシック" charset="-128"/>
              </a:rPr>
              <a:t>SCSI</a:t>
            </a:r>
            <a:r>
              <a:rPr lang="en-US">
                <a:effectLst>
                  <a:outerShdw blurRad="38100" dist="38100" dir="2700000" algn="tl">
                    <a:srgbClr val="010199"/>
                  </a:outerShdw>
                </a:effectLst>
                <a:ea typeface="ＭＳ Ｐゴシック" charset="-128"/>
              </a:rPr>
              <a:t> — використову</a:t>
            </a:r>
            <a:r>
              <a:rPr lang="en-US">
                <a:effectLst>
                  <a:outerShdw blurRad="38100" dist="38100" dir="2700000" algn="tl">
                    <a:srgbClr val="010199"/>
                  </a:outerShdw>
                </a:effectLst>
              </a:rPr>
              <a:t>є</a:t>
            </a:r>
            <a:r>
              <a:rPr lang="en-US">
                <a:effectLst>
                  <a:outerShdw blurRad="38100" dist="38100" dir="2700000" algn="tl">
                    <a:srgbClr val="010199"/>
                  </a:outerShdw>
                </a:effectLst>
                <a:ea typeface="ＭＳ Ｐゴシック" charset="-128"/>
              </a:rPr>
              <a:t>ться для п</a:t>
            </a:r>
            <a:r>
              <a:rPr lang="en-US">
                <a:effectLst>
                  <a:outerShdw blurRad="38100" dist="38100" dir="2700000" algn="tl">
                    <a:srgbClr val="010199"/>
                  </a:outerShdw>
                </a:effectLst>
              </a:rPr>
              <a:t>і</a:t>
            </a:r>
            <a:r>
              <a:rPr lang="en-US">
                <a:effectLst>
                  <a:outerShdw blurRad="38100" dist="38100" dir="2700000" algn="tl">
                    <a:srgbClr val="010199"/>
                  </a:outerShdw>
                </a:effectLst>
                <a:ea typeface="ＭＳ Ｐゴシック" charset="-128"/>
              </a:rPr>
              <a:t>дключення до комп'ютера </a:t>
            </a:r>
            <a:r>
              <a:rPr lang="en-US">
                <a:solidFill>
                  <a:srgbClr val="FF0000"/>
                </a:solidFill>
                <a:effectLst>
                  <a:outerShdw blurRad="38100" dist="38100" dir="2700000" algn="tl">
                    <a:srgbClr val="FFFFFF"/>
                  </a:outerShdw>
                </a:effectLst>
                <a:ea typeface="ＭＳ Ｐゴシック" charset="-128"/>
              </a:rPr>
              <a:t>SCSI</a:t>
            </a:r>
            <a:r>
              <a:rPr lang="en-US">
                <a:effectLst>
                  <a:outerShdw blurRad="38100" dist="38100" dir="2700000" algn="tl">
                    <a:srgbClr val="010199"/>
                  </a:outerShdw>
                </a:effectLst>
                <a:ea typeface="ＭＳ Ｐゴシック" charset="-128"/>
              </a:rPr>
              <a:t>-пр</a:t>
            </a:r>
            <a:r>
              <a:rPr lang="uk-UA">
                <a:effectLst>
                  <a:outerShdw blurRad="38100" dist="38100" dir="2700000" algn="tl">
                    <a:srgbClr val="010199"/>
                  </a:outerShdw>
                </a:effectLst>
              </a:rPr>
              <a:t>и</a:t>
            </a:r>
            <a:r>
              <a:rPr lang="en-US">
                <a:effectLst>
                  <a:outerShdw blurRad="38100" dist="38100" dir="2700000" algn="tl">
                    <a:srgbClr val="010199"/>
                  </a:outerShdw>
                </a:effectLst>
                <a:ea typeface="ＭＳ Ｐゴシック" charset="-128"/>
              </a:rPr>
              <a:t>стро</a:t>
            </a:r>
            <a:r>
              <a:rPr lang="en-US">
                <a:effectLst>
                  <a:outerShdw blurRad="38100" dist="38100" dir="2700000" algn="tl">
                    <a:srgbClr val="010199"/>
                  </a:outerShdw>
                </a:effectLst>
              </a:rPr>
              <a:t>ї</a:t>
            </a:r>
            <a:r>
              <a:rPr lang="en-US">
                <a:effectLst>
                  <a:outerShdw blurRad="38100" dist="38100" dir="2700000" algn="tl">
                    <a:srgbClr val="010199"/>
                  </a:outerShdw>
                </a:effectLst>
                <a:ea typeface="ＭＳ Ｐゴシック" charset="-128"/>
              </a:rPr>
              <a:t>в, таких як жорстк</a:t>
            </a:r>
            <a:r>
              <a:rPr lang="en-US">
                <a:effectLst>
                  <a:outerShdw blurRad="38100" dist="38100" dir="2700000" algn="tl">
                    <a:srgbClr val="010199"/>
                  </a:outerShdw>
                </a:effectLst>
              </a:rPr>
              <a:t>і</a:t>
            </a:r>
            <a:r>
              <a:rPr lang="en-US">
                <a:effectLst>
                  <a:outerShdw blurRad="38100" dist="38100" dir="2700000" algn="tl">
                    <a:srgbClr val="010199"/>
                  </a:outerShdw>
                </a:effectLst>
                <a:ea typeface="ＭＳ Ｐゴシック" charset="-128"/>
              </a:rPr>
              <a:t> диски або накопичувач</a:t>
            </a:r>
            <a:r>
              <a:rPr lang="en-US">
                <a:effectLst>
                  <a:outerShdw blurRad="38100" dist="38100" dir="2700000" algn="tl">
                    <a:srgbClr val="010199"/>
                  </a:outerShdw>
                </a:effectLst>
              </a:rPr>
              <a:t>і</a:t>
            </a:r>
            <a:r>
              <a:rPr lang="en-US">
                <a:effectLst>
                  <a:outerShdw blurRad="38100" dist="38100" dir="2700000" algn="tl">
                    <a:srgbClr val="010199"/>
                  </a:outerShdw>
                </a:effectLst>
                <a:ea typeface="ＭＳ Ｐゴシック" charset="-128"/>
              </a:rPr>
              <a:t> на магн</a:t>
            </a:r>
            <a:r>
              <a:rPr lang="en-US">
                <a:effectLst>
                  <a:outerShdw blurRad="38100" dist="38100" dir="2700000" algn="tl">
                    <a:srgbClr val="010199"/>
                  </a:outerShdw>
                </a:effectLst>
              </a:rPr>
              <a:t>і</a:t>
            </a:r>
            <a:r>
              <a:rPr lang="en-US">
                <a:effectLst>
                  <a:outerShdw blurRad="38100" dist="38100" dir="2700000" algn="tl">
                    <a:srgbClr val="010199"/>
                  </a:outerShdw>
                </a:effectLst>
                <a:ea typeface="ＭＳ Ｐゴシック" charset="-128"/>
              </a:rPr>
              <a:t>тних стр</a:t>
            </a:r>
            <a:r>
              <a:rPr lang="en-US">
                <a:effectLst>
                  <a:outerShdw blurRad="38100" dist="38100" dir="2700000" algn="tl">
                    <a:srgbClr val="010199"/>
                  </a:outerShdw>
                </a:effectLst>
              </a:rPr>
              <a:t>і</a:t>
            </a:r>
            <a:r>
              <a:rPr lang="en-US">
                <a:effectLst>
                  <a:outerShdw blurRad="38100" dist="38100" dir="2700000" algn="tl">
                    <a:srgbClr val="010199"/>
                  </a:outerShdw>
                </a:effectLst>
                <a:ea typeface="ＭＳ Ｐゴシック" charset="-128"/>
              </a:rPr>
              <a:t>чках</a:t>
            </a:r>
            <a:endParaRPr lang="uk-UA">
              <a:effectLst>
                <a:outerShdw blurRad="38100" dist="38100" dir="2700000" algn="tl">
                  <a:srgbClr val="010199"/>
                </a:outerShdw>
              </a:effectLst>
              <a:ea typeface="ＭＳ Ｐゴシック" charset="-128"/>
            </a:endParaRPr>
          </a:p>
          <a:p>
            <a:pPr marL="687388" lvl="1" indent="-225425" algn="l" eaLnBrk="1" hangingPunct="1">
              <a:lnSpc>
                <a:spcPct val="85000"/>
              </a:lnSpc>
              <a:spcBef>
                <a:spcPct val="20000"/>
              </a:spcBef>
              <a:buClr>
                <a:schemeClr val="tx2"/>
              </a:buClr>
              <a:buSzPct val="75000"/>
              <a:buFont typeface="Wingdings" pitchFamily="2" charset="2"/>
              <a:buChar char="l"/>
              <a:defRPr/>
            </a:pPr>
            <a:r>
              <a:rPr lang="ru-RU">
                <a:effectLst>
                  <a:outerShdw blurRad="38100" dist="38100" dir="2700000" algn="tl">
                    <a:srgbClr val="010199"/>
                  </a:outerShdw>
                </a:effectLst>
                <a:ea typeface="ＭＳ Ｐゴシック" charset="-128"/>
              </a:rPr>
              <a:t>Адаптер </a:t>
            </a:r>
            <a:r>
              <a:rPr lang="ru-RU">
                <a:solidFill>
                  <a:srgbClr val="FF0000"/>
                </a:solidFill>
                <a:effectLst>
                  <a:outerShdw blurRad="38100" dist="38100" dir="2700000" algn="tl">
                    <a:srgbClr val="FFFFFF"/>
                  </a:outerShdw>
                </a:effectLst>
                <a:ea typeface="ＭＳ Ｐゴシック" charset="-128"/>
              </a:rPr>
              <a:t>RAID</a:t>
            </a:r>
            <a:r>
              <a:rPr lang="ru-RU">
                <a:effectLst>
                  <a:outerShdw blurRad="38100" dist="38100" dir="2700000" algn="tl">
                    <a:srgbClr val="010199"/>
                  </a:outerShdw>
                </a:effectLst>
                <a:ea typeface="ＭＳ Ｐゴシック" charset="-128"/>
              </a:rPr>
              <a:t> </a:t>
            </a:r>
            <a:r>
              <a:rPr lang="en-US">
                <a:effectLst>
                  <a:outerShdw blurRad="38100" dist="38100" dir="2700000" algn="tl">
                    <a:srgbClr val="010199"/>
                  </a:outerShdw>
                </a:effectLst>
                <a:ea typeface="ＭＳ Ｐゴシック" charset="-128"/>
              </a:rPr>
              <a:t>(</a:t>
            </a:r>
            <a:r>
              <a:rPr lang="en-US">
                <a:solidFill>
                  <a:srgbClr val="FF0000"/>
                </a:solidFill>
                <a:effectLst>
                  <a:outerShdw blurRad="38100" dist="38100" dir="2700000" algn="tl">
                    <a:srgbClr val="FFFFFF"/>
                  </a:outerShdw>
                </a:effectLst>
                <a:ea typeface="ＭＳ Ｐゴシック" charset="-128"/>
              </a:rPr>
              <a:t>R</a:t>
            </a:r>
            <a:r>
              <a:rPr lang="ru-RU">
                <a:solidFill>
                  <a:srgbClr val="FF0000"/>
                </a:solidFill>
                <a:effectLst>
                  <a:outerShdw blurRad="38100" dist="38100" dir="2700000" algn="tl">
                    <a:srgbClr val="FFFFFF"/>
                  </a:outerShdw>
                </a:effectLst>
                <a:ea typeface="ＭＳ Ｐゴシック" charset="-128"/>
              </a:rPr>
              <a:t>edundant </a:t>
            </a:r>
            <a:r>
              <a:rPr lang="en-US">
                <a:solidFill>
                  <a:srgbClr val="FF0000"/>
                </a:solidFill>
                <a:effectLst>
                  <a:outerShdw blurRad="38100" dist="38100" dir="2700000" algn="tl">
                    <a:srgbClr val="FFFFFF"/>
                  </a:outerShdw>
                </a:effectLst>
                <a:ea typeface="ＭＳ Ｐゴシック" charset="-128"/>
              </a:rPr>
              <a:t>A</a:t>
            </a:r>
            <a:r>
              <a:rPr lang="ru-RU">
                <a:solidFill>
                  <a:srgbClr val="FF0000"/>
                </a:solidFill>
                <a:effectLst>
                  <a:outerShdw blurRad="38100" dist="38100" dir="2700000" algn="tl">
                    <a:srgbClr val="FFFFFF"/>
                  </a:outerShdw>
                </a:effectLst>
                <a:ea typeface="ＭＳ Ｐゴシック" charset="-128"/>
              </a:rPr>
              <a:t>rray of </a:t>
            </a:r>
            <a:r>
              <a:rPr lang="en-US">
                <a:solidFill>
                  <a:srgbClr val="FF0000"/>
                </a:solidFill>
                <a:effectLst>
                  <a:outerShdw blurRad="38100" dist="38100" dir="2700000" algn="tl">
                    <a:srgbClr val="FFFFFF"/>
                  </a:outerShdw>
                </a:effectLst>
                <a:ea typeface="ＭＳ Ｐゴシック" charset="-128"/>
              </a:rPr>
              <a:t>I</a:t>
            </a:r>
            <a:r>
              <a:rPr lang="ru-RU">
                <a:solidFill>
                  <a:srgbClr val="FF0000"/>
                </a:solidFill>
                <a:effectLst>
                  <a:outerShdw blurRad="38100" dist="38100" dir="2700000" algn="tl">
                    <a:srgbClr val="FFFFFF"/>
                  </a:outerShdw>
                </a:effectLst>
                <a:ea typeface="ＭＳ Ｐゴシック" charset="-128"/>
              </a:rPr>
              <a:t>ndependent/ </a:t>
            </a:r>
            <a:r>
              <a:rPr lang="en-US">
                <a:solidFill>
                  <a:srgbClr val="FF0000"/>
                </a:solidFill>
                <a:effectLst>
                  <a:outerShdw blurRad="38100" dist="38100" dir="2700000" algn="tl">
                    <a:srgbClr val="FFFFFF"/>
                  </a:outerShdw>
                </a:effectLst>
                <a:ea typeface="ＭＳ Ｐゴシック" charset="-128"/>
              </a:rPr>
              <a:t>I</a:t>
            </a:r>
            <a:r>
              <a:rPr lang="ru-RU">
                <a:solidFill>
                  <a:srgbClr val="FF0000"/>
                </a:solidFill>
                <a:effectLst>
                  <a:outerShdw blurRad="38100" dist="38100" dir="2700000" algn="tl">
                    <a:srgbClr val="FFFFFF"/>
                  </a:outerShdw>
                </a:effectLst>
                <a:ea typeface="ＭＳ Ｐゴシック" charset="-128"/>
              </a:rPr>
              <a:t>nexpensive </a:t>
            </a:r>
            <a:r>
              <a:rPr lang="en-US">
                <a:solidFill>
                  <a:srgbClr val="FF0000"/>
                </a:solidFill>
                <a:effectLst>
                  <a:outerShdw blurRad="38100" dist="38100" dir="2700000" algn="tl">
                    <a:srgbClr val="FFFFFF"/>
                  </a:outerShdw>
                </a:effectLst>
                <a:ea typeface="ＭＳ Ｐゴシック" charset="-128"/>
              </a:rPr>
              <a:t>D</a:t>
            </a:r>
            <a:r>
              <a:rPr lang="ru-RU">
                <a:solidFill>
                  <a:srgbClr val="FF0000"/>
                </a:solidFill>
                <a:effectLst>
                  <a:outerShdw blurRad="38100" dist="38100" dir="2700000" algn="tl">
                    <a:srgbClr val="FFFFFF"/>
                  </a:outerShdw>
                </a:effectLst>
                <a:ea typeface="ＭＳ Ｐゴシック" charset="-128"/>
              </a:rPr>
              <a:t>isks</a:t>
            </a:r>
            <a:r>
              <a:rPr lang="ru-RU">
                <a:effectLst>
                  <a:outerShdw blurRad="38100" dist="38100" dir="2700000" algn="tl">
                    <a:srgbClr val="010199"/>
                  </a:outerShdw>
                </a:effectLst>
                <a:ea typeface="ＭＳ Ｐゴシック" charset="-128"/>
              </a:rPr>
              <a:t>)</a:t>
            </a:r>
            <a:r>
              <a:rPr lang="ru-RU" sz="2800">
                <a:effectLst>
                  <a:outerShdw blurRad="38100" dist="38100" dir="2700000" algn="tl">
                    <a:srgbClr val="010199"/>
                  </a:outerShdw>
                </a:effectLst>
              </a:rPr>
              <a:t> </a:t>
            </a:r>
            <a:r>
              <a:rPr lang="ru-RU">
                <a:effectLst>
                  <a:outerShdw blurRad="38100" dist="38100" dir="2700000" algn="tl">
                    <a:srgbClr val="010199"/>
                  </a:outerShdw>
                </a:effectLst>
                <a:ea typeface="ＭＳ Ｐゴシック" charset="-128"/>
              </a:rPr>
              <a:t>—</a:t>
            </a:r>
            <a:r>
              <a:rPr lang="ru-RU" sz="2800">
                <a:effectLst>
                  <a:outerShdw blurRad="38100" dist="38100" dir="2700000" algn="tl">
                    <a:srgbClr val="010199"/>
                  </a:outerShdw>
                </a:effectLst>
              </a:rPr>
              <a:t> </a:t>
            </a:r>
            <a:r>
              <a:rPr lang="ru-RU">
                <a:effectLst>
                  <a:outerShdw blurRad="38100" dist="38100" dir="2700000" algn="tl">
                    <a:srgbClr val="010199"/>
                  </a:outerShdw>
                </a:effectLst>
                <a:ea typeface="ＭＳ Ｐゴシック" charset="-128"/>
              </a:rPr>
              <a:t>надлишковий масив незалежних диск</a:t>
            </a:r>
            <a:r>
              <a:rPr lang="ru-RU">
                <a:effectLst>
                  <a:outerShdw blurRad="38100" dist="38100" dir="2700000" algn="tl">
                    <a:srgbClr val="010199"/>
                  </a:outerShdw>
                </a:effectLst>
              </a:rPr>
              <a:t>і</a:t>
            </a:r>
            <a:r>
              <a:rPr lang="ru-RU">
                <a:effectLst>
                  <a:outerShdw blurRad="38100" dist="38100" dir="2700000" algn="tl">
                    <a:srgbClr val="010199"/>
                  </a:outerShdw>
                </a:effectLst>
                <a:ea typeface="ＭＳ Ｐゴシック" charset="-128"/>
              </a:rPr>
              <a:t>в</a:t>
            </a:r>
            <a:r>
              <a:rPr lang="en-US">
                <a:effectLst>
                  <a:outerShdw blurRad="38100" dist="38100" dir="2700000" algn="tl">
                    <a:srgbClr val="010199"/>
                  </a:outerShdw>
                </a:effectLst>
                <a:ea typeface="ＭＳ Ｐゴシック" charset="-128"/>
              </a:rPr>
              <a:t>) </a:t>
            </a:r>
            <a:r>
              <a:rPr lang="ru-RU">
                <a:effectLst>
                  <a:outerShdw blurRad="38100" dist="38100" dir="2700000" algn="tl">
                    <a:srgbClr val="010199"/>
                  </a:outerShdw>
                </a:effectLst>
                <a:ea typeface="ＭＳ Ｐゴシック" charset="-128"/>
              </a:rPr>
              <a:t>— використову</a:t>
            </a:r>
            <a:r>
              <a:rPr lang="ru-RU">
                <a:effectLst>
                  <a:outerShdw blurRad="38100" dist="38100" dir="2700000" algn="tl">
                    <a:srgbClr val="010199"/>
                  </a:outerShdw>
                </a:effectLst>
              </a:rPr>
              <a:t>є</a:t>
            </a:r>
            <a:r>
              <a:rPr lang="ru-RU">
                <a:effectLst>
                  <a:outerShdw blurRad="38100" dist="38100" dir="2700000" algn="tl">
                    <a:srgbClr val="010199"/>
                  </a:outerShdw>
                </a:effectLst>
                <a:ea typeface="ＭＳ Ｐゴシック" charset="-128"/>
              </a:rPr>
              <a:t>ться для п</a:t>
            </a:r>
            <a:r>
              <a:rPr lang="ru-RU">
                <a:effectLst>
                  <a:outerShdw blurRad="38100" dist="38100" dir="2700000" algn="tl">
                    <a:srgbClr val="010199"/>
                  </a:outerShdw>
                </a:effectLst>
              </a:rPr>
              <a:t>і</a:t>
            </a:r>
            <a:r>
              <a:rPr lang="ru-RU">
                <a:effectLst>
                  <a:outerShdw blurRad="38100" dist="38100" dir="2700000" algn="tl">
                    <a:srgbClr val="010199"/>
                  </a:outerShdw>
                </a:effectLst>
                <a:ea typeface="ＭＳ Ｐゴシック" charset="-128"/>
              </a:rPr>
              <a:t>дключення до комп'ютера дек</a:t>
            </a:r>
            <a:r>
              <a:rPr lang="ru-RU">
                <a:effectLst>
                  <a:outerShdw blurRad="38100" dist="38100" dir="2700000" algn="tl">
                    <a:srgbClr val="010199"/>
                  </a:outerShdw>
                </a:effectLst>
              </a:rPr>
              <a:t>і</a:t>
            </a:r>
            <a:r>
              <a:rPr lang="ru-RU">
                <a:effectLst>
                  <a:outerShdw blurRad="38100" dist="38100" dir="2700000" algn="tl">
                    <a:srgbClr val="010199"/>
                  </a:outerShdw>
                </a:effectLst>
                <a:ea typeface="ＭＳ Ｐゴシック" charset="-128"/>
              </a:rPr>
              <a:t>лькох жорстких диск</a:t>
            </a:r>
            <a:r>
              <a:rPr lang="ru-RU">
                <a:effectLst>
                  <a:outerShdw blurRad="38100" dist="38100" dir="2700000" algn="tl">
                    <a:srgbClr val="010199"/>
                  </a:outerShdw>
                </a:effectLst>
              </a:rPr>
              <a:t>і</a:t>
            </a:r>
            <a:r>
              <a:rPr lang="ru-RU">
                <a:effectLst>
                  <a:outerShdw blurRad="38100" dist="38100" dir="2700000" algn="tl">
                    <a:srgbClr val="010199"/>
                  </a:outerShdw>
                </a:effectLst>
                <a:ea typeface="ＭＳ Ｐゴシック" charset="-128"/>
              </a:rPr>
              <a:t>в для п</a:t>
            </a:r>
            <a:r>
              <a:rPr lang="ru-RU">
                <a:effectLst>
                  <a:outerShdw blurRad="38100" dist="38100" dir="2700000" algn="tl">
                    <a:srgbClr val="010199"/>
                  </a:outerShdw>
                </a:effectLst>
              </a:rPr>
              <a:t>і</a:t>
            </a:r>
            <a:r>
              <a:rPr lang="ru-RU">
                <a:effectLst>
                  <a:outerShdw blurRad="38100" dist="38100" dir="2700000" algn="tl">
                    <a:srgbClr val="010199"/>
                  </a:outerShdw>
                </a:effectLst>
                <a:ea typeface="ＭＳ Ｐゴシック" charset="-128"/>
              </a:rPr>
              <a:t>двищення швидкод</a:t>
            </a:r>
            <a:r>
              <a:rPr lang="ru-RU">
                <a:effectLst>
                  <a:outerShdw blurRad="38100" dist="38100" dir="2700000" algn="tl">
                    <a:srgbClr val="010199"/>
                  </a:outerShdw>
                </a:effectLst>
              </a:rPr>
              <a:t>ії</a:t>
            </a:r>
            <a:r>
              <a:rPr lang="ru-RU">
                <a:effectLst>
                  <a:outerShdw blurRad="38100" dist="38100" dir="2700000" algn="tl">
                    <a:srgbClr val="010199"/>
                  </a:outerShdw>
                </a:effectLst>
                <a:ea typeface="ＭＳ Ｐゴシック" charset="-128"/>
              </a:rPr>
              <a:t> </a:t>
            </a:r>
            <a:r>
              <a:rPr lang="ru-RU">
                <a:effectLst>
                  <a:outerShdw blurRad="38100" dist="38100" dir="2700000" algn="tl">
                    <a:srgbClr val="010199"/>
                  </a:outerShdw>
                </a:effectLst>
              </a:rPr>
              <a:t>і</a:t>
            </a:r>
            <a:r>
              <a:rPr lang="ru-RU">
                <a:effectLst>
                  <a:outerShdw blurRad="38100" dist="38100" dir="2700000" algn="tl">
                    <a:srgbClr val="010199"/>
                  </a:outerShdw>
                </a:effectLst>
                <a:ea typeface="ＭＳ Ｐゴシック" charset="-128"/>
              </a:rPr>
              <a:t> забезпечення надлишкового резервування</a:t>
            </a:r>
            <a:r>
              <a:rPr lang="ru-RU">
                <a:effectLst>
                  <a:outerShdw blurRad="38100" dist="38100" dir="2700000" algn="tl">
                    <a:srgbClr val="010199"/>
                  </a:outerShdw>
                </a:effectLst>
              </a:rPr>
              <a:t>.</a:t>
            </a:r>
          </a:p>
          <a:p>
            <a:pPr marL="687388" lvl="1" indent="-225425" algn="l" eaLnBrk="1" hangingPunct="1">
              <a:lnSpc>
                <a:spcPct val="85000"/>
              </a:lnSpc>
              <a:spcBef>
                <a:spcPct val="20000"/>
              </a:spcBef>
              <a:buClr>
                <a:schemeClr val="tx2"/>
              </a:buClr>
              <a:buSzPct val="75000"/>
              <a:buFont typeface="Wingdings" pitchFamily="2" charset="2"/>
              <a:buChar char="l"/>
              <a:defRPr/>
            </a:pPr>
            <a:r>
              <a:rPr lang="ru-RU">
                <a:solidFill>
                  <a:srgbClr val="FF0000"/>
                </a:solidFill>
                <a:effectLst>
                  <a:outerShdw blurRad="38100" dist="38100" dir="2700000" algn="tl">
                    <a:srgbClr val="FFFFFF"/>
                  </a:outerShdw>
                </a:effectLst>
                <a:ea typeface="ＭＳ Ｐゴシック" charset="-128"/>
              </a:rPr>
              <a:t>USB</a:t>
            </a:r>
            <a:r>
              <a:rPr lang="en-US">
                <a:effectLst>
                  <a:outerShdw blurRad="38100" dist="38100" dir="2700000" algn="tl">
                    <a:srgbClr val="010199"/>
                  </a:outerShdw>
                </a:effectLst>
                <a:ea typeface="ＭＳ Ｐゴシック" charset="-128"/>
              </a:rPr>
              <a:t> (</a:t>
            </a:r>
            <a:r>
              <a:rPr lang="ru-RU">
                <a:solidFill>
                  <a:srgbClr val="FF0000"/>
                </a:solidFill>
                <a:effectLst>
                  <a:outerShdw blurRad="38100" dist="38100" dir="2700000" algn="tl">
                    <a:srgbClr val="FFFFFF"/>
                  </a:outerShdw>
                </a:effectLst>
                <a:ea typeface="ＭＳ Ｐゴシック" charset="-128"/>
              </a:rPr>
              <a:t>Universal Serial Bus</a:t>
            </a:r>
            <a:r>
              <a:rPr lang="en-US">
                <a:effectLst>
                  <a:outerShdw blurRad="38100" dist="38100" dir="2700000" algn="tl">
                    <a:srgbClr val="010199"/>
                  </a:outerShdw>
                </a:effectLst>
                <a:ea typeface="ＭＳ Ｐゴシック" charset="-128"/>
              </a:rPr>
              <a:t>)</a:t>
            </a:r>
            <a:r>
              <a:rPr lang="ru-RU">
                <a:effectLst>
                  <a:outerShdw blurRad="38100" dist="38100" dir="2700000" algn="tl">
                    <a:srgbClr val="010199"/>
                  </a:outerShdw>
                </a:effectLst>
                <a:ea typeface="ＭＳ Ｐゴシック" charset="-128"/>
              </a:rPr>
              <a:t>-порт — используется для подключения к компьютеру периферийных устройств</a:t>
            </a:r>
          </a:p>
          <a:p>
            <a:pPr marL="687388" lvl="1" indent="-225425" algn="l" eaLnBrk="1" hangingPunct="1">
              <a:lnSpc>
                <a:spcPct val="85000"/>
              </a:lnSpc>
              <a:spcBef>
                <a:spcPct val="20000"/>
              </a:spcBef>
              <a:buClr>
                <a:schemeClr val="tx2"/>
              </a:buClr>
              <a:buSzPct val="75000"/>
              <a:buFont typeface="Wingdings" pitchFamily="2" charset="2"/>
              <a:buChar char="l"/>
              <a:defRPr/>
            </a:pPr>
            <a:r>
              <a:rPr lang="ru-RU">
                <a:solidFill>
                  <a:srgbClr val="FF0000"/>
                </a:solidFill>
                <a:effectLst>
                  <a:outerShdw blurRad="38100" dist="38100" dir="2700000" algn="tl">
                    <a:srgbClr val="FFFFFF"/>
                  </a:outerShdw>
                </a:effectLst>
                <a:ea typeface="ＭＳ Ｐゴシック" charset="-128"/>
              </a:rPr>
              <a:t>Паралельний порт</a:t>
            </a:r>
            <a:r>
              <a:rPr lang="ru-RU">
                <a:effectLst>
                  <a:outerShdw blurRad="38100" dist="38100" dir="2700000" algn="tl">
                    <a:srgbClr val="010199"/>
                  </a:outerShdw>
                </a:effectLst>
                <a:ea typeface="ＭＳ Ｐゴシック" charset="-128"/>
              </a:rPr>
              <a:t>, </a:t>
            </a:r>
            <a:r>
              <a:rPr lang="ru-RU">
                <a:solidFill>
                  <a:srgbClr val="FF0000"/>
                </a:solidFill>
                <a:effectLst>
                  <a:outerShdw blurRad="38100" dist="38100" dir="2700000" algn="tl">
                    <a:srgbClr val="FFFFFF"/>
                  </a:outerShdw>
                </a:effectLst>
                <a:ea typeface="ＭＳ Ｐゴシック" charset="-128"/>
              </a:rPr>
              <a:t>Посл</a:t>
            </a:r>
            <a:r>
              <a:rPr lang="ru-RU">
                <a:solidFill>
                  <a:srgbClr val="FF0000"/>
                </a:solidFill>
                <a:effectLst>
                  <a:outerShdw blurRad="38100" dist="38100" dir="2700000" algn="tl">
                    <a:srgbClr val="FFFFFF"/>
                  </a:outerShdw>
                </a:effectLst>
              </a:rPr>
              <a:t>і</a:t>
            </a:r>
            <a:r>
              <a:rPr lang="ru-RU">
                <a:solidFill>
                  <a:srgbClr val="FF0000"/>
                </a:solidFill>
                <a:effectLst>
                  <a:outerShdw blurRad="38100" dist="38100" dir="2700000" algn="tl">
                    <a:srgbClr val="FFFFFF"/>
                  </a:outerShdw>
                </a:effectLst>
                <a:ea typeface="ＭＳ Ｐゴシック" charset="-128"/>
              </a:rPr>
              <a:t>довний порт</a:t>
            </a:r>
            <a:r>
              <a:rPr lang="ru-RU">
                <a:effectLst>
                  <a:outerShdw blurRad="38100" dist="38100" dir="2700000" algn="tl">
                    <a:srgbClr val="010199"/>
                  </a:outerShdw>
                </a:effectLst>
                <a:ea typeface="ＭＳ Ｐゴシック" charset="-128"/>
              </a:rPr>
              <a:t> — використову</a:t>
            </a:r>
            <a:r>
              <a:rPr lang="ru-RU">
                <a:effectLst>
                  <a:outerShdw blurRad="38100" dist="38100" dir="2700000" algn="tl">
                    <a:srgbClr val="010199"/>
                  </a:outerShdw>
                </a:effectLst>
              </a:rPr>
              <a:t>є</a:t>
            </a:r>
            <a:r>
              <a:rPr lang="ru-RU">
                <a:effectLst>
                  <a:outerShdw blurRad="38100" dist="38100" dir="2700000" algn="tl">
                    <a:srgbClr val="010199"/>
                  </a:outerShdw>
                </a:effectLst>
                <a:ea typeface="ＭＳ Ｐゴシック" charset="-128"/>
              </a:rPr>
              <a:t>ться для п</a:t>
            </a:r>
            <a:r>
              <a:rPr lang="ru-RU">
                <a:effectLst>
                  <a:outerShdw blurRad="38100" dist="38100" dir="2700000" algn="tl">
                    <a:srgbClr val="010199"/>
                  </a:outerShdw>
                </a:effectLst>
              </a:rPr>
              <a:t>і</a:t>
            </a:r>
            <a:r>
              <a:rPr lang="ru-RU">
                <a:effectLst>
                  <a:outerShdw blurRad="38100" dist="38100" dir="2700000" algn="tl">
                    <a:srgbClr val="010199"/>
                  </a:outerShdw>
                </a:effectLst>
                <a:ea typeface="ＭＳ Ｐゴシック" charset="-128"/>
              </a:rPr>
              <a:t>дключення до комп'ютера перифер</a:t>
            </a:r>
            <a:r>
              <a:rPr lang="ru-RU">
                <a:effectLst>
                  <a:outerShdw blurRad="38100" dist="38100" dir="2700000" algn="tl">
                    <a:srgbClr val="010199"/>
                  </a:outerShdw>
                </a:effectLst>
              </a:rPr>
              <a:t>і</a:t>
            </a:r>
            <a:r>
              <a:rPr lang="ru-RU">
                <a:effectLst>
                  <a:outerShdw blurRad="38100" dist="38100" dir="2700000" algn="tl">
                    <a:srgbClr val="010199"/>
                  </a:outerShdw>
                </a:effectLst>
                <a:ea typeface="ＭＳ Ｐゴシック" charset="-128"/>
              </a:rPr>
              <a:t>йних пристро</a:t>
            </a:r>
            <a:r>
              <a:rPr lang="ru-RU">
                <a:effectLst>
                  <a:outerShdw blurRad="38100" dist="38100" dir="2700000" algn="tl">
                    <a:srgbClr val="010199"/>
                  </a:outerShdw>
                </a:effectLst>
              </a:rPr>
              <a:t>ї</a:t>
            </a:r>
            <a:r>
              <a:rPr lang="ru-RU">
                <a:effectLst>
                  <a:outerShdw blurRad="38100" dist="38100" dir="2700000" algn="tl">
                    <a:srgbClr val="010199"/>
                  </a:outerShdw>
                </a:effectLst>
                <a:ea typeface="ＭＳ Ｐゴシック" charset="-128"/>
              </a:rPr>
              <a:t>в</a:t>
            </a:r>
            <a:r>
              <a:rPr lang="ru-RU">
                <a:effectLst>
                  <a:outerShdw blurRad="38100" dist="38100" dir="2700000" algn="tl">
                    <a:srgbClr val="010199"/>
                  </a:outerShdw>
                </a:effectLst>
              </a:rPr>
              <a:t>.</a:t>
            </a:r>
            <a:endParaRPr lang="en-US">
              <a:effectLst>
                <a:outerShdw blurRad="38100" dist="38100" dir="2700000" algn="tl">
                  <a:srgbClr val="010199"/>
                </a:outerShdw>
              </a:effectLst>
            </a:endParaRPr>
          </a:p>
        </p:txBody>
      </p:sp>
    </p:spTree>
    <p:extLst>
      <p:ext uri="{BB962C8B-B14F-4D97-AF65-F5344CB8AC3E}">
        <p14:creationId xmlns:p14="http://schemas.microsoft.com/office/powerpoint/2010/main" val="1592042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4" name="Rectangle 2"/>
          <p:cNvSpPr>
            <a:spLocks noChangeArrowheads="1"/>
          </p:cNvSpPr>
          <p:nvPr/>
        </p:nvSpPr>
        <p:spPr bwMode="auto">
          <a:xfrm>
            <a:off x="655638" y="284163"/>
            <a:ext cx="814546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eaLnBrk="1" hangingPunct="1">
              <a:lnSpc>
                <a:spcPct val="100000"/>
              </a:lnSpc>
              <a:defRPr/>
            </a:pPr>
            <a:r>
              <a:rPr lang="uk-UA" sz="3600">
                <a:solidFill>
                  <a:schemeClr val="tx2"/>
                </a:solidFill>
                <a:effectLst>
                  <a:outerShdw blurRad="38100" dist="38100" dir="2700000" algn="tl">
                    <a:srgbClr val="FFFFFF"/>
                  </a:outerShdw>
                </a:effectLst>
              </a:rPr>
              <a:t>П</a:t>
            </a:r>
            <a:r>
              <a:rPr lang="en-US" sz="3600">
                <a:solidFill>
                  <a:schemeClr val="tx2"/>
                </a:solidFill>
                <a:effectLst>
                  <a:outerShdw blurRad="38100" dist="38100" dir="2700000" algn="tl">
                    <a:srgbClr val="FFFFFF"/>
                  </a:outerShdw>
                </a:effectLst>
              </a:rPr>
              <a:t>лати </a:t>
            </a:r>
            <a:r>
              <a:rPr lang="uk-UA" sz="3600">
                <a:solidFill>
                  <a:schemeClr val="tx2"/>
                </a:solidFill>
                <a:effectLst>
                  <a:outerShdw blurRad="38100" dist="38100" dir="2700000" algn="tl">
                    <a:srgbClr val="FFFFFF"/>
                  </a:outerShdw>
                </a:effectLst>
              </a:rPr>
              <a:t>а</a:t>
            </a:r>
            <a:r>
              <a:rPr lang="en-US" sz="3600">
                <a:solidFill>
                  <a:schemeClr val="tx2"/>
                </a:solidFill>
                <a:effectLst>
                  <a:outerShdw blurRad="38100" dist="38100" dir="2700000" algn="tl">
                    <a:srgbClr val="FFFFFF"/>
                  </a:outerShdw>
                </a:effectLst>
              </a:rPr>
              <a:t>даптері</a:t>
            </a:r>
            <a:r>
              <a:rPr lang="uk-UA" sz="3600">
                <a:solidFill>
                  <a:schemeClr val="tx2"/>
                </a:solidFill>
                <a:effectLst>
                  <a:outerShdw blurRad="38100" dist="38100" dir="2700000" algn="tl">
                    <a:srgbClr val="FFFFFF"/>
                  </a:outerShdw>
                </a:effectLst>
              </a:rPr>
              <a:t>в</a:t>
            </a:r>
            <a:endParaRPr lang="en-US" sz="3600">
              <a:solidFill>
                <a:schemeClr val="tx2"/>
              </a:solidFill>
              <a:effectLst>
                <a:outerShdw blurRad="38100" dist="38100" dir="2700000" algn="tl">
                  <a:srgbClr val="FFFFFF"/>
                </a:outerShdw>
              </a:effectLst>
            </a:endParaRPr>
          </a:p>
        </p:txBody>
      </p:sp>
      <p:sp>
        <p:nvSpPr>
          <p:cNvPr id="160775" name="Rectangle 6"/>
          <p:cNvSpPr>
            <a:spLocks noChangeArrowheads="1"/>
          </p:cNvSpPr>
          <p:nvPr/>
        </p:nvSpPr>
        <p:spPr bwMode="auto">
          <a:xfrm>
            <a:off x="633413" y="1154113"/>
            <a:ext cx="8397875"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342900" indent="-342900" algn="l" eaLnBrk="1" hangingPunct="1">
              <a:lnSpc>
                <a:spcPct val="85000"/>
              </a:lnSpc>
              <a:spcBef>
                <a:spcPct val="20000"/>
              </a:spcBef>
              <a:buClr>
                <a:schemeClr val="hlink"/>
              </a:buClr>
              <a:buSzPct val="75000"/>
              <a:buFont typeface="Wingdings" pitchFamily="2" charset="2"/>
              <a:buChar char="l"/>
              <a:defRPr/>
            </a:pPr>
            <a:r>
              <a:rPr lang="ru-RU" sz="2800">
                <a:effectLst>
                  <a:outerShdw blurRad="38100" dist="38100" dir="2700000" algn="tl">
                    <a:srgbClr val="010199"/>
                  </a:outerShdw>
                </a:effectLst>
              </a:rPr>
              <a:t>На материнській платі комп'ютера є слоти розширення для установки адаптерних плат. Тип розніму адаптерної плати повинен відповідати слоту розширення</a:t>
            </a:r>
            <a:r>
              <a:rPr lang="en-US" sz="2800">
                <a:effectLst>
                  <a:outerShdw blurRad="38100" dist="38100" dir="2700000" algn="tl">
                    <a:srgbClr val="010199"/>
                  </a:outerShdw>
                </a:effectLst>
              </a:rPr>
              <a:t>:</a:t>
            </a:r>
            <a:r>
              <a:rPr lang="en-US" sz="3200" b="0">
                <a:effectLst>
                  <a:outerShdw blurRad="38100" dist="38100" dir="2700000" algn="tl">
                    <a:srgbClr val="010199"/>
                  </a:outerShdw>
                </a:effectLst>
              </a:rPr>
              <a:t> </a:t>
            </a:r>
          </a:p>
          <a:p>
            <a:pPr marL="687388" lvl="1" indent="-225425" algn="l" eaLnBrk="1" hangingPunct="1">
              <a:lnSpc>
                <a:spcPct val="85000"/>
              </a:lnSpc>
              <a:spcBef>
                <a:spcPct val="20000"/>
              </a:spcBef>
              <a:buClr>
                <a:schemeClr val="tx2"/>
              </a:buClr>
              <a:buSzPct val="75000"/>
              <a:buFont typeface="Wingdings" pitchFamily="2" charset="2"/>
              <a:buChar char="l"/>
              <a:defRPr/>
            </a:pPr>
            <a:r>
              <a:rPr lang="en-US">
                <a:solidFill>
                  <a:srgbClr val="FF0000"/>
                </a:solidFill>
                <a:effectLst>
                  <a:outerShdw blurRad="38100" dist="38100" dir="2700000" algn="tl">
                    <a:srgbClr val="FFFFFF"/>
                  </a:outerShdw>
                </a:effectLst>
              </a:rPr>
              <a:t>Industry Standard Architecture (ISA)</a:t>
            </a:r>
            <a:r>
              <a:rPr lang="uk-UA">
                <a:solidFill>
                  <a:srgbClr val="FF0000"/>
                </a:solidFill>
                <a:effectLst>
                  <a:outerShdw blurRad="38100" dist="38100" dir="2700000" algn="tl">
                    <a:srgbClr val="FFFFFF"/>
                  </a:outerShdw>
                </a:effectLst>
              </a:rPr>
              <a:t>.</a:t>
            </a:r>
            <a:endParaRPr lang="en-US">
              <a:solidFill>
                <a:srgbClr val="FF0000"/>
              </a:solidFill>
              <a:effectLst>
                <a:outerShdw blurRad="38100" dist="38100" dir="2700000" algn="tl">
                  <a:srgbClr val="FFFFFF"/>
                </a:outerShdw>
              </a:effectLst>
            </a:endParaRPr>
          </a:p>
          <a:p>
            <a:pPr marL="687388" lvl="1" indent="-225425" algn="l" eaLnBrk="1" hangingPunct="1">
              <a:lnSpc>
                <a:spcPct val="85000"/>
              </a:lnSpc>
              <a:spcBef>
                <a:spcPct val="20000"/>
              </a:spcBef>
              <a:buClr>
                <a:schemeClr val="tx2"/>
              </a:buClr>
              <a:buSzPct val="75000"/>
              <a:buFont typeface="Wingdings" pitchFamily="2" charset="2"/>
              <a:buChar char="l"/>
              <a:defRPr/>
            </a:pPr>
            <a:r>
              <a:rPr lang="en-US">
                <a:solidFill>
                  <a:srgbClr val="FF0000"/>
                </a:solidFill>
                <a:effectLst>
                  <a:outerShdw blurRad="38100" dist="38100" dir="2700000" algn="tl">
                    <a:srgbClr val="FFFFFF"/>
                  </a:outerShdw>
                </a:effectLst>
              </a:rPr>
              <a:t>Extended Industry Standard Architecture (EISA)</a:t>
            </a:r>
          </a:p>
          <a:p>
            <a:pPr marL="687388" lvl="1" indent="-225425" algn="l" eaLnBrk="1" hangingPunct="1">
              <a:lnSpc>
                <a:spcPct val="85000"/>
              </a:lnSpc>
              <a:spcBef>
                <a:spcPct val="20000"/>
              </a:spcBef>
              <a:buClr>
                <a:schemeClr val="tx2"/>
              </a:buClr>
              <a:buSzPct val="75000"/>
              <a:buFont typeface="Wingdings" pitchFamily="2" charset="2"/>
              <a:buChar char="l"/>
              <a:defRPr/>
            </a:pPr>
            <a:r>
              <a:rPr lang="en-US">
                <a:solidFill>
                  <a:srgbClr val="FF0000"/>
                </a:solidFill>
                <a:effectLst>
                  <a:outerShdw blurRad="38100" dist="38100" dir="2700000" algn="tl">
                    <a:srgbClr val="FFFFFF"/>
                  </a:outerShdw>
                </a:effectLst>
              </a:rPr>
              <a:t>Microchannel Architecture (MCA)</a:t>
            </a:r>
            <a:r>
              <a:rPr lang="uk-UA">
                <a:solidFill>
                  <a:srgbClr val="FF0000"/>
                </a:solidFill>
                <a:effectLst>
                  <a:outerShdw blurRad="38100" dist="38100" dir="2700000" algn="tl">
                    <a:srgbClr val="FFFFFF"/>
                  </a:outerShdw>
                </a:effectLst>
              </a:rPr>
              <a:t>.</a:t>
            </a:r>
            <a:endParaRPr lang="en-US">
              <a:solidFill>
                <a:srgbClr val="FF0000"/>
              </a:solidFill>
              <a:effectLst>
                <a:outerShdw blurRad="38100" dist="38100" dir="2700000" algn="tl">
                  <a:srgbClr val="FFFFFF"/>
                </a:outerShdw>
              </a:effectLst>
            </a:endParaRPr>
          </a:p>
          <a:p>
            <a:pPr marL="687388" lvl="1" indent="-225425" algn="l" eaLnBrk="1" hangingPunct="1">
              <a:lnSpc>
                <a:spcPct val="85000"/>
              </a:lnSpc>
              <a:spcBef>
                <a:spcPct val="20000"/>
              </a:spcBef>
              <a:buClr>
                <a:schemeClr val="tx2"/>
              </a:buClr>
              <a:buSzPct val="75000"/>
              <a:buFont typeface="Wingdings" pitchFamily="2" charset="2"/>
              <a:buChar char="l"/>
              <a:defRPr/>
            </a:pPr>
            <a:r>
              <a:rPr lang="en-US">
                <a:solidFill>
                  <a:srgbClr val="FF0000"/>
                </a:solidFill>
                <a:effectLst>
                  <a:outerShdw blurRad="38100" dist="38100" dir="2700000" algn="tl">
                    <a:srgbClr val="FFFFFF"/>
                  </a:outerShdw>
                </a:effectLst>
              </a:rPr>
              <a:t>Peripheral Component Interconnect (PCI) -</a:t>
            </a:r>
            <a:r>
              <a:rPr lang="en-US">
                <a:effectLst>
                  <a:outerShdw blurRad="38100" dist="38100" dir="2700000" algn="tl">
                    <a:srgbClr val="010199"/>
                  </a:outerShdw>
                </a:effectLst>
              </a:rPr>
              <a:t> </a:t>
            </a:r>
            <a:r>
              <a:rPr lang="ru-RU">
                <a:effectLst>
                  <a:outerShdw blurRad="38100" dist="38100" dir="2700000" algn="tl">
                    <a:srgbClr val="010199"/>
                  </a:outerShdw>
                </a:effectLst>
              </a:rPr>
              <a:t>взаємозв'язок периферійних компонентів.</a:t>
            </a:r>
            <a:endParaRPr lang="en-US">
              <a:effectLst>
                <a:outerShdw blurRad="38100" dist="38100" dir="2700000" algn="tl">
                  <a:srgbClr val="010199"/>
                </a:outerShdw>
              </a:effectLst>
            </a:endParaRPr>
          </a:p>
          <a:p>
            <a:pPr marL="687388" lvl="1" indent="-225425" algn="l" eaLnBrk="1" hangingPunct="1">
              <a:lnSpc>
                <a:spcPct val="85000"/>
              </a:lnSpc>
              <a:spcBef>
                <a:spcPct val="20000"/>
              </a:spcBef>
              <a:buClr>
                <a:schemeClr val="tx2"/>
              </a:buClr>
              <a:buSzPct val="75000"/>
              <a:buFont typeface="Wingdings" pitchFamily="2" charset="2"/>
              <a:buChar char="l"/>
              <a:defRPr/>
            </a:pPr>
            <a:r>
              <a:rPr lang="ru-RU">
                <a:solidFill>
                  <a:srgbClr val="FF0000"/>
                </a:solidFill>
                <a:effectLst>
                  <a:outerShdw blurRad="38100" dist="38100" dir="2700000" algn="tl">
                    <a:srgbClr val="FFFFFF"/>
                  </a:outerShdw>
                </a:effectLst>
              </a:rPr>
              <a:t>Accelerated </a:t>
            </a:r>
            <a:r>
              <a:rPr lang="en-US">
                <a:solidFill>
                  <a:srgbClr val="FF0000"/>
                </a:solidFill>
                <a:effectLst>
                  <a:outerShdw blurRad="38100" dist="38100" dir="2700000" algn="tl">
                    <a:srgbClr val="FFFFFF"/>
                  </a:outerShdw>
                </a:effectLst>
              </a:rPr>
              <a:t>Graphics Port (AGP)</a:t>
            </a:r>
            <a:r>
              <a:rPr lang="en-US">
                <a:effectLst>
                  <a:outerShdw blurRad="38100" dist="38100" dir="2700000" algn="tl">
                    <a:srgbClr val="010199"/>
                  </a:outerShdw>
                </a:effectLst>
              </a:rPr>
              <a:t> - </a:t>
            </a:r>
            <a:r>
              <a:rPr lang="ru-RU" sz="2800">
                <a:effectLst>
                  <a:outerShdw blurRad="38100" dist="38100" dir="2700000" algn="tl">
                    <a:srgbClr val="010199"/>
                  </a:outerShdw>
                </a:effectLst>
              </a:rPr>
              <a:t> </a:t>
            </a:r>
            <a:r>
              <a:rPr lang="en-US" sz="2800">
                <a:effectLst>
                  <a:outerShdw blurRad="38100" dist="38100" dir="2700000" algn="tl">
                    <a:srgbClr val="010199"/>
                  </a:outerShdw>
                </a:effectLst>
              </a:rPr>
              <a:t>прискорений графічний порт</a:t>
            </a:r>
            <a:endParaRPr lang="en-US">
              <a:effectLst>
                <a:outerShdw blurRad="38100" dist="38100" dir="2700000" algn="tl">
                  <a:srgbClr val="010199"/>
                </a:outerShdw>
              </a:effectLst>
            </a:endParaRPr>
          </a:p>
          <a:p>
            <a:pPr marL="687388" lvl="1" indent="-225425" algn="l" eaLnBrk="1" hangingPunct="1">
              <a:lnSpc>
                <a:spcPct val="85000"/>
              </a:lnSpc>
              <a:spcBef>
                <a:spcPct val="20000"/>
              </a:spcBef>
              <a:buClr>
                <a:schemeClr val="tx2"/>
              </a:buClr>
              <a:buSzPct val="75000"/>
              <a:buFont typeface="Wingdings" pitchFamily="2" charset="2"/>
              <a:buChar char="l"/>
              <a:defRPr/>
            </a:pPr>
            <a:r>
              <a:rPr lang="en-US">
                <a:solidFill>
                  <a:srgbClr val="FF0000"/>
                </a:solidFill>
                <a:effectLst>
                  <a:outerShdw blurRad="38100" dist="38100" dir="2700000" algn="tl">
                    <a:srgbClr val="FFFFFF"/>
                  </a:outerShdw>
                </a:effectLst>
              </a:rPr>
              <a:t>PCI-Express</a:t>
            </a:r>
            <a:r>
              <a:rPr lang="uk-UA">
                <a:solidFill>
                  <a:srgbClr val="FF0000"/>
                </a:solidFill>
                <a:effectLst>
                  <a:outerShdw blurRad="38100" dist="38100" dir="2700000" algn="tl">
                    <a:srgbClr val="FFFFFF"/>
                  </a:outerShdw>
                </a:effectLst>
              </a:rPr>
              <a:t>.</a:t>
            </a:r>
            <a:r>
              <a:rPr lang="en-US">
                <a:effectLst>
                  <a:outerShdw blurRad="38100" dist="38100" dir="2700000" algn="tl">
                    <a:srgbClr val="010199"/>
                  </a:outerShdw>
                </a:effectLst>
              </a:rPr>
              <a:t> </a:t>
            </a:r>
            <a:r>
              <a:rPr lang="ru-RU">
                <a:effectLst>
                  <a:outerShdw blurRad="38100" dist="38100" dir="2700000" algn="tl">
                    <a:srgbClr val="010199"/>
                  </a:outerShdw>
                </a:effectLst>
              </a:rPr>
              <a:t> </a:t>
            </a:r>
            <a:endParaRPr lang="en-US">
              <a:effectLst>
                <a:outerShdw blurRad="38100" dist="38100" dir="2700000" algn="tl">
                  <a:srgbClr val="010199"/>
                </a:outerShdw>
              </a:effectLst>
            </a:endParaRPr>
          </a:p>
        </p:txBody>
      </p:sp>
    </p:spTree>
    <p:extLst>
      <p:ext uri="{BB962C8B-B14F-4D97-AF65-F5344CB8AC3E}">
        <p14:creationId xmlns:p14="http://schemas.microsoft.com/office/powerpoint/2010/main" val="2804342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20688" y="119063"/>
            <a:ext cx="8229600" cy="1139825"/>
          </a:xfrm>
        </p:spPr>
        <p:txBody>
          <a:bodyPr>
            <a:normAutofit fontScale="90000"/>
          </a:bodyPr>
          <a:lstStyle/>
          <a:p>
            <a:pPr eaLnBrk="1" hangingPunct="1">
              <a:defRPr/>
            </a:pPr>
            <a:r>
              <a:rPr lang="ru-RU" sz="4000" smtClean="0"/>
              <a:t>Види пам'яті, що використовуються в комп'ютері </a:t>
            </a:r>
          </a:p>
        </p:txBody>
      </p:sp>
      <p:sp>
        <p:nvSpPr>
          <p:cNvPr id="315395" name="Rectangle 3"/>
          <p:cNvSpPr>
            <a:spLocks noGrp="1" noChangeArrowheads="1"/>
          </p:cNvSpPr>
          <p:nvPr>
            <p:ph type="body" idx="1"/>
          </p:nvPr>
        </p:nvSpPr>
        <p:spPr>
          <a:xfrm>
            <a:off x="0" y="1600200"/>
            <a:ext cx="9144000" cy="5257800"/>
          </a:xfrm>
        </p:spPr>
        <p:txBody>
          <a:bodyPr/>
          <a:lstStyle/>
          <a:p>
            <a:pPr eaLnBrk="1" hangingPunct="1">
              <a:lnSpc>
                <a:spcPct val="90000"/>
              </a:lnSpc>
              <a:defRPr/>
            </a:pPr>
            <a:r>
              <a:rPr lang="ru-RU" sz="2400" dirty="0" smtClean="0"/>
              <a:t>Одним з </a:t>
            </a:r>
            <a:r>
              <a:rPr lang="ru-RU" sz="2400" dirty="0" err="1" smtClean="0"/>
              <a:t>найважливіших</a:t>
            </a:r>
            <a:r>
              <a:rPr lang="ru-RU" sz="2400" dirty="0" smtClean="0"/>
              <a:t> </a:t>
            </a:r>
            <a:r>
              <a:rPr lang="ru-RU" sz="2400" dirty="0" err="1" smtClean="0"/>
              <a:t>пристроїв</a:t>
            </a:r>
            <a:r>
              <a:rPr lang="ru-RU" sz="2400" dirty="0" smtClean="0"/>
              <a:t> </a:t>
            </a:r>
            <a:r>
              <a:rPr lang="ru-RU" sz="2400" dirty="0" err="1" smtClean="0"/>
              <a:t>комп'ютера</a:t>
            </a:r>
            <a:r>
              <a:rPr lang="ru-RU" sz="2400" dirty="0" smtClean="0"/>
              <a:t> є </a:t>
            </a:r>
            <a:r>
              <a:rPr lang="ru-RU" sz="2400" dirty="0" err="1" smtClean="0"/>
              <a:t>пам'ять</a:t>
            </a:r>
            <a:r>
              <a:rPr lang="ru-RU" sz="2400" dirty="0" smtClean="0"/>
              <a:t>, </a:t>
            </a:r>
            <a:r>
              <a:rPr lang="ru-RU" sz="2400" dirty="0" err="1" smtClean="0"/>
              <a:t>або</a:t>
            </a:r>
            <a:r>
              <a:rPr lang="ru-RU" sz="2400" dirty="0" smtClean="0"/>
              <a:t> </a:t>
            </a:r>
            <a:r>
              <a:rPr lang="ru-RU" sz="2400" dirty="0" err="1" smtClean="0"/>
              <a:t>запам'ятовуючий</a:t>
            </a:r>
            <a:r>
              <a:rPr lang="ru-RU" sz="2400" dirty="0" smtClean="0"/>
              <a:t> </a:t>
            </a:r>
            <a:r>
              <a:rPr lang="ru-RU" sz="2400" dirty="0" err="1" smtClean="0"/>
              <a:t>пристрій</a:t>
            </a:r>
            <a:r>
              <a:rPr lang="ru-RU" sz="2400" dirty="0" smtClean="0"/>
              <a:t> (ОЗП). За </a:t>
            </a:r>
            <a:r>
              <a:rPr lang="ru-RU" sz="2400" dirty="0" err="1" smtClean="0"/>
              <a:t>визначенням</a:t>
            </a:r>
            <a:r>
              <a:rPr lang="ru-RU" sz="2400" dirty="0" smtClean="0"/>
              <a:t>, </a:t>
            </a:r>
            <a:r>
              <a:rPr lang="ru-RU" sz="2400" dirty="0" err="1" smtClean="0"/>
              <a:t>даному</a:t>
            </a:r>
            <a:r>
              <a:rPr lang="ru-RU" sz="2400" dirty="0" smtClean="0"/>
              <a:t> в </a:t>
            </a:r>
            <a:r>
              <a:rPr lang="ru-RU" sz="2400" dirty="0" err="1" smtClean="0"/>
              <a:t>книзі</a:t>
            </a:r>
            <a:r>
              <a:rPr lang="ru-RU" sz="2400" dirty="0" smtClean="0"/>
              <a:t> "</a:t>
            </a:r>
            <a:r>
              <a:rPr lang="ru-RU" sz="2400" dirty="0" err="1" smtClean="0"/>
              <a:t>Інформатика</a:t>
            </a:r>
            <a:r>
              <a:rPr lang="ru-RU" sz="2400" dirty="0" smtClean="0"/>
              <a:t> в </a:t>
            </a:r>
            <a:r>
              <a:rPr lang="ru-RU" sz="2400" dirty="0" err="1" smtClean="0"/>
              <a:t>поняттях</a:t>
            </a:r>
            <a:r>
              <a:rPr lang="ru-RU" sz="2400" dirty="0" smtClean="0"/>
              <a:t> і </a:t>
            </a:r>
            <a:r>
              <a:rPr lang="ru-RU" sz="2400" dirty="0" err="1" smtClean="0"/>
              <a:t>термінах</a:t>
            </a:r>
            <a:r>
              <a:rPr lang="ru-RU" sz="2400" dirty="0" smtClean="0"/>
              <a:t>", ОЗП - "</a:t>
            </a:r>
            <a:r>
              <a:rPr lang="ru-RU" sz="2400" dirty="0" err="1" smtClean="0"/>
              <a:t>функціональна</a:t>
            </a:r>
            <a:r>
              <a:rPr lang="ru-RU" sz="2400" dirty="0" smtClean="0"/>
              <a:t> </a:t>
            </a:r>
            <a:r>
              <a:rPr lang="ru-RU" sz="2400" dirty="0" err="1" smtClean="0"/>
              <a:t>частина</a:t>
            </a:r>
            <a:r>
              <a:rPr lang="ru-RU" sz="2400" dirty="0" smtClean="0"/>
              <a:t> </a:t>
            </a:r>
            <a:r>
              <a:rPr lang="ru-RU" sz="2400" dirty="0" err="1" smtClean="0"/>
              <a:t>цифрової</a:t>
            </a:r>
            <a:r>
              <a:rPr lang="ru-RU" sz="2400" dirty="0" smtClean="0"/>
              <a:t> </a:t>
            </a:r>
            <a:r>
              <a:rPr lang="ru-RU" sz="2400" dirty="0" err="1" smtClean="0"/>
              <a:t>обчислювальної</a:t>
            </a:r>
            <a:r>
              <a:rPr lang="ru-RU" sz="2400" dirty="0" smtClean="0"/>
              <a:t> </a:t>
            </a:r>
            <a:r>
              <a:rPr lang="ru-RU" sz="2400" dirty="0" err="1" smtClean="0"/>
              <a:t>машини</a:t>
            </a:r>
            <a:r>
              <a:rPr lang="ru-RU" sz="2400" dirty="0" smtClean="0"/>
              <a:t>, </a:t>
            </a:r>
            <a:r>
              <a:rPr lang="ru-RU" sz="2400" dirty="0" err="1" smtClean="0"/>
              <a:t>призначеної</a:t>
            </a:r>
            <a:r>
              <a:rPr lang="ru-RU" sz="2400" dirty="0" smtClean="0"/>
              <a:t> для </a:t>
            </a:r>
            <a:r>
              <a:rPr lang="ru-RU" sz="2400" dirty="0" err="1" smtClean="0"/>
              <a:t>запису</a:t>
            </a:r>
            <a:r>
              <a:rPr lang="ru-RU" sz="2400" dirty="0" smtClean="0"/>
              <a:t>, </a:t>
            </a:r>
            <a:r>
              <a:rPr lang="ru-RU" sz="2400" dirty="0" err="1" smtClean="0"/>
              <a:t>зберігання</a:t>
            </a:r>
            <a:r>
              <a:rPr lang="ru-RU" sz="2400" dirty="0" smtClean="0"/>
              <a:t> та </a:t>
            </a:r>
            <a:r>
              <a:rPr lang="ru-RU" sz="2400" dirty="0" err="1" smtClean="0"/>
              <a:t>видачі</a:t>
            </a:r>
            <a:r>
              <a:rPr lang="ru-RU" sz="2400" dirty="0" smtClean="0"/>
              <a:t> </a:t>
            </a:r>
            <a:r>
              <a:rPr lang="ru-RU" sz="2400" dirty="0" err="1" smtClean="0"/>
              <a:t>інформації</a:t>
            </a:r>
            <a:r>
              <a:rPr lang="ru-RU" sz="2400" dirty="0" smtClean="0"/>
              <a:t>, </a:t>
            </a:r>
            <a:r>
              <a:rPr lang="ru-RU" sz="2400" dirty="0" err="1" smtClean="0"/>
              <a:t>представлених</a:t>
            </a:r>
            <a:r>
              <a:rPr lang="ru-RU" sz="2400" dirty="0" smtClean="0"/>
              <a:t> в цифровому </a:t>
            </a:r>
            <a:r>
              <a:rPr lang="ru-RU" sz="2400" dirty="0" err="1" smtClean="0"/>
              <a:t>вигляді</a:t>
            </a:r>
            <a:r>
              <a:rPr lang="ru-RU" sz="2400" dirty="0" smtClean="0"/>
              <a:t>." </a:t>
            </a:r>
            <a:r>
              <a:rPr lang="ru-RU" sz="2400" dirty="0" err="1" smtClean="0"/>
              <a:t>Однак</a:t>
            </a:r>
            <a:r>
              <a:rPr lang="ru-RU" sz="2400" dirty="0" smtClean="0"/>
              <a:t> </a:t>
            </a:r>
            <a:r>
              <a:rPr lang="ru-RU" sz="2400" dirty="0" err="1" smtClean="0"/>
              <a:t>під</a:t>
            </a:r>
            <a:r>
              <a:rPr lang="ru-RU" sz="2400" dirty="0" smtClean="0"/>
              <a:t> </a:t>
            </a:r>
            <a:r>
              <a:rPr lang="ru-RU" sz="2400" dirty="0" err="1" smtClean="0"/>
              <a:t>це</a:t>
            </a:r>
            <a:r>
              <a:rPr lang="ru-RU" sz="2400" dirty="0" smtClean="0"/>
              <a:t> </a:t>
            </a:r>
            <a:r>
              <a:rPr lang="ru-RU" sz="2400" dirty="0" err="1" smtClean="0"/>
              <a:t>визначення</a:t>
            </a:r>
            <a:r>
              <a:rPr lang="ru-RU" sz="2400" dirty="0" smtClean="0"/>
              <a:t> </a:t>
            </a:r>
            <a:r>
              <a:rPr lang="ru-RU" sz="2400" dirty="0" err="1" smtClean="0"/>
              <a:t>потрапляє</a:t>
            </a:r>
            <a:r>
              <a:rPr lang="ru-RU" sz="2400" dirty="0" smtClean="0"/>
              <a:t> як </a:t>
            </a:r>
            <a:r>
              <a:rPr lang="ru-RU" sz="2400" dirty="0" err="1" smtClean="0"/>
              <a:t>власне</a:t>
            </a:r>
            <a:r>
              <a:rPr lang="ru-RU" sz="2400" dirty="0" smtClean="0"/>
              <a:t> </a:t>
            </a:r>
            <a:r>
              <a:rPr lang="ru-RU" sz="2400" dirty="0" err="1" smtClean="0"/>
              <a:t>пам'ять</a:t>
            </a:r>
            <a:r>
              <a:rPr lang="ru-RU" sz="2400" dirty="0" smtClean="0"/>
              <a:t>, так і </a:t>
            </a:r>
            <a:r>
              <a:rPr lang="ru-RU" sz="2400" dirty="0" err="1" smtClean="0"/>
              <a:t>зовнішні</a:t>
            </a:r>
            <a:r>
              <a:rPr lang="ru-RU" sz="2400" dirty="0" smtClean="0"/>
              <a:t> </a:t>
            </a:r>
            <a:r>
              <a:rPr lang="ru-RU" sz="2400" dirty="0" err="1" smtClean="0"/>
              <a:t>запам'ятовуючі</a:t>
            </a:r>
            <a:r>
              <a:rPr lang="ru-RU" sz="2400" dirty="0" smtClean="0"/>
              <a:t> </a:t>
            </a:r>
            <a:r>
              <a:rPr lang="ru-RU" sz="2400" dirty="0" err="1" smtClean="0"/>
              <a:t>пристрої</a:t>
            </a:r>
            <a:r>
              <a:rPr lang="ru-RU" sz="2400" dirty="0" smtClean="0"/>
              <a:t> (типу </a:t>
            </a:r>
            <a:r>
              <a:rPr lang="ru-RU" sz="2400" dirty="0" err="1" smtClean="0"/>
              <a:t>накопичувачів</a:t>
            </a:r>
            <a:r>
              <a:rPr lang="ru-RU" sz="2400" dirty="0" smtClean="0"/>
              <a:t> на </a:t>
            </a:r>
            <a:r>
              <a:rPr lang="ru-RU" sz="2400" dirty="0" err="1" smtClean="0"/>
              <a:t>жорстких</a:t>
            </a:r>
            <a:r>
              <a:rPr lang="ru-RU" sz="2400" dirty="0" smtClean="0"/>
              <a:t> і </a:t>
            </a:r>
            <a:r>
              <a:rPr lang="ru-RU" sz="2400" dirty="0" err="1" smtClean="0"/>
              <a:t>гнучких</a:t>
            </a:r>
            <a:r>
              <a:rPr lang="ru-RU" sz="2400" dirty="0" smtClean="0"/>
              <a:t> дисках, </a:t>
            </a:r>
            <a:r>
              <a:rPr lang="ru-RU" sz="2400" dirty="0" err="1" smtClean="0"/>
              <a:t>магнітної</a:t>
            </a:r>
            <a:r>
              <a:rPr lang="ru-RU" sz="2400" dirty="0" smtClean="0"/>
              <a:t> </a:t>
            </a:r>
            <a:r>
              <a:rPr lang="ru-RU" sz="2400" dirty="0" err="1" smtClean="0"/>
              <a:t>стрічки</a:t>
            </a:r>
            <a:r>
              <a:rPr lang="ru-RU" sz="2400" dirty="0" smtClean="0"/>
              <a:t>, CD-ROM), </a:t>
            </a:r>
            <a:r>
              <a:rPr lang="ru-RU" sz="2400" dirty="0" err="1" smtClean="0"/>
              <a:t>які</a:t>
            </a:r>
            <a:r>
              <a:rPr lang="ru-RU" sz="2400" dirty="0" smtClean="0"/>
              <a:t> </a:t>
            </a:r>
            <a:r>
              <a:rPr lang="ru-RU" sz="2400" dirty="0" err="1" smtClean="0"/>
              <a:t>краще</a:t>
            </a:r>
            <a:r>
              <a:rPr lang="ru-RU" sz="2400" dirty="0" smtClean="0"/>
              <a:t> </a:t>
            </a:r>
            <a:r>
              <a:rPr lang="ru-RU" sz="2400" dirty="0" err="1" smtClean="0"/>
              <a:t>віднести</a:t>
            </a:r>
            <a:r>
              <a:rPr lang="ru-RU" sz="2400" dirty="0" smtClean="0"/>
              <a:t> до </a:t>
            </a:r>
            <a:r>
              <a:rPr lang="ru-RU" sz="2400" dirty="0" err="1" smtClean="0"/>
              <a:t>пристроїв</a:t>
            </a:r>
            <a:r>
              <a:rPr lang="ru-RU" sz="2400" dirty="0" smtClean="0"/>
              <a:t> </a:t>
            </a:r>
            <a:r>
              <a:rPr lang="ru-RU" sz="2400" dirty="0" err="1" smtClean="0"/>
              <a:t>введення</a:t>
            </a:r>
            <a:r>
              <a:rPr lang="ru-RU" sz="2400" dirty="0" smtClean="0"/>
              <a:t> / </a:t>
            </a:r>
            <a:r>
              <a:rPr lang="ru-RU" sz="2400" dirty="0" err="1" smtClean="0"/>
              <a:t>виведення</a:t>
            </a:r>
            <a:r>
              <a:rPr lang="ru-RU" sz="2400" dirty="0" smtClean="0"/>
              <a:t> </a:t>
            </a:r>
            <a:r>
              <a:rPr lang="ru-RU" sz="2400" dirty="0" err="1" smtClean="0"/>
              <a:t>інформації</a:t>
            </a:r>
            <a:r>
              <a:rPr lang="ru-RU" sz="2400" dirty="0" smtClean="0"/>
              <a:t>. </a:t>
            </a:r>
          </a:p>
          <a:p>
            <a:pPr eaLnBrk="1" hangingPunct="1">
              <a:lnSpc>
                <a:spcPct val="90000"/>
              </a:lnSpc>
              <a:defRPr/>
            </a:pPr>
            <a:r>
              <a:rPr lang="ru-RU" sz="2400" dirty="0" smtClean="0"/>
              <a:t>Таким чином </a:t>
            </a:r>
            <a:r>
              <a:rPr lang="ru-RU" sz="2400" dirty="0" err="1" smtClean="0"/>
              <a:t>під</a:t>
            </a:r>
            <a:r>
              <a:rPr lang="ru-RU" sz="2400" dirty="0" smtClean="0"/>
              <a:t> </a:t>
            </a:r>
            <a:r>
              <a:rPr lang="ru-RU" sz="2400" dirty="0" err="1" smtClean="0"/>
              <a:t>комп'ютерною</a:t>
            </a:r>
            <a:r>
              <a:rPr lang="ru-RU" sz="2400" dirty="0" smtClean="0"/>
              <a:t> </a:t>
            </a:r>
            <a:r>
              <a:rPr lang="ru-RU" sz="2400" dirty="0" err="1" smtClean="0"/>
              <a:t>пам'яттю</a:t>
            </a:r>
            <a:r>
              <a:rPr lang="ru-RU" sz="2400" dirty="0" smtClean="0"/>
              <a:t> в </a:t>
            </a:r>
            <a:r>
              <a:rPr lang="ru-RU" sz="2400" dirty="0" err="1" smtClean="0"/>
              <a:t>подальшому</a:t>
            </a:r>
            <a:r>
              <a:rPr lang="ru-RU" sz="2400" dirty="0" smtClean="0"/>
              <a:t> буде </a:t>
            </a:r>
            <a:r>
              <a:rPr lang="ru-RU" sz="2400" dirty="0" err="1" smtClean="0"/>
              <a:t>розумітися</a:t>
            </a:r>
            <a:r>
              <a:rPr lang="ru-RU" sz="2400" dirty="0" smtClean="0"/>
              <a:t> </a:t>
            </a:r>
            <a:r>
              <a:rPr lang="ru-RU" sz="2400" dirty="0" err="1" smtClean="0"/>
              <a:t>тільки</a:t>
            </a:r>
            <a:r>
              <a:rPr lang="ru-RU" sz="2400" dirty="0" smtClean="0"/>
              <a:t> "</a:t>
            </a:r>
            <a:r>
              <a:rPr lang="ru-RU" sz="2400" dirty="0" err="1" smtClean="0"/>
              <a:t>внутрішня</a:t>
            </a:r>
            <a:r>
              <a:rPr lang="ru-RU" sz="2400" dirty="0" smtClean="0"/>
              <a:t> </a:t>
            </a:r>
            <a:r>
              <a:rPr lang="ru-RU" sz="2400" dirty="0" err="1" smtClean="0"/>
              <a:t>пам'ять</a:t>
            </a:r>
            <a:r>
              <a:rPr lang="ru-RU" sz="2400" dirty="0" smtClean="0"/>
              <a:t> </a:t>
            </a:r>
            <a:r>
              <a:rPr lang="ru-RU" sz="2400" dirty="0" err="1" smtClean="0"/>
              <a:t>комп'ютера</a:t>
            </a:r>
            <a:r>
              <a:rPr lang="ru-RU" sz="2400" dirty="0" smtClean="0"/>
              <a:t>: ОЗП, ПЗП, </a:t>
            </a:r>
            <a:r>
              <a:rPr lang="ru-RU" sz="2400" dirty="0" err="1" smtClean="0"/>
              <a:t>кеш-пам'ять</a:t>
            </a:r>
            <a:r>
              <a:rPr lang="ru-RU" sz="2400" dirty="0" smtClean="0"/>
              <a:t> і </a:t>
            </a:r>
            <a:r>
              <a:rPr lang="ru-RU" sz="2400" dirty="0" err="1" smtClean="0"/>
              <a:t>флеш-пам'ять</a:t>
            </a:r>
            <a:r>
              <a:rPr lang="ru-RU" sz="2400" dirty="0" smtClean="0"/>
              <a:t>". </a:t>
            </a:r>
            <a:r>
              <a:rPr lang="ru-RU" sz="2400" dirty="0" err="1" smtClean="0"/>
              <a:t>Отже</a:t>
            </a:r>
            <a:r>
              <a:rPr lang="ru-RU" sz="2400" dirty="0" smtClean="0"/>
              <a:t>, </a:t>
            </a:r>
            <a:r>
              <a:rPr lang="ru-RU" sz="2400" dirty="0" err="1" smtClean="0"/>
              <a:t>розглянемо</a:t>
            </a:r>
            <a:r>
              <a:rPr lang="ru-RU" sz="2400" dirty="0" smtClean="0"/>
              <a:t> </a:t>
            </a:r>
            <a:r>
              <a:rPr lang="ru-RU" sz="2400" dirty="0" err="1" smtClean="0"/>
              <a:t>класифікацію</a:t>
            </a:r>
            <a:r>
              <a:rPr lang="ru-RU" sz="2400" dirty="0" smtClean="0"/>
              <a:t> </a:t>
            </a:r>
            <a:r>
              <a:rPr lang="ru-RU" sz="2400" dirty="0" err="1" smtClean="0"/>
              <a:t>внутрішньої</a:t>
            </a:r>
            <a:r>
              <a:rPr lang="ru-RU" sz="2400" dirty="0" smtClean="0"/>
              <a:t> </a:t>
            </a:r>
            <a:r>
              <a:rPr lang="ru-RU" sz="2400" dirty="0" err="1" smtClean="0"/>
              <a:t>пам'яті</a:t>
            </a:r>
            <a:r>
              <a:rPr lang="ru-RU" sz="2400" dirty="0" smtClean="0"/>
              <a:t> </a:t>
            </a:r>
            <a:r>
              <a:rPr lang="ru-RU" sz="2400" dirty="0" err="1" smtClean="0"/>
              <a:t>комп'ютера</a:t>
            </a:r>
            <a:r>
              <a:rPr lang="ru-RU" sz="2400" dirty="0" smtClean="0"/>
              <a:t>. </a:t>
            </a:r>
          </a:p>
        </p:txBody>
      </p:sp>
    </p:spTree>
    <p:extLst>
      <p:ext uri="{BB962C8B-B14F-4D97-AF65-F5344CB8AC3E}">
        <p14:creationId xmlns:p14="http://schemas.microsoft.com/office/powerpoint/2010/main" val="3143739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420688" y="119063"/>
            <a:ext cx="8229600" cy="1139825"/>
          </a:xfrm>
        </p:spPr>
        <p:txBody>
          <a:bodyPr>
            <a:normAutofit fontScale="90000"/>
          </a:bodyPr>
          <a:lstStyle/>
          <a:p>
            <a:pPr eaLnBrk="1" hangingPunct="1">
              <a:defRPr/>
            </a:pPr>
            <a:r>
              <a:rPr lang="ru-RU" sz="4000" smtClean="0"/>
              <a:t>Види пам'яті, що використовуються в комп'ютері </a:t>
            </a:r>
          </a:p>
        </p:txBody>
      </p:sp>
      <p:sp>
        <p:nvSpPr>
          <p:cNvPr id="319491" name="Rectangle 3"/>
          <p:cNvSpPr>
            <a:spLocks noGrp="1" noChangeArrowheads="1"/>
          </p:cNvSpPr>
          <p:nvPr>
            <p:ph type="body" idx="1"/>
          </p:nvPr>
        </p:nvSpPr>
        <p:spPr>
          <a:xfrm>
            <a:off x="0" y="1600200"/>
            <a:ext cx="9144000" cy="5257800"/>
          </a:xfrm>
        </p:spPr>
        <p:txBody>
          <a:bodyPr/>
          <a:lstStyle/>
          <a:p>
            <a:pPr eaLnBrk="1" hangingPunct="1">
              <a:lnSpc>
                <a:spcPct val="80000"/>
              </a:lnSpc>
              <a:defRPr/>
            </a:pPr>
            <a:r>
              <a:rPr lang="ru-RU" sz="2000" b="1" smtClean="0"/>
              <a:t>Оперативна пам'ять.</a:t>
            </a:r>
            <a:r>
              <a:rPr lang="ru-RU" sz="2000" smtClean="0"/>
              <a:t> З неї процесор бере програми і вихідні дані для обробки, у неї він записує отримані результати. Назва «оперативна» ця пам'ять одержала тому, що вона працює дуже швидко, так що процесору практично не приходиться чекати при читанні даних з пам'яті запису в пам'ять. Однак дані що містяться в ній зберігаються тільки поки комп'ютер включений.</a:t>
            </a:r>
          </a:p>
          <a:p>
            <a:pPr eaLnBrk="1" hangingPunct="1">
              <a:lnSpc>
                <a:spcPct val="80000"/>
              </a:lnSpc>
              <a:defRPr/>
            </a:pPr>
            <a:r>
              <a:rPr lang="ru-RU" sz="2000" b="1" smtClean="0"/>
              <a:t>Кеш-пам'ять.</a:t>
            </a:r>
            <a:r>
              <a:rPr lang="ru-RU" sz="2000" smtClean="0"/>
              <a:t> Для прискорення доступу до оперативної пам'яті на швидкодіючих комп'ютерах використовується спеціальна кеш-пам'ять, яка розташовується як би між мікропроцесором і оперативною пам'яттю і зберігає копії найбільш часто використовуваних ділянок оперативної пам'яті. При зверненні мікропроцесора до пам'яті спочатку здійснюється пошук потрібних даних у кеш-пам'яті. Оскільки час доступу до кеш-пам'яті в кілька разів менше, ніж до звичайної пам'яті, а в більшості випадків необхідні мікропроцесору дані вже містяться в кеш-пам'яті, середній час доступу до пам'яті зменшується. </a:t>
            </a:r>
          </a:p>
        </p:txBody>
      </p:sp>
    </p:spTree>
    <p:extLst>
      <p:ext uri="{BB962C8B-B14F-4D97-AF65-F5344CB8AC3E}">
        <p14:creationId xmlns:p14="http://schemas.microsoft.com/office/powerpoint/2010/main" val="1908814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20688" y="119063"/>
            <a:ext cx="8229600" cy="533400"/>
          </a:xfrm>
        </p:spPr>
        <p:txBody>
          <a:bodyPr>
            <a:normAutofit fontScale="90000"/>
          </a:bodyPr>
          <a:lstStyle/>
          <a:p>
            <a:pPr eaLnBrk="1" hangingPunct="1">
              <a:defRPr/>
            </a:pPr>
            <a:r>
              <a:rPr lang="ru-RU" sz="4000" smtClean="0"/>
              <a:t>Види пам'яті</a:t>
            </a:r>
          </a:p>
        </p:txBody>
      </p:sp>
      <p:sp>
        <p:nvSpPr>
          <p:cNvPr id="317443" name="Rectangle 3"/>
          <p:cNvSpPr>
            <a:spLocks noGrp="1" noChangeArrowheads="1"/>
          </p:cNvSpPr>
          <p:nvPr>
            <p:ph type="body" idx="1"/>
          </p:nvPr>
        </p:nvSpPr>
        <p:spPr>
          <a:xfrm>
            <a:off x="0" y="779463"/>
            <a:ext cx="9144000" cy="6208712"/>
          </a:xfrm>
        </p:spPr>
        <p:txBody>
          <a:bodyPr/>
          <a:lstStyle/>
          <a:p>
            <a:pPr eaLnBrk="1" hangingPunct="1">
              <a:lnSpc>
                <a:spcPct val="80000"/>
              </a:lnSpc>
              <a:defRPr/>
            </a:pPr>
            <a:r>
              <a:rPr lang="ru-RU" sz="1600" b="1" smtClean="0"/>
              <a:t>ВIOS (постійна пам'ять</a:t>
            </a:r>
            <a:r>
              <a:rPr lang="en-US" sz="1600" b="1" smtClean="0"/>
              <a:t> - </a:t>
            </a:r>
            <a:r>
              <a:rPr lang="ru-RU" sz="1600" b="1" smtClean="0"/>
              <a:t>Base Input/Output System</a:t>
            </a:r>
            <a:r>
              <a:rPr lang="ru-RU" sz="1600" smtClean="0"/>
              <a:t> </a:t>
            </a:r>
            <a:r>
              <a:rPr lang="ru-RU" sz="1600" b="1" smtClean="0"/>
              <a:t>).</a:t>
            </a:r>
            <a:r>
              <a:rPr lang="ru-RU" sz="1600" smtClean="0"/>
              <a:t> У комп'ютері є також і постійна пам'ять, в яку дані занесені при виготовленні. Як правило, ці дані не можуть бути змінені, програми що виконуються на комп'ютері можуть тільки їх зчитувати. У комп'ютері в постійній пам'яті зберігаються програми для перевірки обладнання комп'ютера, ініціювання завантаження ОС і виконання базових функцій по обслуговуванню пристроїв комп'ютера. Оскільки велика частина цих програм пов'язана з обслуговуванням введення-виведення, часто вміст постійної пам'яті називається ВIOS. У ній міститься також програма налаштування конфігурації комп'ютера (SЕТІР). Вона дозволяє встановити деякі характеристики пристроїв комп'ютера (типи відеоконтролера, жорстких дисків і дисководів для дискет.</a:t>
            </a:r>
          </a:p>
          <a:p>
            <a:pPr eaLnBrk="1" hangingPunct="1">
              <a:lnSpc>
                <a:spcPct val="80000"/>
              </a:lnSpc>
              <a:defRPr/>
            </a:pPr>
            <a:r>
              <a:rPr lang="ru-RU" sz="1600" b="1" smtClean="0"/>
              <a:t>CMOS (Complementary-symmetry/</a:t>
            </a:r>
            <a:r>
              <a:rPr lang="en-US" sz="1600" b="1" smtClean="0"/>
              <a:t>M</a:t>
            </a:r>
            <a:r>
              <a:rPr lang="ru-RU" sz="1600" b="1" smtClean="0"/>
              <a:t>etal-</a:t>
            </a:r>
            <a:r>
              <a:rPr lang="en-US" sz="1600" b="1" smtClean="0"/>
              <a:t>O</a:t>
            </a:r>
            <a:r>
              <a:rPr lang="ru-RU" sz="1600" b="1" smtClean="0"/>
              <a:t>xide </a:t>
            </a:r>
            <a:r>
              <a:rPr lang="en-US" sz="1600" b="1" smtClean="0"/>
              <a:t>S</a:t>
            </a:r>
            <a:r>
              <a:rPr lang="ru-RU" sz="1600" b="1" smtClean="0"/>
              <a:t>emiconductor</a:t>
            </a:r>
            <a:r>
              <a:rPr lang="ru-RU" sz="1600" smtClean="0"/>
              <a:t> - </a:t>
            </a:r>
            <a:r>
              <a:rPr lang="ru-RU" sz="1600" b="1" smtClean="0"/>
              <a:t>комплементарна логіка на транзисторах метал-оксид-напівпровідник;</a:t>
            </a:r>
            <a:r>
              <a:rPr lang="ru-RU" sz="1600" smtClean="0"/>
              <a:t> </a:t>
            </a:r>
            <a:r>
              <a:rPr lang="ru-RU" sz="1600" b="1" smtClean="0"/>
              <a:t>).</a:t>
            </a:r>
            <a:r>
              <a:rPr lang="ru-RU" sz="1600" smtClean="0"/>
              <a:t> Крім звичайної оперативної пам'яті і постійної пам'яті, в комп'ютері є також невелика ділянка пам'яті для зберігання параметрів конфігурації комп'ютера. Її часто називають CMOS-пам'яттю, оскільки ця пам'ять зазвичай виконується за технологією, що володіє низьким енергоспоживанням. Вміст CMOS-пам'яті не змінюється при виключенні енергоживлення комп'ютера, оскільки для її електроживлення використовується спеціальний акумулятор.</a:t>
            </a:r>
          </a:p>
          <a:p>
            <a:pPr eaLnBrk="1" hangingPunct="1">
              <a:lnSpc>
                <a:spcPct val="80000"/>
              </a:lnSpc>
              <a:defRPr/>
            </a:pPr>
            <a:r>
              <a:rPr lang="ru-RU" sz="1600" b="1" smtClean="0"/>
              <a:t>Відеопам'ять</a:t>
            </a:r>
            <a:r>
              <a:rPr lang="ru-RU" sz="1600" smtClean="0"/>
              <a:t>. Ще один вид пам'яті в комп'ютерах це відеопам'ять, тобто пам'ять, яка використовується для зберігання зображення, що виводиться на екран монітора. Ця пам'ять зазвичай входить до складу відеоконтролера - електронної схеми, що управляє виводом зображення на екран.</a:t>
            </a:r>
          </a:p>
          <a:p>
            <a:pPr eaLnBrk="1" hangingPunct="1">
              <a:lnSpc>
                <a:spcPct val="80000"/>
              </a:lnSpc>
              <a:defRPr/>
            </a:pPr>
            <a:r>
              <a:rPr lang="ru-RU" sz="1600" smtClean="0"/>
              <a:t>Крім оперативної пам'яті існує ще і </a:t>
            </a:r>
            <a:r>
              <a:rPr lang="ru-RU" sz="1600" b="1" smtClean="0"/>
              <a:t>постійна пам'ять (ПЗП).</a:t>
            </a:r>
            <a:r>
              <a:rPr lang="ru-RU" sz="1600" smtClean="0"/>
              <a:t> Її головна відмінність від ОЗП - неможливість в процесі роботи змінити стан осередків ПЗП. У свою чергу і ця пам'ять ділиться на постійну і перепрограмовану.</a:t>
            </a:r>
          </a:p>
          <a:p>
            <a:pPr eaLnBrk="1" hangingPunct="1">
              <a:lnSpc>
                <a:spcPct val="80000"/>
              </a:lnSpc>
              <a:defRPr/>
            </a:pPr>
            <a:r>
              <a:rPr lang="ru-RU" sz="1600" smtClean="0"/>
              <a:t>Функції пам'яті:</a:t>
            </a:r>
            <a:br>
              <a:rPr lang="ru-RU" sz="1600" smtClean="0"/>
            </a:br>
            <a:r>
              <a:rPr lang="ru-RU" sz="1600" smtClean="0"/>
              <a:t/>
            </a:r>
            <a:br>
              <a:rPr lang="ru-RU" sz="1600" smtClean="0"/>
            </a:br>
            <a:r>
              <a:rPr lang="ru-RU" sz="1600" smtClean="0"/>
              <a:t>    	Прийом інформації з інших пристроїв;</a:t>
            </a:r>
            <a:br>
              <a:rPr lang="ru-RU" sz="1600" smtClean="0"/>
            </a:br>
            <a:r>
              <a:rPr lang="ru-RU" sz="1600" smtClean="0"/>
              <a:t>   	Запам'ятовування інформації; </a:t>
            </a:r>
            <a:br>
              <a:rPr lang="ru-RU" sz="1600" smtClean="0"/>
            </a:br>
            <a:r>
              <a:rPr lang="ru-RU" sz="1600" smtClean="0"/>
              <a:t>	Видача інформації за запитом в інші пристрої ПК. </a:t>
            </a:r>
          </a:p>
        </p:txBody>
      </p:sp>
    </p:spTree>
    <p:extLst>
      <p:ext uri="{BB962C8B-B14F-4D97-AF65-F5344CB8AC3E}">
        <p14:creationId xmlns:p14="http://schemas.microsoft.com/office/powerpoint/2010/main" val="908386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27025" y="0"/>
            <a:ext cx="8340725" cy="687388"/>
          </a:xfrm>
        </p:spPr>
        <p:txBody>
          <a:bodyPr lIns="82124" tIns="41061" rIns="82124" bIns="41061" anchor="b" anchorCtr="0">
            <a:normAutofit fontScale="90000"/>
          </a:bodyPr>
          <a:lstStyle/>
          <a:p>
            <a:pPr eaLnBrk="1" hangingPunct="1">
              <a:defRPr/>
            </a:pPr>
            <a:r>
              <a:rPr lang="en-US" smtClean="0"/>
              <a:t>Read-Only Memory (ROM)</a:t>
            </a:r>
          </a:p>
        </p:txBody>
      </p:sp>
      <p:graphicFrame>
        <p:nvGraphicFramePr>
          <p:cNvPr id="48191" name="Group 63"/>
          <p:cNvGraphicFramePr>
            <a:graphicFrameLocks noGrp="1"/>
          </p:cNvGraphicFramePr>
          <p:nvPr/>
        </p:nvGraphicFramePr>
        <p:xfrm>
          <a:off x="182563" y="1827213"/>
          <a:ext cx="8520112" cy="4983222"/>
        </p:xfrm>
        <a:graphic>
          <a:graphicData uri="http://schemas.openxmlformats.org/drawingml/2006/table">
            <a:tbl>
              <a:tblPr/>
              <a:tblGrid>
                <a:gridCol w="1744662"/>
                <a:gridCol w="2840038"/>
                <a:gridCol w="3935412"/>
              </a:tblGrid>
              <a:tr h="6126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1" i="0" u="none" strike="noStrike" cap="none" normalizeH="0" baseline="0" smtClean="0">
                          <a:ln>
                            <a:noFill/>
                          </a:ln>
                          <a:solidFill>
                            <a:srgbClr val="FFFFFF"/>
                          </a:solidFill>
                          <a:effectLst>
                            <a:outerShdw blurRad="38100" dist="38100" dir="2700000" algn="tl">
                              <a:srgbClr val="000000"/>
                            </a:outerShdw>
                          </a:effectLst>
                          <a:latin typeface="Arial" charset="0"/>
                        </a:rPr>
                        <a:t>ROM </a:t>
                      </a:r>
                      <a:r>
                        <a:rPr kumimoji="0" lang="uk-UA" sz="2800" b="1" i="0" u="none" strike="noStrike" cap="none" normalizeH="0" baseline="0" smtClean="0">
                          <a:ln>
                            <a:noFill/>
                          </a:ln>
                          <a:solidFill>
                            <a:srgbClr val="FFFFFF"/>
                          </a:solidFill>
                          <a:effectLst>
                            <a:outerShdw blurRad="38100" dist="38100" dir="2700000" algn="tl">
                              <a:srgbClr val="000000"/>
                            </a:outerShdw>
                          </a:effectLst>
                          <a:latin typeface="Arial" charset="0"/>
                        </a:rPr>
                        <a:t>тип</a:t>
                      </a:r>
                      <a:endParaRPr kumimoji="0" lang="en-US" sz="2800" b="1" i="0" u="none" strike="noStrike" cap="none" normalizeH="0" baseline="0" smtClean="0">
                        <a:ln>
                          <a:noFill/>
                        </a:ln>
                        <a:solidFill>
                          <a:srgbClr val="FFFFFF"/>
                        </a:solidFill>
                        <a:effectLst>
                          <a:outerShdw blurRad="38100" dist="38100" dir="2700000" algn="tl">
                            <a:srgbClr val="000000"/>
                          </a:outerShdw>
                        </a:effectLst>
                        <a:latin typeface="Arial" charset="0"/>
                      </a:endParaRPr>
                    </a:p>
                  </a:txBody>
                  <a:tcPr marL="73129" marR="73129" marT="36559" marB="36559" anchor="ctr" anchorCtr="1" horzOverflow="overflow">
                    <a:lnL>
                      <a:noFill/>
                    </a:lnL>
                    <a:lnR w="12700" cap="flat" cmpd="sng" algn="ctr">
                      <a:solidFill>
                        <a:schemeClr val="tx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800" b="1" i="0" u="none" strike="noStrike" cap="none" normalizeH="0" baseline="0" smtClean="0">
                          <a:ln>
                            <a:noFill/>
                          </a:ln>
                          <a:solidFill>
                            <a:srgbClr val="FFFFFF"/>
                          </a:solidFill>
                          <a:effectLst>
                            <a:outerShdw blurRad="38100" dist="38100" dir="2700000" algn="tl">
                              <a:srgbClr val="000000"/>
                            </a:outerShdw>
                          </a:effectLst>
                          <a:latin typeface="Arial" charset="0"/>
                        </a:rPr>
                        <a:t>ROM </a:t>
                      </a:r>
                      <a:r>
                        <a:rPr kumimoji="0" lang="uk-UA" sz="2800" b="1" i="0" u="none" strike="noStrike" cap="none" normalizeH="0" baseline="0" smtClean="0">
                          <a:ln>
                            <a:noFill/>
                          </a:ln>
                          <a:solidFill>
                            <a:srgbClr val="FFFFFF"/>
                          </a:solidFill>
                          <a:effectLst>
                            <a:outerShdw blurRad="38100" dist="38100" dir="2700000" algn="tl">
                              <a:srgbClr val="000000"/>
                            </a:outerShdw>
                          </a:effectLst>
                          <a:latin typeface="Arial" charset="0"/>
                        </a:rPr>
                        <a:t>тип</a:t>
                      </a:r>
                      <a:endParaRPr kumimoji="0" lang="en-US" sz="2800" b="1" i="0" u="none" strike="noStrike" cap="none" normalizeH="0" baseline="0" smtClean="0">
                        <a:ln>
                          <a:noFill/>
                        </a:ln>
                        <a:solidFill>
                          <a:srgbClr val="FFFFFF"/>
                        </a:solidFill>
                        <a:effectLst>
                          <a:outerShdw blurRad="38100" dist="38100" dir="2700000" algn="tl">
                            <a:srgbClr val="000000"/>
                          </a:outerShdw>
                        </a:effectLst>
                        <a:latin typeface="Arial" charset="0"/>
                      </a:endParaRPr>
                    </a:p>
                  </a:txBody>
                  <a:tcPr marL="73129" marR="73129" marT="36559" marB="3655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2800" b="1" i="0" u="none" strike="noStrike" cap="none" normalizeH="0" baseline="0" smtClean="0">
                          <a:ln>
                            <a:noFill/>
                          </a:ln>
                          <a:solidFill>
                            <a:srgbClr val="FFFFFF"/>
                          </a:solidFill>
                          <a:effectLst>
                            <a:outerShdw blurRad="38100" dist="38100" dir="2700000" algn="tl">
                              <a:srgbClr val="000000"/>
                            </a:outerShdw>
                          </a:effectLst>
                          <a:latin typeface="Arial" charset="0"/>
                        </a:rPr>
                        <a:t>Опис</a:t>
                      </a:r>
                      <a:endParaRPr kumimoji="0" lang="en-US" sz="2800" b="1" i="0" u="none" strike="noStrike" cap="none" normalizeH="0" baseline="0" smtClean="0">
                        <a:ln>
                          <a:noFill/>
                        </a:ln>
                        <a:solidFill>
                          <a:srgbClr val="FFFFFF"/>
                        </a:solidFill>
                        <a:effectLst>
                          <a:outerShdw blurRad="38100" dist="38100" dir="2700000" algn="tl">
                            <a:srgbClr val="000000"/>
                          </a:outerShdw>
                        </a:effectLst>
                        <a:latin typeface="Arial" charset="0"/>
                      </a:endParaRPr>
                    </a:p>
                  </a:txBody>
                  <a:tcPr marL="73129" marR="73129" marT="36559" marB="36559" anchor="ctr" anchorCtr="1" horzOverflow="overflow">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r>
              <a:tr h="89608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ROM</a:t>
                      </a:r>
                    </a:p>
                  </a:txBody>
                  <a:tcPr marL="72000" marR="72000" marT="35994" marB="35994" anchor="ctr" anchorCtr="1" horzOverflow="overflow">
                    <a:lnL>
                      <a:noFill/>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Read-Only Memory chips</a:t>
                      </a:r>
                    </a:p>
                  </a:txBody>
                  <a:tcPr marL="73152" marR="73152" marT="36570" marB="365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tx1"/>
                          </a:solidFill>
                          <a:effectLst>
                            <a:outerShdw blurRad="38100" dist="38100" dir="2700000" algn="tl">
                              <a:srgbClr val="010199"/>
                            </a:outerShdw>
                          </a:effectLst>
                          <a:latin typeface="Arial" charset="0"/>
                        </a:rPr>
                        <a:t>Інформація записується при виробництві</a:t>
                      </a: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a:t>
                      </a:r>
                      <a:r>
                        <a:rPr kumimoji="0" lang="uk-UA" sz="1800" b="1" i="0" u="none" strike="noStrike" cap="none" normalizeH="0" baseline="0" smtClean="0">
                          <a:ln>
                            <a:noFill/>
                          </a:ln>
                          <a:solidFill>
                            <a:schemeClr val="tx1"/>
                          </a:solidFill>
                          <a:effectLst>
                            <a:outerShdw blurRad="38100" dist="38100" dir="2700000" algn="tl">
                              <a:srgbClr val="010199"/>
                            </a:outerShdw>
                          </a:effectLst>
                          <a:latin typeface="Arial" charset="0"/>
                        </a:rPr>
                        <a:t> Перезапису не підлягає.</a:t>
                      </a:r>
                      <a:endPar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73152" marR="73152" marT="36570" marB="36570" anchor="ctr" horzOverflow="overflow">
                    <a:lnL w="12700" cap="flat" cmpd="sng" algn="ctr">
                      <a:solidFill>
                        <a:schemeClr val="tx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chemeClr val="bg1"/>
                    </a:solidFill>
                  </a:tcPr>
                </a:tc>
              </a:tr>
              <a:tr h="89608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PROM</a:t>
                      </a:r>
                    </a:p>
                  </a:txBody>
                  <a:tcPr marL="72000" marR="72000" marT="35994" marB="35994" anchor="ctr" anchorCtr="1" horzOverflow="overflow">
                    <a:lnL>
                      <a:noFill/>
                    </a:lnL>
                    <a:lnR w="12700" cap="flat" cmpd="sng" algn="ctr">
                      <a:solidFill>
                        <a:schemeClr val="tx1"/>
                      </a:solidFill>
                      <a:prstDash val="solid"/>
                      <a:round/>
                      <a:headEnd type="none" w="med" len="med"/>
                      <a:tailEnd type="none" w="med" len="med"/>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Programmable </a:t>
                      </a:r>
                      <a:r>
                        <a:rPr kumimoji="0" lang="uk-UA" sz="1800" b="1" i="0" u="none" strike="noStrike" cap="none" normalizeH="0" baseline="0" smtClean="0">
                          <a:ln>
                            <a:noFill/>
                          </a:ln>
                          <a:solidFill>
                            <a:schemeClr val="tx1"/>
                          </a:solidFill>
                          <a:effectLst>
                            <a:outerShdw blurRad="38100" dist="38100" dir="2700000" algn="tl">
                              <a:srgbClr val="010199"/>
                            </a:outerShdw>
                          </a:effectLst>
                          <a:latin typeface="Arial" charset="0"/>
                        </a:rPr>
                        <a:t/>
                      </a:r>
                      <a:br>
                        <a:rPr kumimoji="0" lang="uk-UA" sz="1800" b="1" i="0" u="none" strike="noStrike" cap="none" normalizeH="0" baseline="0" smtClean="0">
                          <a:ln>
                            <a:noFill/>
                          </a:ln>
                          <a:solidFill>
                            <a:schemeClr val="tx1"/>
                          </a:solidFill>
                          <a:effectLst>
                            <a:outerShdw blurRad="38100" dist="38100" dir="2700000" algn="tl">
                              <a:srgbClr val="010199"/>
                            </a:outerShdw>
                          </a:effectLst>
                          <a:latin typeface="Arial" charset="0"/>
                        </a:rPr>
                      </a:b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Read-Only Memory</a:t>
                      </a:r>
                    </a:p>
                  </a:txBody>
                  <a:tcPr marL="73152" marR="73152" marT="36570" marB="365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tx1"/>
                          </a:solidFill>
                          <a:effectLst>
                            <a:outerShdw blurRad="38100" dist="38100" dir="2700000" algn="tl">
                              <a:srgbClr val="010199"/>
                            </a:outerShdw>
                          </a:effectLst>
                          <a:latin typeface="Arial" charset="0"/>
                        </a:rPr>
                        <a:t>Інформація записується після виробництва</a:t>
                      </a: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 </a:t>
                      </a:r>
                      <a:r>
                        <a:rPr kumimoji="0" lang="uk-UA" sz="1800" b="1" i="0" u="none" strike="noStrike" cap="none" normalizeH="0" baseline="0" smtClean="0">
                          <a:ln>
                            <a:noFill/>
                          </a:ln>
                          <a:solidFill>
                            <a:schemeClr val="tx1"/>
                          </a:solidFill>
                          <a:effectLst>
                            <a:outerShdw blurRad="38100" dist="38100" dir="2700000" algn="tl">
                              <a:srgbClr val="010199"/>
                            </a:outerShdw>
                          </a:effectLst>
                          <a:latin typeface="Arial" charset="0"/>
                        </a:rPr>
                        <a:t>Перезапису не підлягає.</a:t>
                      </a:r>
                      <a:endPar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endParaRPr>
                    </a:p>
                  </a:txBody>
                  <a:tcPr marL="73152" marR="73152" marT="36570" marB="36570" anchor="ctr" horzOverflow="overflow">
                    <a:lnL w="12700" cap="flat" cmpd="sng" algn="ctr">
                      <a:solidFill>
                        <a:schemeClr val="tx1"/>
                      </a:solidFill>
                      <a:prstDash val="solid"/>
                      <a:round/>
                      <a:headEnd type="none" w="med" len="med"/>
                      <a:tailEnd type="none" w="med" len="med"/>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chemeClr val="bg1"/>
                    </a:solidFill>
                  </a:tcPr>
                </a:tc>
              </a:tr>
              <a:tr h="117039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EPROM</a:t>
                      </a:r>
                    </a:p>
                  </a:txBody>
                  <a:tcPr marL="72000" marR="72000" marT="35994" marB="35994" anchor="ctr" anchorCtr="1" horzOverflow="overflow">
                    <a:lnL>
                      <a:noFill/>
                    </a:lnL>
                    <a:lnR w="12700" cap="flat" cmpd="sng" algn="ctr">
                      <a:solidFill>
                        <a:schemeClr val="tx1"/>
                      </a:solidFill>
                      <a:prstDash val="solid"/>
                      <a:round/>
                      <a:headEnd type="none" w="med" len="med"/>
                      <a:tailEnd type="none" w="med" len="med"/>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Erasable Programmable Read-Only Memory</a:t>
                      </a:r>
                    </a:p>
                  </a:txBody>
                  <a:tcPr marL="73152" marR="73152" marT="36570" marB="365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tx1"/>
                          </a:solidFill>
                          <a:effectLst>
                            <a:outerShdw blurRad="38100" dist="38100" dir="2700000" algn="tl">
                              <a:srgbClr val="010199"/>
                            </a:outerShdw>
                          </a:effectLst>
                          <a:latin typeface="Arial" charset="0"/>
                        </a:rPr>
                        <a:t>Інформація записується після виробництва</a:t>
                      </a: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 </a:t>
                      </a:r>
                      <a:r>
                        <a:rPr kumimoji="0" lang="uk-UA" sz="1800" b="1" i="0" u="none" strike="noStrike" cap="none" normalizeH="0" baseline="0" smtClean="0">
                          <a:ln>
                            <a:noFill/>
                          </a:ln>
                          <a:solidFill>
                            <a:schemeClr val="tx1"/>
                          </a:solidFill>
                          <a:effectLst>
                            <a:outerShdw blurRad="38100" dist="38100" dir="2700000" algn="tl">
                              <a:srgbClr val="010199"/>
                            </a:outerShdw>
                          </a:effectLst>
                          <a:latin typeface="Arial" charset="0"/>
                        </a:rPr>
                        <a:t>Інформацію можна стерти (УФ) і записати нову</a:t>
                      </a: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a:t>
                      </a:r>
                    </a:p>
                  </a:txBody>
                  <a:tcPr marL="73152" marR="73152" marT="36570" marB="36570" anchor="ctr" horzOverflow="overflow">
                    <a:lnL w="12700" cap="flat" cmpd="sng" algn="ctr">
                      <a:solidFill>
                        <a:schemeClr val="tx1"/>
                      </a:solidFill>
                      <a:prstDash val="solid"/>
                      <a:round/>
                      <a:headEnd type="none" w="med" len="med"/>
                      <a:tailEnd type="none" w="med" len="med"/>
                    </a:lnL>
                    <a:lnR>
                      <a:noFill/>
                    </a:lnR>
                    <a:lnT w="12700" cap="flat" cmpd="sng" algn="ctr">
                      <a:solidFill>
                        <a:srgbClr val="8E8E95"/>
                      </a:solidFill>
                      <a:prstDash val="solid"/>
                      <a:round/>
                      <a:headEnd type="none" w="med" len="med"/>
                      <a:tailEnd type="none" w="med" len="med"/>
                    </a:lnT>
                    <a:lnB w="12700" cap="flat" cmpd="sng" algn="ctr">
                      <a:solidFill>
                        <a:srgbClr val="8E8E95"/>
                      </a:solidFill>
                      <a:prstDash val="solid"/>
                      <a:round/>
                      <a:headEnd type="none" w="med" len="med"/>
                      <a:tailEnd type="none" w="med" len="med"/>
                    </a:lnB>
                    <a:lnTlToBr>
                      <a:noFill/>
                    </a:lnTlToBr>
                    <a:lnBlToTr>
                      <a:noFill/>
                    </a:lnBlToTr>
                    <a:solidFill>
                      <a:schemeClr val="bg1"/>
                    </a:solidFill>
                  </a:tcPr>
                </a:tc>
              </a:tr>
              <a:tr h="14079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EEPROM</a:t>
                      </a:r>
                    </a:p>
                  </a:txBody>
                  <a:tcPr marL="72000" marR="72000" marT="35994" marB="35994" anchor="ctr" anchorCtr="1" horzOverflow="overflow">
                    <a:lnL>
                      <a:noFill/>
                    </a:lnL>
                    <a:lnR w="12700" cap="flat" cmpd="sng" algn="ctr">
                      <a:solidFill>
                        <a:schemeClr val="tx1"/>
                      </a:solidFill>
                      <a:prstDash val="solid"/>
                      <a:round/>
                      <a:headEnd type="none" w="med" len="med"/>
                      <a:tailEnd type="none" w="med" len="med"/>
                    </a:lnR>
                    <a:lnT w="12700" cap="flat" cmpd="sng" algn="ctr">
                      <a:solidFill>
                        <a:srgbClr val="8E8E9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Electrically Erasable Programmable Read-Only Memory</a:t>
                      </a:r>
                    </a:p>
                  </a:txBody>
                  <a:tcPr marL="73152" marR="73152" marT="36570" marB="365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8E9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uk-UA" sz="1800" b="1" i="0" u="none" strike="noStrike" cap="none" normalizeH="0" baseline="0" smtClean="0">
                          <a:ln>
                            <a:noFill/>
                          </a:ln>
                          <a:solidFill>
                            <a:schemeClr val="tx1"/>
                          </a:solidFill>
                          <a:effectLst>
                            <a:outerShdw blurRad="38100" dist="38100" dir="2700000" algn="tl">
                              <a:srgbClr val="010199"/>
                            </a:outerShdw>
                          </a:effectLst>
                          <a:latin typeface="Arial" charset="0"/>
                        </a:rPr>
                        <a:t>Інформація записується після виробництва</a:t>
                      </a: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a:t>
                      </a:r>
                      <a:r>
                        <a:rPr kumimoji="0" lang="uk-UA" sz="1800" b="1" i="0" u="none" strike="noStrike" cap="none" normalizeH="0" baseline="0" smtClean="0">
                          <a:ln>
                            <a:noFill/>
                          </a:ln>
                          <a:solidFill>
                            <a:schemeClr val="tx1"/>
                          </a:solidFill>
                          <a:effectLst>
                            <a:outerShdw blurRad="38100" dist="38100" dir="2700000" algn="tl">
                              <a:srgbClr val="010199"/>
                            </a:outerShdw>
                          </a:effectLst>
                          <a:latin typeface="Arial" charset="0"/>
                        </a:rPr>
                        <a:t> Інформацію можна стерти (напруга) і записати нову</a:t>
                      </a:r>
                      <a:r>
                        <a:rPr kumimoji="0" lang="en-US" sz="1800" b="1" i="0" u="none" strike="noStrike" cap="none" normalizeH="0" baseline="0" smtClean="0">
                          <a:ln>
                            <a:noFill/>
                          </a:ln>
                          <a:solidFill>
                            <a:schemeClr val="tx1"/>
                          </a:solidFill>
                          <a:effectLst>
                            <a:outerShdw blurRad="38100" dist="38100" dir="2700000" algn="tl">
                              <a:srgbClr val="010199"/>
                            </a:outerShdw>
                          </a:effectLst>
                          <a:latin typeface="Arial" charset="0"/>
                        </a:rPr>
                        <a:t>.</a:t>
                      </a:r>
                    </a:p>
                  </a:txBody>
                  <a:tcPr marL="73152" marR="73152" marT="36570" marB="36570" anchor="ctr" horzOverflow="overflow">
                    <a:lnL w="12700" cap="flat" cmpd="sng" algn="ctr">
                      <a:solidFill>
                        <a:schemeClr val="tx1"/>
                      </a:solidFill>
                      <a:prstDash val="solid"/>
                      <a:round/>
                      <a:headEnd type="none" w="med" len="med"/>
                      <a:tailEnd type="none" w="med" len="med"/>
                    </a:lnL>
                    <a:lnR>
                      <a:noFill/>
                    </a:lnR>
                    <a:lnT w="12700" cap="flat" cmpd="sng" algn="ctr">
                      <a:solidFill>
                        <a:srgbClr val="8E8E9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95259" name="Rectangle 103"/>
          <p:cNvSpPr>
            <a:spLocks noChangeArrowheads="1"/>
          </p:cNvSpPr>
          <p:nvPr/>
        </p:nvSpPr>
        <p:spPr bwMode="auto">
          <a:xfrm>
            <a:off x="265113" y="831850"/>
            <a:ext cx="86582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marL="236538" indent="-236538"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lnSpc>
                <a:spcPct val="100000"/>
              </a:lnSpc>
              <a:spcBef>
                <a:spcPct val="50000"/>
              </a:spcBef>
              <a:buClr>
                <a:schemeClr val="tx2"/>
              </a:buClr>
              <a:buSzPct val="100000"/>
              <a:buFont typeface="Wingdings" pitchFamily="2" charset="2"/>
              <a:buChar char="§"/>
            </a:pPr>
            <a:r>
              <a:rPr lang="ru-RU" altLang="ru-RU" b="0"/>
              <a:t>У ПЗП зберігаються базові інструкції по завантаженню комп'ютера і операційної системи</a:t>
            </a:r>
            <a:r>
              <a:rPr lang="en-US" altLang="ru-RU" b="0"/>
              <a:t>.</a:t>
            </a:r>
          </a:p>
        </p:txBody>
      </p:sp>
    </p:spTree>
    <p:extLst>
      <p:ext uri="{BB962C8B-B14F-4D97-AF65-F5344CB8AC3E}">
        <p14:creationId xmlns:p14="http://schemas.microsoft.com/office/powerpoint/2010/main" val="2428436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idx="4294967295"/>
          </p:nvPr>
        </p:nvSpPr>
        <p:spPr>
          <a:xfrm>
            <a:off x="0" y="179388"/>
            <a:ext cx="8334375" cy="706437"/>
          </a:xfrm>
        </p:spPr>
        <p:txBody>
          <a:bodyPr lIns="82124" tIns="41061" rIns="82124" bIns="41061" anchor="b" anchorCtr="0"/>
          <a:lstStyle/>
          <a:p>
            <a:pPr algn="l" eaLnBrk="1" hangingPunct="1">
              <a:defRPr/>
            </a:pPr>
            <a:r>
              <a:rPr lang="en-US" sz="3600" smtClean="0"/>
              <a:t>Random-Access Memory (RAM)</a:t>
            </a:r>
            <a:r>
              <a:rPr lang="uk-UA" sz="3600" smtClean="0"/>
              <a:t> - ОЗП</a:t>
            </a:r>
            <a:endParaRPr lang="en-US" sz="3600" smtClean="0"/>
          </a:p>
        </p:txBody>
      </p:sp>
      <p:sp>
        <p:nvSpPr>
          <p:cNvPr id="49156" name="Rectangle 3"/>
          <p:cNvSpPr>
            <a:spLocks noGrp="1" noChangeArrowheads="1"/>
          </p:cNvSpPr>
          <p:nvPr>
            <p:ph type="body" sz="half" idx="4294967295"/>
          </p:nvPr>
        </p:nvSpPr>
        <p:spPr>
          <a:xfrm>
            <a:off x="188913" y="1154113"/>
            <a:ext cx="6540500" cy="5513387"/>
          </a:xfrm>
        </p:spPr>
        <p:txBody>
          <a:bodyPr lIns="82124" tIns="41061" rIns="82124" bIns="41061"/>
          <a:lstStyle/>
          <a:p>
            <a:pPr eaLnBrk="1" hangingPunct="1">
              <a:lnSpc>
                <a:spcPct val="85000"/>
              </a:lnSpc>
              <a:defRPr/>
            </a:pPr>
            <a:r>
              <a:rPr lang="ru-RU" b="1" smtClean="0"/>
              <a:t>Це внутрішня пам'ять для тимчасового зберігання даних і програм, що обробляються ЦП.</a:t>
            </a:r>
            <a:endParaRPr lang="en-US" b="1" smtClean="0"/>
          </a:p>
          <a:p>
            <a:pPr eaLnBrk="1" hangingPunct="1">
              <a:lnSpc>
                <a:spcPct val="85000"/>
              </a:lnSpc>
              <a:defRPr/>
            </a:pPr>
            <a:r>
              <a:rPr lang="uk-UA" b="1" smtClean="0"/>
              <a:t>Ц</a:t>
            </a:r>
            <a:r>
              <a:rPr lang="en-US" b="1" smtClean="0"/>
              <a:t>е енергозалежна пам'ять.</a:t>
            </a:r>
          </a:p>
          <a:p>
            <a:pPr eaLnBrk="1" hangingPunct="1">
              <a:lnSpc>
                <a:spcPct val="85000"/>
              </a:lnSpc>
              <a:defRPr/>
            </a:pPr>
            <a:r>
              <a:rPr lang="ru-RU" b="1" smtClean="0"/>
              <a:t>Чим більше встановлено в комп'ютері, тим більше можливостей для обробки великих програм і файлів і тим вище швидкодія системи</a:t>
            </a:r>
            <a:r>
              <a:rPr lang="en-US" b="1" smtClean="0"/>
              <a:t>.</a:t>
            </a:r>
          </a:p>
          <a:p>
            <a:pPr eaLnBrk="1" hangingPunct="1">
              <a:lnSpc>
                <a:spcPct val="85000"/>
              </a:lnSpc>
              <a:buFont typeface="Wingdings" pitchFamily="2" charset="2"/>
              <a:buNone/>
              <a:defRPr/>
            </a:pPr>
            <a:endParaRPr lang="en-US" b="1" smtClean="0"/>
          </a:p>
        </p:txBody>
      </p:sp>
      <p:pic>
        <p:nvPicPr>
          <p:cNvPr id="96260" name="Picture 10" descr="image01"/>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l="2667" t="35556" r="3999" b="32555"/>
          <a:stretch>
            <a:fillRect/>
          </a:stretch>
        </p:blipFill>
        <p:spPr>
          <a:xfrm rot="1898453">
            <a:off x="6864350" y="1735138"/>
            <a:ext cx="2279650" cy="749300"/>
          </a:xfrm>
          <a:noFill/>
        </p:spPr>
      </p:pic>
      <p:pic>
        <p:nvPicPr>
          <p:cNvPr id="96261" name="Picture 16" descr="2-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5159375"/>
            <a:ext cx="21399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18" descr="rim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63" y="3089275"/>
            <a:ext cx="2524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838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idx="4294967295"/>
          </p:nvPr>
        </p:nvSpPr>
        <p:spPr>
          <a:xfrm>
            <a:off x="223838" y="0"/>
            <a:ext cx="8334375" cy="706438"/>
          </a:xfrm>
        </p:spPr>
        <p:txBody>
          <a:bodyPr lIns="82124" tIns="41061" rIns="82124" bIns="41061" anchor="b" anchorCtr="0"/>
          <a:lstStyle/>
          <a:p>
            <a:pPr algn="l" eaLnBrk="1" hangingPunct="1">
              <a:defRPr/>
            </a:pPr>
            <a:r>
              <a:rPr lang="en-US" sz="3600" smtClean="0"/>
              <a:t>Random-Access Memory (RAM)</a:t>
            </a:r>
            <a:r>
              <a:rPr lang="uk-UA" sz="3600" smtClean="0"/>
              <a:t> - ОЗП</a:t>
            </a:r>
            <a:endParaRPr lang="en-US" sz="3600" smtClean="0"/>
          </a:p>
        </p:txBody>
      </p:sp>
      <p:sp>
        <p:nvSpPr>
          <p:cNvPr id="320515" name="Rectangle 3"/>
          <p:cNvSpPr>
            <a:spLocks noGrp="1" noChangeArrowheads="1"/>
          </p:cNvSpPr>
          <p:nvPr>
            <p:ph type="body" sz="half" idx="4294967295"/>
          </p:nvPr>
        </p:nvSpPr>
        <p:spPr>
          <a:xfrm>
            <a:off x="0" y="1098550"/>
            <a:ext cx="9144000" cy="5318125"/>
          </a:xfrm>
        </p:spPr>
        <p:txBody>
          <a:bodyPr lIns="82124" tIns="41061" rIns="82124" bIns="41061"/>
          <a:lstStyle/>
          <a:p>
            <a:pPr eaLnBrk="1" hangingPunct="1">
              <a:lnSpc>
                <a:spcPct val="85000"/>
              </a:lnSpc>
              <a:defRPr/>
            </a:pPr>
            <a:r>
              <a:rPr lang="ru-RU" sz="2800" b="1" smtClean="0"/>
              <a:t>Оперативна пам'ять персональних комп'ютерів сьогодні, як і десять років тому, будується на базі відносно недорог</a:t>
            </a:r>
            <a:r>
              <a:rPr lang="uk-UA" sz="2800" b="1" smtClean="0"/>
              <a:t>і</a:t>
            </a:r>
            <a:r>
              <a:rPr lang="ru-RU" sz="2800" b="1" smtClean="0"/>
              <a:t>й динамічній пам'яті - DRAM (Dynamic Random Access Memory). Безліч поколінь інтерфейсної логіки, що сполучає ядро пам'яті з "зовнішнім світом", змінилися за цей час. Еволюція носила яскраво виражений спадковий характер - кожне нове покоління пам'яті практично повністю успадкувало архітектуру попереднього, включаючи, в тому числі, і притаманні йому обмеження. Ядро ж пам'яті (за винятком вдосконалення проектних норм таких, наприклад, як ступінь інтеграції) і зовсім не зазнавало жодних принципових змін</a:t>
            </a:r>
            <a:r>
              <a:rPr lang="ru-RU" b="1" smtClean="0"/>
              <a:t>.</a:t>
            </a:r>
            <a:endParaRPr lang="en-US" b="1" smtClean="0"/>
          </a:p>
          <a:p>
            <a:pPr eaLnBrk="1" hangingPunct="1">
              <a:lnSpc>
                <a:spcPct val="85000"/>
              </a:lnSpc>
              <a:buFont typeface="Wingdings" pitchFamily="2" charset="2"/>
              <a:buNone/>
              <a:defRPr/>
            </a:pPr>
            <a:endParaRPr lang="en-US" b="1" smtClean="0"/>
          </a:p>
        </p:txBody>
      </p:sp>
    </p:spTree>
    <p:extLst>
      <p:ext uri="{BB962C8B-B14F-4D97-AF65-F5344CB8AC3E}">
        <p14:creationId xmlns:p14="http://schemas.microsoft.com/office/powerpoint/2010/main" val="3911314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idx="4294967295"/>
          </p:nvPr>
        </p:nvSpPr>
        <p:spPr>
          <a:xfrm>
            <a:off x="223838" y="0"/>
            <a:ext cx="8334375" cy="706438"/>
          </a:xfrm>
        </p:spPr>
        <p:txBody>
          <a:bodyPr lIns="82124" tIns="41061" rIns="82124" bIns="41061" anchor="b" anchorCtr="0"/>
          <a:lstStyle/>
          <a:p>
            <a:pPr algn="l" eaLnBrk="1" hangingPunct="1">
              <a:defRPr/>
            </a:pPr>
            <a:r>
              <a:rPr lang="en-US" sz="3600" smtClean="0"/>
              <a:t>Random-Access Memory (RAM)</a:t>
            </a:r>
            <a:r>
              <a:rPr lang="uk-UA" sz="3600" smtClean="0"/>
              <a:t> - ОЗП</a:t>
            </a:r>
            <a:endParaRPr lang="en-US" sz="3600" smtClean="0"/>
          </a:p>
        </p:txBody>
      </p:sp>
      <p:sp>
        <p:nvSpPr>
          <p:cNvPr id="322563" name="Rectangle 3"/>
          <p:cNvSpPr>
            <a:spLocks noGrp="1" noChangeArrowheads="1"/>
          </p:cNvSpPr>
          <p:nvPr>
            <p:ph type="body" sz="half" idx="4294967295"/>
          </p:nvPr>
        </p:nvSpPr>
        <p:spPr>
          <a:xfrm>
            <a:off x="0" y="1098550"/>
            <a:ext cx="9144000" cy="5318125"/>
          </a:xfrm>
        </p:spPr>
        <p:txBody>
          <a:bodyPr lIns="82124" tIns="41061" rIns="82124" bIns="41061"/>
          <a:lstStyle/>
          <a:p>
            <a:pPr eaLnBrk="1" hangingPunct="1">
              <a:lnSpc>
                <a:spcPct val="85000"/>
              </a:lnSpc>
              <a:defRPr/>
            </a:pPr>
            <a:r>
              <a:rPr lang="ru-RU" sz="2800" b="1" smtClean="0"/>
              <a:t>Ядро мікросхеми динамічної пам'яті складається з безлічі комірок, кожна з яких зберігає всього один біт інформації. На фізичному рівні комірки об'єднуються в прямокутну матрицю, горизонтальні лінійки якої називаються рядками (R</a:t>
            </a:r>
            <a:r>
              <a:rPr lang="en-US" sz="2800" b="1" smtClean="0"/>
              <a:t>ow</a:t>
            </a:r>
            <a:r>
              <a:rPr lang="ru-RU" sz="2800" b="1" smtClean="0"/>
              <a:t>), а вертикальні - стовпчиками (Column) або сторінками (Page)</a:t>
            </a:r>
            <a:r>
              <a:rPr lang="ru-RU" b="1" smtClean="0"/>
              <a:t>.</a:t>
            </a:r>
            <a:endParaRPr lang="en-US" b="1" smtClean="0"/>
          </a:p>
          <a:p>
            <a:pPr eaLnBrk="1" hangingPunct="1">
              <a:lnSpc>
                <a:spcPct val="85000"/>
              </a:lnSpc>
              <a:defRPr/>
            </a:pPr>
            <a:r>
              <a:rPr lang="ru-RU" sz="2800" b="1" smtClean="0"/>
              <a:t>Лінійки представляють собою звичайні провідники, на перетині яких знаходиться "серце" комірки - нескладн</a:t>
            </a:r>
            <a:r>
              <a:rPr lang="uk-UA" sz="2800" b="1" smtClean="0"/>
              <a:t>ий</a:t>
            </a:r>
            <a:r>
              <a:rPr lang="ru-RU" sz="2800" b="1" smtClean="0"/>
              <a:t> пристрій, що складається з одного транзистора і одного конденсатора</a:t>
            </a:r>
            <a:r>
              <a:rPr lang="en-US" sz="2800" b="1" smtClean="0"/>
              <a:t>.</a:t>
            </a:r>
            <a:r>
              <a:rPr lang="ru-RU" sz="2800" smtClean="0"/>
              <a:t> </a:t>
            </a:r>
            <a:endParaRPr lang="en-US" b="1" smtClean="0"/>
          </a:p>
          <a:p>
            <a:pPr eaLnBrk="1" hangingPunct="1">
              <a:lnSpc>
                <a:spcPct val="85000"/>
              </a:lnSpc>
              <a:buFont typeface="Wingdings" pitchFamily="2" charset="2"/>
              <a:buNone/>
              <a:defRPr/>
            </a:pPr>
            <a:endParaRPr lang="en-US" b="1" smtClean="0"/>
          </a:p>
        </p:txBody>
      </p:sp>
    </p:spTree>
    <p:extLst>
      <p:ext uri="{BB962C8B-B14F-4D97-AF65-F5344CB8AC3E}">
        <p14:creationId xmlns:p14="http://schemas.microsoft.com/office/powerpoint/2010/main" val="968924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3692</Words>
  <Application>Microsoft Office PowerPoint</Application>
  <PresentationFormat>Экран (4:3)</PresentationFormat>
  <Paragraphs>182</Paragraphs>
  <Slides>24</Slides>
  <Notes>7</Notes>
  <HiddenSlides>1</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Тема Office</vt:lpstr>
      <vt:lpstr>Фотография Microsoft Photo Editor 3.0</vt:lpstr>
      <vt:lpstr>Системи охолоджування</vt:lpstr>
      <vt:lpstr>Презентация PowerPoint</vt:lpstr>
      <vt:lpstr>Види пам'яті, що використовуються в комп'ютері </vt:lpstr>
      <vt:lpstr>Види пам'яті, що використовуються в комп'ютері </vt:lpstr>
      <vt:lpstr>Види пам'яті</vt:lpstr>
      <vt:lpstr>Read-Only Memory (ROM)</vt:lpstr>
      <vt:lpstr>Random-Access Memory (RAM) - ОЗП</vt:lpstr>
      <vt:lpstr>Random-Access Memory (RAM) - ОЗП</vt:lpstr>
      <vt:lpstr>Random-Access Memory (RAM) - ОЗП</vt:lpstr>
      <vt:lpstr>Random-Access Memory (RAM)</vt:lpstr>
      <vt:lpstr>Презентация PowerPoint</vt:lpstr>
      <vt:lpstr>Презентация PowerPoint</vt:lpstr>
      <vt:lpstr>Модулі пам'яті</vt:lpstr>
      <vt:lpstr>Презентация PowerPoint</vt:lpstr>
      <vt:lpstr>Презентация PowerPoint</vt:lpstr>
      <vt:lpstr>RAM – Random Access Memory (SIMMS / DIMMS / RIMMS)</vt:lpstr>
      <vt:lpstr>RAM – Random Access Memory (SIMMS / DIMMS Installation)</vt:lpstr>
      <vt:lpstr>RAM – Random Access Memory (SIMMS / DIMMS Installation)</vt:lpstr>
      <vt:lpstr>Cache-пам’ять</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Системи охолоджування</dc:title>
  <dc:creator>Computer</dc:creator>
  <cp:lastModifiedBy>Computer</cp:lastModifiedBy>
  <cp:revision>1</cp:revision>
  <dcterms:created xsi:type="dcterms:W3CDTF">2021-10-11T18:42:23Z</dcterms:created>
  <dcterms:modified xsi:type="dcterms:W3CDTF">2021-10-11T18:42:55Z</dcterms:modified>
</cp:coreProperties>
</file>