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6" r:id="rId4"/>
    <p:sldId id="264" r:id="rId5"/>
    <p:sldId id="269" r:id="rId6"/>
    <p:sldId id="270" r:id="rId7"/>
    <p:sldId id="278" r:id="rId8"/>
    <p:sldId id="272" r:id="rId9"/>
    <p:sldId id="273" r:id="rId10"/>
    <p:sldId id="274" r:id="rId11"/>
    <p:sldId id="277" r:id="rId12"/>
    <p:sldId id="275" r:id="rId13"/>
    <p:sldId id="276" r:id="rId14"/>
    <p:sldId id="261" r:id="rId15"/>
    <p:sldId id="262" r:id="rId16"/>
    <p:sldId id="263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2867A0"/>
    <a:srgbClr val="455B6F"/>
    <a:srgbClr val="B1510F"/>
    <a:srgbClr val="545454"/>
    <a:srgbClr val="604426"/>
    <a:srgbClr val="3C5A59"/>
    <a:srgbClr val="10723C"/>
    <a:srgbClr val="606060"/>
    <a:srgbClr val="86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C00FC6-8BE5-416B-A0FD-B38FB2C95C0D}" v="1" dt="2020-08-23T09:15:00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92D76C06-0A74-4FAF-A8D4-5063CA2D3C8E}"/>
    <pc:docChg chg="modSld">
      <pc:chgData name="Kulinich Bohdan" userId="48e65c9f34e137d0" providerId="LiveId" clId="{92D76C06-0A74-4FAF-A8D4-5063CA2D3C8E}" dt="2020-01-17T11:36:10.762" v="0" actId="313"/>
      <pc:docMkLst>
        <pc:docMk/>
      </pc:docMkLst>
      <pc:sldChg chg="modSp">
        <pc:chgData name="Kulinich Bohdan" userId="48e65c9f34e137d0" providerId="LiveId" clId="{92D76C06-0A74-4FAF-A8D4-5063CA2D3C8E}" dt="2020-01-17T11:36:10.762" v="0" actId="313"/>
        <pc:sldMkLst>
          <pc:docMk/>
          <pc:sldMk cId="4214866131" sldId="261"/>
        </pc:sldMkLst>
        <pc:spChg chg="mod">
          <ac:chgData name="Kulinich Bohdan" userId="48e65c9f34e137d0" providerId="LiveId" clId="{92D76C06-0A74-4FAF-A8D4-5063CA2D3C8E}" dt="2020-01-17T11:36:10.762" v="0" actId="313"/>
          <ac:spMkLst>
            <pc:docMk/>
            <pc:sldMk cId="4214866131" sldId="261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3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1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54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91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03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81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49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2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5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3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7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60E6-F98B-4016-AC44-73B69C64B7F3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47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8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9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49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10.09.2020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7.png"/><Relationship Id="rId3" Type="http://schemas.openxmlformats.org/officeDocument/2006/relationships/image" Target="../media/image102.png"/><Relationship Id="rId7" Type="http://schemas.openxmlformats.org/officeDocument/2006/relationships/image" Target="../media/image132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9.png"/><Relationship Id="rId5" Type="http://schemas.openxmlformats.org/officeDocument/2006/relationships/image" Target="../media/image104.png"/><Relationship Id="rId10" Type="http://schemas.openxmlformats.org/officeDocument/2006/relationships/image" Target="../media/image138.png"/><Relationship Id="rId4" Type="http://schemas.openxmlformats.org/officeDocument/2006/relationships/image" Target="../media/image103.png"/><Relationship Id="rId9" Type="http://schemas.openxmlformats.org/officeDocument/2006/relationships/image" Target="../media/image137.png"/><Relationship Id="rId14" Type="http://schemas.openxmlformats.org/officeDocument/2006/relationships/image" Target="../media/image1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34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49.png"/><Relationship Id="rId5" Type="http://schemas.openxmlformats.org/officeDocument/2006/relationships/image" Target="../media/image136.png"/><Relationship Id="rId10" Type="http://schemas.openxmlformats.org/officeDocument/2006/relationships/image" Target="../media/image148.png"/><Relationship Id="rId4" Type="http://schemas.openxmlformats.org/officeDocument/2006/relationships/image" Target="../media/image135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26" Type="http://schemas.openxmlformats.org/officeDocument/2006/relationships/image" Target="../media/image1690.png"/><Relationship Id="rId3" Type="http://schemas.openxmlformats.org/officeDocument/2006/relationships/image" Target="../media/image142.png"/><Relationship Id="rId21" Type="http://schemas.openxmlformats.org/officeDocument/2006/relationships/image" Target="../media/image163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5" Type="http://schemas.openxmlformats.org/officeDocument/2006/relationships/image" Target="../media/image16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9.png"/><Relationship Id="rId20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54.png"/><Relationship Id="rId24" Type="http://schemas.openxmlformats.org/officeDocument/2006/relationships/image" Target="../media/image165.png"/><Relationship Id="rId5" Type="http://schemas.openxmlformats.org/officeDocument/2006/relationships/image" Target="../media/image144.png"/><Relationship Id="rId15" Type="http://schemas.openxmlformats.org/officeDocument/2006/relationships/image" Target="../media/image158.png"/><Relationship Id="rId23" Type="http://schemas.openxmlformats.org/officeDocument/2006/relationships/image" Target="../media/image1660.png"/><Relationship Id="rId10" Type="http://schemas.openxmlformats.org/officeDocument/2006/relationships/image" Target="../media/image153.png"/><Relationship Id="rId19" Type="http://schemas.openxmlformats.org/officeDocument/2006/relationships/image" Target="../media/image1620.png"/><Relationship Id="rId4" Type="http://schemas.openxmlformats.org/officeDocument/2006/relationships/image" Target="../media/image143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Relationship Id="rId22" Type="http://schemas.openxmlformats.org/officeDocument/2006/relationships/image" Target="../media/image164.png"/><Relationship Id="rId27" Type="http://schemas.openxmlformats.org/officeDocument/2006/relationships/image" Target="../media/image1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8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81.png"/><Relationship Id="rId4" Type="http://schemas.openxmlformats.org/officeDocument/2006/relationships/image" Target="../media/image1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2.png"/><Relationship Id="rId18" Type="http://schemas.openxmlformats.org/officeDocument/2006/relationships/image" Target="../media/image197.png"/><Relationship Id="rId3" Type="http://schemas.openxmlformats.org/officeDocument/2006/relationships/image" Target="../media/image177.png"/><Relationship Id="rId7" Type="http://schemas.openxmlformats.org/officeDocument/2006/relationships/image" Target="../media/image187.png"/><Relationship Id="rId12" Type="http://schemas.openxmlformats.org/officeDocument/2006/relationships/image" Target="../media/image191.png"/><Relationship Id="rId17" Type="http://schemas.openxmlformats.org/officeDocument/2006/relationships/image" Target="../media/image19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11" Type="http://schemas.openxmlformats.org/officeDocument/2006/relationships/image" Target="../media/image190.png"/><Relationship Id="rId5" Type="http://schemas.openxmlformats.org/officeDocument/2006/relationships/image" Target="../media/image185.png"/><Relationship Id="rId15" Type="http://schemas.openxmlformats.org/officeDocument/2006/relationships/image" Target="../media/image194.png"/><Relationship Id="rId10" Type="http://schemas.openxmlformats.org/officeDocument/2006/relationships/image" Target="../media/image189.png"/><Relationship Id="rId4" Type="http://schemas.openxmlformats.org/officeDocument/2006/relationships/image" Target="../media/image184.png"/><Relationship Id="rId9" Type="http://schemas.openxmlformats.org/officeDocument/2006/relationships/image" Target="../media/image16.png"/><Relationship Id="rId14" Type="http://schemas.openxmlformats.org/officeDocument/2006/relationships/image" Target="../media/image1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76.png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70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5" Type="http://schemas.openxmlformats.org/officeDocument/2006/relationships/image" Target="../media/image169.png"/><Relationship Id="rId4" Type="http://schemas.openxmlformats.org/officeDocument/2006/relationships/image" Target="../media/image20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18" Type="http://schemas.openxmlformats.org/officeDocument/2006/relationships/image" Target="../media/image222.png"/><Relationship Id="rId3" Type="http://schemas.openxmlformats.org/officeDocument/2006/relationships/image" Target="../media/image208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5" Type="http://schemas.openxmlformats.org/officeDocument/2006/relationships/image" Target="../media/image209.png"/><Relationship Id="rId15" Type="http://schemas.openxmlformats.org/officeDocument/2006/relationships/image" Target="../media/image219.png"/><Relationship Id="rId10" Type="http://schemas.openxmlformats.org/officeDocument/2006/relationships/image" Target="../media/image214.png"/><Relationship Id="rId19" Type="http://schemas.openxmlformats.org/officeDocument/2006/relationships/image" Target="../media/image223.png"/><Relationship Id="rId4" Type="http://schemas.openxmlformats.org/officeDocument/2006/relationships/image" Target="../media/image177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16.png"/><Relationship Id="rId21" Type="http://schemas.openxmlformats.org/officeDocument/2006/relationships/image" Target="../media/image51.png"/><Relationship Id="rId34" Type="http://schemas.openxmlformats.org/officeDocument/2006/relationships/image" Target="../media/image6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37" Type="http://schemas.openxmlformats.org/officeDocument/2006/relationships/image" Target="../media/image17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77.png"/><Relationship Id="rId18" Type="http://schemas.openxmlformats.org/officeDocument/2006/relationships/image" Target="../media/image72.png"/><Relationship Id="rId3" Type="http://schemas.openxmlformats.org/officeDocument/2006/relationships/image" Target="../media/image68.png"/><Relationship Id="rId21" Type="http://schemas.openxmlformats.org/officeDocument/2006/relationships/image" Target="../media/image84.png"/><Relationship Id="rId7" Type="http://schemas.openxmlformats.org/officeDocument/2006/relationships/image" Target="../media/image19.png"/><Relationship Id="rId12" Type="http://schemas.openxmlformats.org/officeDocument/2006/relationships/image" Target="../media/image17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16.png"/><Relationship Id="rId10" Type="http://schemas.openxmlformats.org/officeDocument/2006/relationships/image" Target="../media/image75.png"/><Relationship Id="rId19" Type="http://schemas.openxmlformats.org/officeDocument/2006/relationships/image" Target="../media/image82.png"/><Relationship Id="rId4" Type="http://schemas.openxmlformats.org/officeDocument/2006/relationships/image" Target="../media/image69.png"/><Relationship Id="rId9" Type="http://schemas.openxmlformats.org/officeDocument/2006/relationships/image" Target="../media/image27.png"/><Relationship Id="rId14" Type="http://schemas.openxmlformats.org/officeDocument/2006/relationships/image" Target="../media/image78.png"/><Relationship Id="rId22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6.png"/><Relationship Id="rId18" Type="http://schemas.openxmlformats.org/officeDocument/2006/relationships/image" Target="../media/image89.png"/><Relationship Id="rId3" Type="http://schemas.openxmlformats.org/officeDocument/2006/relationships/image" Target="../media/image80.png"/><Relationship Id="rId21" Type="http://schemas.openxmlformats.org/officeDocument/2006/relationships/image" Target="../media/image16.png"/><Relationship Id="rId7" Type="http://schemas.openxmlformats.org/officeDocument/2006/relationships/image" Target="../media/image86.png"/><Relationship Id="rId12" Type="http://schemas.openxmlformats.org/officeDocument/2006/relationships/image" Target="../media/image95.png"/><Relationship Id="rId17" Type="http://schemas.openxmlformats.org/officeDocument/2006/relationships/image" Target="../media/image98.png"/><Relationship Id="rId2" Type="http://schemas.openxmlformats.org/officeDocument/2006/relationships/image" Target="../media/image74.png"/><Relationship Id="rId16" Type="http://schemas.openxmlformats.org/officeDocument/2006/relationships/image" Target="../media/image2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0.png"/><Relationship Id="rId11" Type="http://schemas.openxmlformats.org/officeDocument/2006/relationships/image" Target="../media/image94.png"/><Relationship Id="rId5" Type="http://schemas.openxmlformats.org/officeDocument/2006/relationships/image" Target="../media/image85.png"/><Relationship Id="rId15" Type="http://schemas.openxmlformats.org/officeDocument/2006/relationships/image" Target="../media/image20.png"/><Relationship Id="rId10" Type="http://schemas.openxmlformats.org/officeDocument/2006/relationships/image" Target="../media/image93.png"/><Relationship Id="rId19" Type="http://schemas.openxmlformats.org/officeDocument/2006/relationships/image" Target="../media/image90.png"/><Relationship Id="rId4" Type="http://schemas.openxmlformats.org/officeDocument/2006/relationships/image" Target="../media/image81.png"/><Relationship Id="rId9" Type="http://schemas.openxmlformats.org/officeDocument/2006/relationships/image" Target="../media/image88.png"/><Relationship Id="rId14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99.png"/><Relationship Id="rId4" Type="http://schemas.openxmlformats.org/officeDocument/2006/relationships/image" Target="../media/image10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18" Type="http://schemas.openxmlformats.org/officeDocument/2006/relationships/image" Target="../media/image120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5.png"/><Relationship Id="rId17" Type="http://schemas.openxmlformats.org/officeDocument/2006/relationships/image" Target="../media/image119.png"/><Relationship Id="rId2" Type="http://schemas.openxmlformats.org/officeDocument/2006/relationships/image" Target="../media/image106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4.png"/><Relationship Id="rId5" Type="http://schemas.openxmlformats.org/officeDocument/2006/relationships/image" Target="../media/image109.png"/><Relationship Id="rId15" Type="http://schemas.openxmlformats.org/officeDocument/2006/relationships/image" Target="../media/image117.png"/><Relationship Id="rId10" Type="http://schemas.openxmlformats.org/officeDocument/2006/relationships/image" Target="../media/image113.png"/><Relationship Id="rId19" Type="http://schemas.openxmlformats.org/officeDocument/2006/relationships/image" Target="../media/image121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Relationship Id="rId14" Type="http://schemas.openxmlformats.org/officeDocument/2006/relationships/image" Target="../media/image1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8.png"/><Relationship Id="rId3" Type="http://schemas.openxmlformats.org/officeDocument/2006/relationships/image" Target="../media/image27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9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89.png"/><Relationship Id="rId9" Type="http://schemas.openxmlformats.org/officeDocument/2006/relationships/image" Target="../media/image100.png"/><Relationship Id="rId14" Type="http://schemas.openxmlformats.org/officeDocument/2006/relationships/image" Target="../media/image1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4" y="2541031"/>
            <a:ext cx="9382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 функція та її властивості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3"/>
          <a:stretch/>
        </p:blipFill>
        <p:spPr>
          <a:xfrm>
            <a:off x="2808045" y="161267"/>
            <a:ext cx="790288" cy="1342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818">
            <a:off x="2331473" y="5600313"/>
            <a:ext cx="1142237" cy="1142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86" y="42653"/>
            <a:ext cx="3527252" cy="20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Цікаво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247"/>
            <a:ext cx="6035039" cy="5093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247"/>
            <a:ext cx="6035039" cy="5093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247"/>
            <a:ext cx="6035039" cy="5093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1" y="624114"/>
            <a:ext cx="6035039" cy="51122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1" y="624114"/>
            <a:ext cx="6035039" cy="5112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1" y="624114"/>
            <a:ext cx="6035039" cy="5112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Виноска 1 (межа й риска) 15"/>
              <p:cNvSpPr/>
              <p:nvPr/>
            </p:nvSpPr>
            <p:spPr>
              <a:xfrm>
                <a:off x="8413959" y="4267871"/>
                <a:ext cx="3569654" cy="409131"/>
              </a:xfrm>
              <a:prstGeom prst="accentBorderCallout1">
                <a:avLst>
                  <a:gd name="adj1" fmla="val 60870"/>
                  <a:gd name="adj2" fmla="val -3708"/>
                  <a:gd name="adj3" fmla="val 238591"/>
                  <a:gd name="adj4" fmla="val -30509"/>
                </a:avLst>
              </a:prstGeom>
              <a:solidFill>
                <a:srgbClr val="A77315"/>
              </a:solidFill>
              <a:ln w="28575">
                <a:solidFill>
                  <a:srgbClr val="A773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𝟕𝟐𝟏𝟑𝟒𝟕𝟓𝟐𝟎𝟒𝟒𝟒𝟓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Виноска 1 (межа й риска)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959" y="4267871"/>
                <a:ext cx="3569654" cy="409131"/>
              </a:xfrm>
              <a:prstGeom prst="accentBorderCallout1">
                <a:avLst>
                  <a:gd name="adj1" fmla="val 60870"/>
                  <a:gd name="adj2" fmla="val -3708"/>
                  <a:gd name="adj3" fmla="val 238591"/>
                  <a:gd name="adj4" fmla="val -30509"/>
                </a:avLst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A77315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Виноска 1 (межа й риска) 17"/>
              <p:cNvSpPr/>
              <p:nvPr/>
            </p:nvSpPr>
            <p:spPr>
              <a:xfrm>
                <a:off x="2931054" y="4242471"/>
                <a:ext cx="3017520" cy="343595"/>
              </a:xfrm>
              <a:prstGeom prst="accentBorderCallout1">
                <a:avLst>
                  <a:gd name="adj1" fmla="val 60870"/>
                  <a:gd name="adj2" fmla="val -3708"/>
                  <a:gd name="adj3" fmla="val 295882"/>
                  <a:gd name="adj4" fmla="val -67441"/>
                </a:avLst>
              </a:prstGeom>
              <a:solidFill>
                <a:srgbClr val="A77315"/>
              </a:solidFill>
              <a:ln w="28575">
                <a:solidFill>
                  <a:srgbClr val="A773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𝟒𝟒𝟐𝟔𝟗𝟓𝟎𝟒𝟎𝟖𝟖𝟗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Виноска 1 (межа й риска)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054" y="4242471"/>
                <a:ext cx="3017520" cy="343595"/>
              </a:xfrm>
              <a:prstGeom prst="accentBorderCallout1">
                <a:avLst>
                  <a:gd name="adj1" fmla="val 60870"/>
                  <a:gd name="adj2" fmla="val -3708"/>
                  <a:gd name="adj3" fmla="val 295882"/>
                  <a:gd name="adj4" fmla="val -67441"/>
                </a:avLst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A77315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97200" y="1488974"/>
                <a:ext cx="1332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00" y="1488974"/>
                <a:ext cx="133267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85199" y="1488974"/>
                <a:ext cx="1332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199" y="1488974"/>
                <a:ext cx="133267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09" y="5616787"/>
            <a:ext cx="1124957" cy="1124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1292860" y="5897376"/>
                <a:ext cx="9845849" cy="830997"/>
              </a:xfrm>
              <a:prstGeom prst="rect">
                <a:avLst/>
              </a:prstGeom>
              <a:solidFill>
                <a:srgbClr val="3C5A5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існує така </a:t>
                </a:r>
                <a:r>
                  <a:rPr lang="uk-UA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показникова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функція, щоб кутовий коефіцієнт дотичної до її графіка в т.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дорівнював 1?</a:t>
                </a:r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60" y="5897376"/>
                <a:ext cx="9845849" cy="830997"/>
              </a:xfrm>
              <a:prstGeom prst="rect">
                <a:avLst/>
              </a:prstGeom>
              <a:blipFill>
                <a:blip r:embed="rId14"/>
                <a:stretch>
                  <a:fillRect t="-5839" b="-145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798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8" grpId="0" animBg="1"/>
      <p:bldP spid="20" grpId="0"/>
      <p:bldP spid="21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Цікаво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59200" cy="6233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59200" cy="6233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59200" cy="6233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49600" y="1755674"/>
                <a:ext cx="13311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600" y="1755674"/>
                <a:ext cx="133113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Блок-схема: знак завершення 24"/>
              <p:cNvSpPr/>
              <p:nvPr/>
            </p:nvSpPr>
            <p:spPr>
              <a:xfrm>
                <a:off x="8356476" y="1044474"/>
                <a:ext cx="2838247" cy="711200"/>
              </a:xfrm>
              <a:prstGeom prst="flowChartTerminator">
                <a:avLst/>
              </a:prstGeom>
              <a:solidFill>
                <a:srgbClr val="2B5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𝟕𝟏𝟖𝟐𝟖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…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Блок-схема: знак завершення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476" y="1044474"/>
                <a:ext cx="2838247" cy="711200"/>
              </a:xfrm>
              <a:prstGeom prst="flowChartTerminator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Виноска 1 (межа й риска) 25"/>
          <p:cNvSpPr/>
          <p:nvPr/>
        </p:nvSpPr>
        <p:spPr>
          <a:xfrm>
            <a:off x="4080734" y="2741869"/>
            <a:ext cx="3017520" cy="343595"/>
          </a:xfrm>
          <a:prstGeom prst="accentBorderCallout1">
            <a:avLst>
              <a:gd name="adj1" fmla="val 60870"/>
              <a:gd name="adj2" fmla="val -3708"/>
              <a:gd name="adj3" fmla="val -121050"/>
              <a:gd name="adj4" fmla="val -25690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Експонента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5355772" y="5597745"/>
                <a:ext cx="5822114" cy="1200329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Чому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графік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кожної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показникової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функції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обов’язково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проходить через точку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d>
                      <m:dPr>
                        <m:ctrlP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2" y="5597745"/>
                <a:ext cx="5822114" cy="1200329"/>
              </a:xfrm>
              <a:prstGeom prst="rect">
                <a:avLst/>
              </a:prstGeom>
              <a:blipFill>
                <a:blip r:embed="rId8"/>
                <a:stretch>
                  <a:fillRect t="-4061" b="-10152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7810345" y="2278894"/>
                <a:ext cx="3429765" cy="146181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&gt;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≠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∈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ℝ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345" y="2278894"/>
                <a:ext cx="3429765" cy="1461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Вигнута вправо стрілка 1"/>
          <p:cNvSpPr/>
          <p:nvPr/>
        </p:nvSpPr>
        <p:spPr>
          <a:xfrm>
            <a:off x="11354765" y="2913665"/>
            <a:ext cx="631375" cy="1824589"/>
          </a:xfrm>
          <a:prstGeom prst="curvedLeftArrow">
            <a:avLst>
              <a:gd name="adj1" fmla="val 25000"/>
              <a:gd name="adj2" fmla="val 63848"/>
              <a:gd name="adj3" fmla="val 45607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9134972" y="4368046"/>
                <a:ext cx="2105138" cy="5329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972" y="4368046"/>
                <a:ext cx="2105138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874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5" grpId="0" animBg="1"/>
      <p:bldP spid="26" grpId="0" animBg="1"/>
      <p:bldP spid="10" grpId="0" animBg="1"/>
      <p:bldP spid="10" grpId="1" animBg="1"/>
      <p:bldP spid="12" grpId="0" animBg="1"/>
      <p:bldP spid="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Процеси, що описує </a:t>
            </a:r>
            <a:r>
              <a:rPr lang="uk-UA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0" y="663453"/>
            <a:ext cx="6911340" cy="4065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0" y="663453"/>
            <a:ext cx="6911340" cy="4065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80" y="663453"/>
            <a:ext cx="6476763" cy="39379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09" y="5616787"/>
            <a:ext cx="1124957" cy="1124957"/>
          </a:xfrm>
          <a:prstGeom prst="rect">
            <a:avLst/>
          </a:prstGeom>
        </p:spPr>
      </p:pic>
      <p:sp>
        <p:nvSpPr>
          <p:cNvPr id="13" name="Виноска-хмарка 12"/>
          <p:cNvSpPr/>
          <p:nvPr/>
        </p:nvSpPr>
        <p:spPr>
          <a:xfrm>
            <a:off x="6278880" y="4917440"/>
            <a:ext cx="4307840" cy="1706880"/>
          </a:xfrm>
          <a:prstGeom prst="cloudCallout">
            <a:avLst>
              <a:gd name="adj1" fmla="val 63324"/>
              <a:gd name="adj2" fmla="val 15630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людина використовує ріст і розмноження бактерій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38" y="796827"/>
            <a:ext cx="1028142" cy="10281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337">
            <a:off x="74745" y="738198"/>
            <a:ext cx="1145400" cy="1145400"/>
          </a:xfrm>
          <a:prstGeom prst="rect">
            <a:avLst/>
          </a:prstGeom>
        </p:spPr>
      </p:pic>
      <p:sp>
        <p:nvSpPr>
          <p:cNvPr id="18" name="Блок-схема: знак завершення 17"/>
          <p:cNvSpPr/>
          <p:nvPr/>
        </p:nvSpPr>
        <p:spPr>
          <a:xfrm>
            <a:off x="1294891" y="1045189"/>
            <a:ext cx="2838247" cy="711200"/>
          </a:xfrm>
          <a:prstGeom prst="flowChartTerminator">
            <a:avLst/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Антибіотики</a:t>
            </a:r>
          </a:p>
        </p:txBody>
      </p:sp>
      <p:sp>
        <p:nvSpPr>
          <p:cNvPr id="21" name="Блок-схема: знак завершення 20"/>
          <p:cNvSpPr/>
          <p:nvPr/>
        </p:nvSpPr>
        <p:spPr>
          <a:xfrm>
            <a:off x="1294891" y="2340600"/>
            <a:ext cx="2838247" cy="711200"/>
          </a:xfrm>
          <a:prstGeom prst="flowChartTerminator">
            <a:avLst/>
          </a:prstGeom>
          <a:solidFill>
            <a:srgbClr val="A77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Кисломолочні продукти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350">
            <a:off x="4098382" y="1881029"/>
            <a:ext cx="1256641" cy="12566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" y="2098117"/>
            <a:ext cx="1022333" cy="1022333"/>
          </a:xfrm>
          <a:prstGeom prst="rect">
            <a:avLst/>
          </a:prstGeom>
        </p:spPr>
      </p:pic>
      <p:sp>
        <p:nvSpPr>
          <p:cNvPr id="24" name="Блок-схема: знак завершення 23"/>
          <p:cNvSpPr/>
          <p:nvPr/>
        </p:nvSpPr>
        <p:spPr>
          <a:xfrm>
            <a:off x="1294890" y="3567431"/>
            <a:ext cx="2838247" cy="711200"/>
          </a:xfrm>
          <a:prstGeom prst="flowChartTerminator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Виноробство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421">
            <a:off x="4112655" y="3438957"/>
            <a:ext cx="1069103" cy="10691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654">
            <a:off x="88979" y="3173498"/>
            <a:ext cx="1275549" cy="1275549"/>
          </a:xfrm>
          <a:prstGeom prst="rect">
            <a:avLst/>
          </a:prstGeom>
        </p:spPr>
      </p:pic>
      <p:sp>
        <p:nvSpPr>
          <p:cNvPr id="27" name="Блок-схема: знак завершення 26"/>
          <p:cNvSpPr/>
          <p:nvPr/>
        </p:nvSpPr>
        <p:spPr>
          <a:xfrm>
            <a:off x="1294890" y="4794262"/>
            <a:ext cx="2838247" cy="711200"/>
          </a:xfrm>
          <a:prstGeom prst="flowChartTerminator">
            <a:avLst/>
          </a:prstGeom>
          <a:solidFill>
            <a:srgbClr val="86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904">
            <a:off x="119380" y="5102076"/>
            <a:ext cx="1124250" cy="11242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37" y="4977309"/>
            <a:ext cx="1640124" cy="164012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01" y="5798953"/>
            <a:ext cx="994300" cy="994300"/>
          </a:xfrm>
          <a:prstGeom prst="rect">
            <a:avLst/>
          </a:prstGeom>
        </p:spPr>
      </p:pic>
      <p:sp>
        <p:nvSpPr>
          <p:cNvPr id="31" name="Виноска 1 (межа й риска) 30"/>
          <p:cNvSpPr/>
          <p:nvPr/>
        </p:nvSpPr>
        <p:spPr>
          <a:xfrm>
            <a:off x="6546327" y="3402909"/>
            <a:ext cx="3022899" cy="717675"/>
          </a:xfrm>
          <a:prstGeom prst="accentBorderCallout1">
            <a:avLst>
              <a:gd name="adj1" fmla="val 58861"/>
              <a:gd name="adj2" fmla="val -3011"/>
              <a:gd name="adj3" fmla="val 159104"/>
              <a:gd name="adj4" fmla="val -26095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с – 32 одиниці бактерій</a:t>
            </a:r>
            <a:endParaRPr lang="uk-UA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Виноска 1 (межа й риска) 31"/>
          <p:cNvSpPr/>
          <p:nvPr/>
        </p:nvSpPr>
        <p:spPr>
          <a:xfrm flipH="1">
            <a:off x="5320678" y="1118305"/>
            <a:ext cx="4025376" cy="717675"/>
          </a:xfrm>
          <a:prstGeom prst="accentBorderCallout1">
            <a:avLst>
              <a:gd name="adj1" fmla="val 50603"/>
              <a:gd name="adj2" fmla="val -1876"/>
              <a:gd name="adj3" fmla="val 475596"/>
              <a:gd name="adj4" fmla="val -29484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с – 1 125 899 906 842 624 од бактерій</a:t>
            </a:r>
            <a:endParaRPr lang="uk-UA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Блок-схема: знак завершення 28"/>
          <p:cNvSpPr/>
          <p:nvPr/>
        </p:nvSpPr>
        <p:spPr>
          <a:xfrm>
            <a:off x="7485859" y="749781"/>
            <a:ext cx="2838247" cy="1283400"/>
          </a:xfrm>
          <a:prstGeom prst="flowChartTerminator">
            <a:avLst/>
          </a:prstGeom>
          <a:solidFill>
            <a:srgbClr val="107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Зростання кількості деревини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70">
            <a:off x="10479227" y="652202"/>
            <a:ext cx="1535912" cy="1535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3264">
            <a:off x="5473042" y="569629"/>
            <a:ext cx="1701055" cy="1701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59" y="5589437"/>
            <a:ext cx="1179656" cy="1179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Виноска-хмарка 29"/>
              <p:cNvSpPr/>
              <p:nvPr/>
            </p:nvSpPr>
            <p:spPr>
              <a:xfrm>
                <a:off x="7193999" y="5135254"/>
                <a:ext cx="3342112" cy="1324233"/>
              </a:xfrm>
              <a:prstGeom prst="cloudCallout">
                <a:avLst>
                  <a:gd name="adj1" fmla="val 68299"/>
                  <a:gd name="adj2" fmla="val 18320"/>
                </a:avLst>
              </a:prstGeom>
              <a:solidFill>
                <a:srgbClr val="107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𝒌𝒕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Виноска-хмарка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999" y="5135254"/>
                <a:ext cx="3342112" cy="1324233"/>
              </a:xfrm>
              <a:prstGeom prst="cloudCallout">
                <a:avLst>
                  <a:gd name="adj1" fmla="val 68299"/>
                  <a:gd name="adj2" fmla="val 18320"/>
                </a:avLst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Блок-схема: знак завершення 32"/>
          <p:cNvSpPr/>
          <p:nvPr/>
        </p:nvSpPr>
        <p:spPr>
          <a:xfrm>
            <a:off x="7476935" y="2496892"/>
            <a:ext cx="2838247" cy="1283400"/>
          </a:xfrm>
          <a:prstGeom prst="flowChartTerminator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Радіоактивний розпад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0">
            <a:off x="5546932" y="2240403"/>
            <a:ext cx="1626404" cy="16264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530">
            <a:off x="10457452" y="2299702"/>
            <a:ext cx="1553569" cy="15535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744" y="5609882"/>
            <a:ext cx="1172885" cy="1172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Виноска-хмарка 33"/>
              <p:cNvSpPr/>
              <p:nvPr/>
            </p:nvSpPr>
            <p:spPr>
              <a:xfrm>
                <a:off x="6140520" y="5022608"/>
                <a:ext cx="4446200" cy="1496544"/>
              </a:xfrm>
              <a:prstGeom prst="cloudCallout">
                <a:avLst>
                  <a:gd name="adj1" fmla="val 64026"/>
                  <a:gd name="adj2" fmla="val 19907"/>
                </a:avLst>
              </a:prstGeom>
              <a:solidFill>
                <a:srgbClr val="B15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/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Виноска-хмарка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20" y="5022608"/>
                <a:ext cx="4446200" cy="1496544"/>
              </a:xfrm>
              <a:prstGeom prst="cloudCallout">
                <a:avLst>
                  <a:gd name="adj1" fmla="val 64026"/>
                  <a:gd name="adj2" fmla="val 19907"/>
                </a:avLst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Блок-схема: знак завершення 34"/>
          <p:cNvSpPr/>
          <p:nvPr/>
        </p:nvSpPr>
        <p:spPr>
          <a:xfrm>
            <a:off x="7476935" y="4363486"/>
            <a:ext cx="2838247" cy="1283400"/>
          </a:xfrm>
          <a:prstGeom prst="flowChartTerminator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Тиск повітря зменшується з висотою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682">
            <a:off x="10526280" y="4191267"/>
            <a:ext cx="1441805" cy="14418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22" y="5612776"/>
            <a:ext cx="1128967" cy="1128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Виноска-хмарка 37"/>
              <p:cNvSpPr/>
              <p:nvPr/>
            </p:nvSpPr>
            <p:spPr>
              <a:xfrm>
                <a:off x="6857181" y="5760532"/>
                <a:ext cx="3151237" cy="1061670"/>
              </a:xfrm>
              <a:prstGeom prst="cloudCallout">
                <a:avLst>
                  <a:gd name="adj1" fmla="val 87240"/>
                  <a:gd name="adj2" fmla="val -18372"/>
                </a:avLst>
              </a:prstGeom>
              <a:solidFill>
                <a:srgbClr val="2867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𝒌𝒉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Виноска-хмарка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181" y="5760532"/>
                <a:ext cx="3151237" cy="1061670"/>
              </a:xfrm>
              <a:prstGeom prst="cloudCallout">
                <a:avLst>
                  <a:gd name="adj1" fmla="val 87240"/>
                  <a:gd name="adj2" fmla="val -18372"/>
                </a:avLst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Рисунок 3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82" y="4333383"/>
            <a:ext cx="1503650" cy="15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35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50"/>
                            </p:stCondLst>
                            <p:childTnLst>
                              <p:par>
                                <p:cTn id="16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50"/>
                            </p:stCondLst>
                            <p:childTnLst>
                              <p:par>
                                <p:cTn id="1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50"/>
                            </p:stCondLst>
                            <p:childTnLst>
                              <p:par>
                                <p:cTn id="19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3" grpId="1" animBg="1"/>
      <p:bldP spid="18" grpId="0" animBg="1"/>
      <p:bldP spid="21" grpId="0" animBg="1"/>
      <p:bldP spid="24" grpId="0" animBg="1"/>
      <p:bldP spid="27" grpId="0" animBg="1"/>
      <p:bldP spid="31" grpId="0" animBg="1"/>
      <p:bldP spid="31" grpId="1" animBg="1"/>
      <p:bldP spid="32" grpId="0" animBg="1"/>
      <p:bldP spid="32" grpId="1" animBg="1"/>
      <p:bldP spid="29" grpId="0" animBg="1"/>
      <p:bldP spid="30" grpId="0" animBg="1"/>
      <p:bldP spid="30" grpId="1" animBg="1"/>
      <p:bldP spid="33" grpId="0" animBg="1"/>
      <p:bldP spid="34" grpId="0" animBg="1"/>
      <p:bldP spid="34" grpId="1" animBg="1"/>
      <p:bldP spid="35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699962" y="1762970"/>
            <a:ext cx="5492037" cy="954107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Яка з даних функцій є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показниковою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65227" cy="8865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kern="1200" dirty="0">
                <a:solidFill>
                  <a:srgbClr val="7956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7956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212112" y="3773717"/>
                <a:ext cx="2489200" cy="532966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p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12" y="3773717"/>
                <a:ext cx="2489200" cy="532966"/>
              </a:xfrm>
              <a:prstGeom prst="rect">
                <a:avLst/>
              </a:prstGeom>
              <a:blipFill>
                <a:blip r:embed="rId4"/>
                <a:stretch>
                  <a:fillRect t="-10345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9473472" y="3773717"/>
                <a:ext cx="2489200" cy="533672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g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rad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72" y="3773717"/>
                <a:ext cx="2489200" cy="533672"/>
              </a:xfrm>
              <a:prstGeom prst="rect">
                <a:avLst/>
              </a:prstGeom>
              <a:blipFill>
                <a:blip r:embed="rId5"/>
                <a:stretch>
                  <a:fillRect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212112" y="4765138"/>
                <a:ext cx="2489200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12" y="4765138"/>
                <a:ext cx="2489200" cy="523220"/>
              </a:xfrm>
              <a:prstGeom prst="rect">
                <a:avLst/>
              </a:prstGeom>
              <a:blipFill>
                <a:blip r:embed="rId6"/>
                <a:stretch>
                  <a:fillRect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/>
              <p:cNvSpPr/>
              <p:nvPr/>
            </p:nvSpPr>
            <p:spPr>
              <a:xfrm>
                <a:off x="9473472" y="4765138"/>
                <a:ext cx="2489200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72" y="4765138"/>
                <a:ext cx="2489200" cy="523220"/>
              </a:xfrm>
              <a:prstGeom prst="rect">
                <a:avLst/>
              </a:prstGeom>
              <a:blipFill>
                <a:blip r:embed="rId7"/>
                <a:stretch>
                  <a:fillRect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34" y="2030681"/>
            <a:ext cx="6003586" cy="47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84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699963" y="1508573"/>
            <a:ext cx="5492037" cy="1815882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Ґрунтуючись на які властивості показникової функції можна стверджувати, що: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699963" y="3778700"/>
                <a:ext cx="4368800" cy="86042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𝟗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63" y="3778700"/>
                <a:ext cx="4368800" cy="860428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699963" y="5122049"/>
                <a:ext cx="4368800" cy="86042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63" y="5122049"/>
                <a:ext cx="4368800" cy="860428"/>
              </a:xfrm>
              <a:prstGeom prst="rect">
                <a:avLst/>
              </a:prstGeom>
              <a:blipFill>
                <a:blip r:embed="rId5"/>
                <a:stretch>
                  <a:fillRect b="-212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34" y="2030681"/>
            <a:ext cx="6003586" cy="47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34" y="2030681"/>
            <a:ext cx="6003586" cy="4799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24114"/>
            <a:ext cx="7403883" cy="62338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5750560" y="1402022"/>
                <a:ext cx="6441439" cy="1815882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Побудуйте графік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У яких межах змінюється значення функції, коли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зростає від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включно?</a:t>
                </a: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560" y="1402022"/>
                <a:ext cx="6441439" cy="1815882"/>
              </a:xfrm>
              <a:prstGeom prst="rect">
                <a:avLst/>
              </a:prstGeom>
              <a:blipFill>
                <a:blip r:embed="rId5"/>
                <a:stretch>
                  <a:fillRect l="-1325" t="-4027" r="-3027" b="-805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я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8332460"/>
                  </p:ext>
                </p:extLst>
              </p:nvPr>
            </p:nvGraphicFramePr>
            <p:xfrm>
              <a:off x="5840393" y="5162546"/>
              <a:ext cx="6351606" cy="12357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601">
                      <a:extLst>
                        <a:ext uri="{9D8B030D-6E8A-4147-A177-3AD203B41FA5}">
                          <a16:colId xmlns:a16="http://schemas.microsoft.com/office/drawing/2014/main" val="3977269825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2676330377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1112015526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2886010950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3365224451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26157055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1072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28393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uk-UA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10723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uk-UA" sz="24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B1510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1052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я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8332460"/>
                  </p:ext>
                </p:extLst>
              </p:nvPr>
            </p:nvGraphicFramePr>
            <p:xfrm>
              <a:off x="5840393" y="5162546"/>
              <a:ext cx="6351606" cy="12357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8601">
                      <a:extLst>
                        <a:ext uri="{9D8B030D-6E8A-4147-A177-3AD203B41FA5}">
                          <a16:colId xmlns:a16="http://schemas.microsoft.com/office/drawing/2014/main" val="3977269825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2676330377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1112015526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2886010950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3365224451"/>
                        </a:ext>
                      </a:extLst>
                    </a:gridCol>
                    <a:gridCol w="1058601">
                      <a:extLst>
                        <a:ext uri="{9D8B030D-6E8A-4147-A177-3AD203B41FA5}">
                          <a16:colId xmlns:a16="http://schemas.microsoft.com/office/drawing/2014/main" val="261570558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75" t="-1333" r="-501724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1156" t="-1333" r="-404624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333" r="-302299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000" t="-1333" r="-202299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02312" t="-1333" r="-103468" b="-1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9425" t="-1333" r="-2874" b="-17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2839397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75" t="-58915" r="-501724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1156" t="-58915" r="-404624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58915" r="-302299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000" t="-58915" r="-202299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02312" t="-58915" r="-103468" b="-1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9425" t="-58915" r="-2874" b="-15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10523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88696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949440" y="1578056"/>
            <a:ext cx="524255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Порівняйте: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0" y="3572507"/>
                <a:ext cx="3205213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і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𝟐𝟔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2507"/>
                <a:ext cx="3205213" cy="532966"/>
              </a:xfrm>
              <a:prstGeom prst="rect">
                <a:avLst/>
              </a:prstGeom>
              <a:blipFill>
                <a:blip r:embed="rId4"/>
                <a:stretch>
                  <a:fillRect t="-10345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-1" y="3572507"/>
                <a:ext cx="3205213" cy="532966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𝟐𝟔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572507"/>
                <a:ext cx="3205213" cy="532966"/>
              </a:xfrm>
              <a:prstGeom prst="rect">
                <a:avLst/>
              </a:prstGeom>
              <a:blipFill>
                <a:blip r:embed="rId5"/>
                <a:stretch>
                  <a:fillRect l="-3802" t="-10345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-2" y="4943009"/>
                <a:ext cx="3205213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4943009"/>
                <a:ext cx="3205213" cy="532966"/>
              </a:xfrm>
              <a:prstGeom prst="rect">
                <a:avLst/>
              </a:prstGeom>
              <a:blipFill>
                <a:blip r:embed="rId6"/>
                <a:stretch>
                  <a:fillRect l="-3802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-3" y="4940793"/>
                <a:ext cx="3205213" cy="532966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4940793"/>
                <a:ext cx="3205213" cy="532966"/>
              </a:xfrm>
              <a:prstGeom prst="rect">
                <a:avLst/>
              </a:prstGeom>
              <a:blipFill>
                <a:blip r:embed="rId7"/>
                <a:stretch>
                  <a:fillRect l="-3802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4095005" y="3572507"/>
                <a:ext cx="3205213" cy="977447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і 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05" y="3572507"/>
                <a:ext cx="3205213" cy="977447"/>
              </a:xfrm>
              <a:prstGeom prst="rect">
                <a:avLst/>
              </a:prstGeom>
              <a:blipFill>
                <a:blip r:embed="rId8"/>
                <a:stretch>
                  <a:fillRect b="-2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7"/>
          <p:cNvSpPr/>
          <p:nvPr/>
        </p:nvSpPr>
        <p:spPr>
          <a:xfrm>
            <a:off x="5669280" y="6133299"/>
            <a:ext cx="5508605" cy="461665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«подати»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одиницю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/>
              <p:cNvSpPr/>
              <p:nvPr/>
            </p:nvSpPr>
            <p:spPr>
              <a:xfrm>
                <a:off x="4095005" y="3572506"/>
                <a:ext cx="3205213" cy="977447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uk-UA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і 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05" y="3572506"/>
                <a:ext cx="3205213" cy="977447"/>
              </a:xfrm>
              <a:prstGeom prst="rect">
                <a:avLst/>
              </a:prstGeom>
              <a:blipFill>
                <a:blip r:embed="rId10"/>
                <a:stretch>
                  <a:fillRect b="-2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/>
              <p:cNvSpPr/>
              <p:nvPr/>
            </p:nvSpPr>
            <p:spPr>
              <a:xfrm>
                <a:off x="4095004" y="3572505"/>
                <a:ext cx="3267673" cy="977447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uk-UA" sz="2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04" y="3572505"/>
                <a:ext cx="3267673" cy="977447"/>
              </a:xfrm>
              <a:prstGeom prst="rect">
                <a:avLst/>
              </a:prstGeom>
              <a:blipFill>
                <a:blip r:embed="rId11"/>
                <a:stretch>
                  <a:fillRect b="-2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/>
              <p:cNvSpPr/>
              <p:nvPr/>
            </p:nvSpPr>
            <p:spPr>
              <a:xfrm>
                <a:off x="4095004" y="4943009"/>
                <a:ext cx="3205213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04" y="4943009"/>
                <a:ext cx="3205213" cy="532966"/>
              </a:xfrm>
              <a:prstGeom prst="rect">
                <a:avLst/>
              </a:prstGeom>
              <a:blipFill>
                <a:blip r:embed="rId12"/>
                <a:stretch>
                  <a:fillRect l="-3992" t="-11494" b="-310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4095003" y="4940793"/>
                <a:ext cx="3205213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03" y="4940793"/>
                <a:ext cx="3205213" cy="532966"/>
              </a:xfrm>
              <a:prstGeom prst="rect">
                <a:avLst/>
              </a:prstGeom>
              <a:blipFill>
                <a:blip r:embed="rId13"/>
                <a:stretch>
                  <a:fillRect l="-3992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4095003" y="4940793"/>
                <a:ext cx="3267674" cy="532966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003" y="4940793"/>
                <a:ext cx="3267674" cy="532966"/>
              </a:xfrm>
              <a:prstGeom prst="rect">
                <a:avLst/>
              </a:prstGeom>
              <a:blipFill>
                <a:blip r:embed="rId14"/>
                <a:stretch>
                  <a:fillRect l="-3918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8517331" y="3572505"/>
                <a:ext cx="3205213" cy="781111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e>
                        </m:rad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e>
                        </m:rad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331" y="3572505"/>
                <a:ext cx="3205213" cy="781111"/>
              </a:xfrm>
              <a:prstGeom prst="rect">
                <a:avLst/>
              </a:prstGeom>
              <a:blipFill>
                <a:blip r:embed="rId15"/>
                <a:stretch>
                  <a:fillRect l="-3802" b="-140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8517329" y="3568441"/>
                <a:ext cx="3371849" cy="781111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e>
                        </m:rad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e>
                        </m:rad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329" y="3568441"/>
                <a:ext cx="3371849" cy="781111"/>
              </a:xfrm>
              <a:prstGeom prst="rect">
                <a:avLst/>
              </a:prstGeom>
              <a:blipFill>
                <a:blip r:embed="rId16"/>
                <a:stretch>
                  <a:fillRect l="-3617" b="-1317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8517329" y="4940793"/>
                <a:ext cx="3308911" cy="83330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sup>
                    </m:sSup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329" y="4940793"/>
                <a:ext cx="3308911" cy="833305"/>
              </a:xfrm>
              <a:prstGeom prst="rect">
                <a:avLst/>
              </a:prstGeom>
              <a:blipFill>
                <a:blip r:embed="rId17"/>
                <a:stretch>
                  <a:fillRect l="-3683" b="-51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/>
              <p:cNvSpPr/>
              <p:nvPr/>
            </p:nvSpPr>
            <p:spPr>
              <a:xfrm>
                <a:off x="8517329" y="4940792"/>
                <a:ext cx="3371850" cy="833305"/>
              </a:xfrm>
              <a:prstGeom prst="rect">
                <a:avLst/>
              </a:prstGeom>
              <a:solidFill>
                <a:srgbClr val="10723C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sup>
                    </m:sSup>
                    <m:r>
                      <a:rPr lang="uk-UA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329" y="4940792"/>
                <a:ext cx="3371850" cy="833305"/>
              </a:xfrm>
              <a:prstGeom prst="rect">
                <a:avLst/>
              </a:prstGeom>
              <a:blipFill>
                <a:blip r:embed="rId18"/>
                <a:stretch>
                  <a:fillRect l="-3617" b="-51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386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8" grpId="1" animBg="1"/>
      <p:bldP spid="9" grpId="0" animBg="1"/>
      <p:bldP spid="10" grpId="0" animBg="1"/>
      <p:bldP spid="10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6" grpId="0" animBg="1"/>
      <p:bldP spid="16" grpId="1" animBg="1"/>
      <p:bldP spid="1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1260606"/>
            <a:ext cx="6161315" cy="523220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 значення виразу: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1870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7152640" y="2235790"/>
                <a:ext cx="3677920" cy="704808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uk-UA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uk-UA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e>
                                </m:rad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40" y="2235790"/>
                <a:ext cx="3677920" cy="704808"/>
              </a:xfrm>
              <a:prstGeom prst="rect">
                <a:avLst/>
              </a:prstGeom>
              <a:blipFill>
                <a:blip r:embed="rId5"/>
                <a:stretch>
                  <a:fillRect l="-3311" b="-208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7152640" y="3145432"/>
                <a:ext cx="3677920" cy="1035668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  <m:rad>
                                      <m:radPr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1" i="1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𝟑</m:t>
                                        </m:r>
                                      </m:deg>
                                      <m:e>
                                        <m:r>
                                          <a:rPr lang="en-US" sz="2800" b="1" i="1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𝟕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e>
                                </m:rad>
                              </m:sup>
                            </m:sSup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40" y="3145432"/>
                <a:ext cx="3677920" cy="1035668"/>
              </a:xfrm>
              <a:prstGeom prst="rect">
                <a:avLst/>
              </a:prstGeom>
              <a:blipFill>
                <a:blip r:embed="rId6"/>
                <a:stretch>
                  <a:fillRect l="-3311" b="-70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7152640" y="4400553"/>
                <a:ext cx="3677920" cy="96917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𝟓</m:t>
                                        </m:r>
                                      </m:e>
                                    </m:rad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𝟑𝟔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uk-UA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e>
                            </m:rad>
                          </m:sup>
                        </m:sSup>
                      </m:e>
                    </m:ra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40" y="4400553"/>
                <a:ext cx="3677920" cy="969176"/>
              </a:xfrm>
              <a:prstGeom prst="rect">
                <a:avLst/>
              </a:prstGeom>
              <a:blipFill>
                <a:blip r:embed="rId7"/>
                <a:stretch>
                  <a:fillRect l="-3311" b="-943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7"/>
              <p:cNvSpPr/>
              <p:nvPr/>
            </p:nvSpPr>
            <p:spPr>
              <a:xfrm>
                <a:off x="7152640" y="5589182"/>
                <a:ext cx="3677920" cy="1241878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e>
                                </m:rad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e>
                        </m:rad>
                      </m:sup>
                    </m:sSup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40" y="5589182"/>
                <a:ext cx="3677920" cy="1241878"/>
              </a:xfrm>
              <a:prstGeom prst="rect">
                <a:avLst/>
              </a:prstGeom>
              <a:blipFill>
                <a:blip r:embed="rId8"/>
                <a:stretch>
                  <a:fillRect l="-33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185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4546600" y="872661"/>
            <a:ext cx="7645400" cy="52322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є правильним твердження: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4546600" y="1703092"/>
                <a:ext cx="7645401" cy="954107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Найбільше значення функції</a:t>
                </a: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дорівнює 5;</a:t>
                </a: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00" y="1703092"/>
                <a:ext cx="7645401" cy="954107"/>
              </a:xfrm>
              <a:prstGeom prst="rect">
                <a:avLst/>
              </a:prstGeom>
              <a:blipFill>
                <a:blip r:embed="rId4"/>
                <a:stretch>
                  <a:fillRect l="-1675" t="-6369" r="-1435" b="-159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427"/>
            <a:ext cx="4546600" cy="3634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4546600" y="2981852"/>
                <a:ext cx="7645401" cy="954107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Областю визначення функції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є множина дійсних чисел;</a:t>
                </a: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00" y="2981852"/>
                <a:ext cx="7645401" cy="954107"/>
              </a:xfrm>
              <a:prstGeom prst="rect">
                <a:avLst/>
              </a:prstGeom>
              <a:blipFill>
                <a:blip r:embed="rId6"/>
                <a:stretch>
                  <a:fillRect l="-1675" t="-6369" b="-159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4546600" y="4260612"/>
                <a:ext cx="7645400" cy="954107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Областю значень функції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є проміжок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d>
                          <m:dPr>
                            <m:begChr m:val=""/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+∞</m:t>
                            </m:r>
                          </m:e>
                        </m:d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00" y="4260612"/>
                <a:ext cx="7645400" cy="954107"/>
              </a:xfrm>
              <a:prstGeom prst="rect">
                <a:avLst/>
              </a:prstGeom>
              <a:blipFill>
                <a:blip r:embed="rId7"/>
                <a:stretch>
                  <a:fillRect l="-1675" t="-7051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7"/>
              <p:cNvSpPr/>
              <p:nvPr/>
            </p:nvSpPr>
            <p:spPr>
              <a:xfrm>
                <a:off x="0" y="5539372"/>
                <a:ext cx="12192000" cy="1216423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Найменше значення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дорівнює 16</a:t>
                </a:r>
              </a:p>
            </p:txBody>
          </p:sp>
        </mc:Choice>
        <mc:Fallback xmlns="">
          <p:sp>
            <p:nvSpPr>
              <p:cNvPr id="1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39372"/>
                <a:ext cx="12192000" cy="1216423"/>
              </a:xfrm>
              <a:prstGeom prst="rect">
                <a:avLst/>
              </a:prstGeom>
              <a:blipFill>
                <a:blip r:embed="rId8"/>
                <a:stretch>
                  <a:fillRect b="-1356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465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603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6030684" y="1585719"/>
                <a:ext cx="6161315" cy="203241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якому проміжку найбільше значення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дорівнює 16, а найменше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дорівює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?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1585719"/>
                <a:ext cx="6161315" cy="2032416"/>
              </a:xfrm>
              <a:prstGeom prst="rect">
                <a:avLst/>
              </a:prstGeom>
              <a:blipFill>
                <a:blip r:embed="rId3"/>
                <a:stretch>
                  <a:fillRect t="-2994" r="-1484" b="-5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18700"/>
            <a:ext cx="6198682" cy="42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55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8"/>
          <p:cNvSpPr/>
          <p:nvPr/>
        </p:nvSpPr>
        <p:spPr>
          <a:xfrm>
            <a:off x="454282" y="857954"/>
            <a:ext cx="11321144" cy="584775"/>
          </a:xfrm>
          <a:prstGeom prst="rect">
            <a:avLst/>
          </a:prstGeom>
          <a:solidFill>
            <a:srgbClr val="A77315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Числовою функцією називається…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35100" r="53941" b="18718"/>
          <a:stretch/>
        </p:blipFill>
        <p:spPr>
          <a:xfrm>
            <a:off x="953242" y="3301680"/>
            <a:ext cx="3495040" cy="2570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1" t="25791" r="5659" b="17258"/>
          <a:stretch/>
        </p:blipFill>
        <p:spPr>
          <a:xfrm>
            <a:off x="7091680" y="3190240"/>
            <a:ext cx="3627120" cy="316992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 rot="12612965" flipH="1">
            <a:off x="8797335" y="4670275"/>
            <a:ext cx="639683" cy="627288"/>
          </a:xfrm>
          <a:prstGeom prst="ellipse">
            <a:avLst/>
          </a:prstGeom>
          <a:solidFill>
            <a:srgbClr val="128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игнута донизу стрілка 10"/>
          <p:cNvSpPr/>
          <p:nvPr/>
        </p:nvSpPr>
        <p:spPr>
          <a:xfrm rot="312708" flipV="1">
            <a:off x="2812082" y="1921837"/>
            <a:ext cx="6783544" cy="2759686"/>
          </a:xfrm>
          <a:prstGeom prst="curvedUpArrow">
            <a:avLst>
              <a:gd name="adj1" fmla="val 8613"/>
              <a:gd name="adj2" fmla="val 24467"/>
              <a:gd name="adj3" fmla="val 32389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12612965" flipH="1">
            <a:off x="2498137" y="4102089"/>
            <a:ext cx="639683" cy="627288"/>
          </a:xfrm>
          <a:prstGeom prst="ellipse">
            <a:avLst/>
          </a:prstGeom>
          <a:solidFill>
            <a:srgbClr val="128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84714" y="4236411"/>
                <a:ext cx="6094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714" y="4236411"/>
                <a:ext cx="60946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566792" y="4492031"/>
                <a:ext cx="6190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792" y="4492031"/>
                <a:ext cx="61908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29444" y="2018261"/>
                <a:ext cx="6094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𝒇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444" y="2018261"/>
                <a:ext cx="60946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05124" y="3935331"/>
                <a:ext cx="2298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24" y="3935331"/>
                <a:ext cx="22980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12786" y="5384004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𝑫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86" y="5384004"/>
                <a:ext cx="697627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18800" y="5633802"/>
                <a:ext cx="6495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𝑬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0" y="5633802"/>
                <a:ext cx="649537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291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3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7"/>
              <p:cNvSpPr/>
              <p:nvPr/>
            </p:nvSpPr>
            <p:spPr>
              <a:xfrm>
                <a:off x="4663440" y="885558"/>
                <a:ext cx="7528559" cy="1384995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Графік якої з функцій, зображених на рисунках, перетинає графік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більше ніж в одній точці?</a:t>
                </a:r>
              </a:p>
            </p:txBody>
          </p:sp>
        </mc:Choice>
        <mc:Fallback xmlns="">
          <p:sp>
            <p:nvSpPr>
              <p:cNvPr id="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0" y="885558"/>
                <a:ext cx="7528559" cy="1384995"/>
              </a:xfrm>
              <a:prstGeom prst="rect">
                <a:avLst/>
              </a:prstGeom>
              <a:blipFill>
                <a:blip r:embed="rId3"/>
                <a:stretch>
                  <a:fillRect l="-81" t="-4405" r="-1457" b="-1101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cxnSp>
        <p:nvCxnSpPr>
          <p:cNvPr id="6" name="Пряма зі стрілкою 5"/>
          <p:cNvCxnSpPr/>
          <p:nvPr/>
        </p:nvCxnSpPr>
        <p:spPr>
          <a:xfrm flipV="1">
            <a:off x="1198881" y="3083354"/>
            <a:ext cx="0" cy="2890727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/>
          <p:nvPr/>
        </p:nvCxnSpPr>
        <p:spPr>
          <a:xfrm rot="5400000" flipV="1">
            <a:off x="2146288" y="4018076"/>
            <a:ext cx="0" cy="2890727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 flipV="1">
            <a:off x="6786881" y="3083354"/>
            <a:ext cx="0" cy="2890727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rot="5400000" flipV="1">
            <a:off x="6098528" y="4018076"/>
            <a:ext cx="0" cy="2890727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V="1">
            <a:off x="10698481" y="3083354"/>
            <a:ext cx="0" cy="2890727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rot="5400000" flipV="1">
            <a:off x="10203169" y="2595677"/>
            <a:ext cx="0" cy="2890727"/>
          </a:xfrm>
          <a:prstGeom prst="straightConnector1">
            <a:avLst/>
          </a:prstGeom>
          <a:ln w="3810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31663" y="5463439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663" y="5463439"/>
                <a:ext cx="4344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2069" y="2852521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69" y="2852521"/>
                <a:ext cx="434413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0924" y="5463438"/>
                <a:ext cx="4775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𝑂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24" y="5463438"/>
                <a:ext cx="47750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 сполучна лінія 33"/>
          <p:cNvCxnSpPr/>
          <p:nvPr/>
        </p:nvCxnSpPr>
        <p:spPr>
          <a:xfrm>
            <a:off x="700924" y="3647440"/>
            <a:ext cx="2194676" cy="2184400"/>
          </a:xfrm>
          <a:prstGeom prst="line">
            <a:avLst/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99276" y="5463438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5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276" y="5463438"/>
                <a:ext cx="43441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8268" y="4041040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5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68" y="4041040"/>
                <a:ext cx="43441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7"/>
          <p:cNvSpPr/>
          <p:nvPr/>
        </p:nvSpPr>
        <p:spPr>
          <a:xfrm>
            <a:off x="1417004" y="6165094"/>
            <a:ext cx="821377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74619" y="5463439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619" y="5463439"/>
                <a:ext cx="43441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228302" y="2852521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302" y="2852521"/>
                <a:ext cx="434413" cy="461665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03199" y="5463438"/>
                <a:ext cx="4775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𝑂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199" y="5463438"/>
                <a:ext cx="47750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 сполучна лінія 42"/>
          <p:cNvCxnSpPr/>
          <p:nvPr/>
        </p:nvCxnSpPr>
        <p:spPr>
          <a:xfrm flipH="1">
            <a:off x="5118405" y="3647440"/>
            <a:ext cx="2194676" cy="2184400"/>
          </a:xfrm>
          <a:prstGeom prst="line">
            <a:avLst/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07603" y="5459589"/>
                <a:ext cx="660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5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03" y="5459589"/>
                <a:ext cx="66075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07199" y="4037191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5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99" y="4037191"/>
                <a:ext cx="434413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7"/>
          <p:cNvSpPr/>
          <p:nvPr/>
        </p:nvSpPr>
        <p:spPr>
          <a:xfrm>
            <a:off x="5805054" y="6165094"/>
            <a:ext cx="821377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1318749" y="4054866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749" y="4054866"/>
                <a:ext cx="43441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172432" y="2848671"/>
                <a:ext cx="434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432" y="2848671"/>
                <a:ext cx="434413" cy="461665"/>
              </a:xfrm>
              <a:prstGeom prst="rect">
                <a:avLst/>
              </a:prstGeom>
              <a:blipFill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147329" y="4075186"/>
                <a:ext cx="4775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𝑂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329" y="4075186"/>
                <a:ext cx="47750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 сполучна лінія 49"/>
          <p:cNvCxnSpPr/>
          <p:nvPr/>
        </p:nvCxnSpPr>
        <p:spPr>
          <a:xfrm flipH="1" flipV="1">
            <a:off x="9043102" y="3636268"/>
            <a:ext cx="2194676" cy="2184400"/>
          </a:xfrm>
          <a:prstGeom prst="line">
            <a:avLst/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000898" y="5175923"/>
                <a:ext cx="660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5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898" y="5175923"/>
                <a:ext cx="66075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938501" y="4037191"/>
                <a:ext cx="660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5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501" y="4037191"/>
                <a:ext cx="660758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7"/>
          <p:cNvSpPr/>
          <p:nvPr/>
        </p:nvSpPr>
        <p:spPr>
          <a:xfrm>
            <a:off x="9803669" y="6165094"/>
            <a:ext cx="821377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</a:t>
            </a:r>
          </a:p>
        </p:txBody>
      </p:sp>
    </p:spTree>
    <p:extLst>
      <p:ext uri="{BB962C8B-B14F-4D97-AF65-F5344CB8AC3E}">
        <p14:creationId xmlns:p14="http://schemas.microsoft.com/office/powerpoint/2010/main" val="16920588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750"/>
                            </p:stCondLst>
                            <p:childTnLst>
                              <p:par>
                                <p:cTn id="10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1" grpId="0"/>
      <p:bldP spid="32" grpId="0"/>
      <p:bldP spid="33" grpId="0"/>
      <p:bldP spid="36" grpId="0"/>
      <p:bldP spid="38" grpId="0"/>
      <p:bldP spid="39" grpId="0" animBg="1"/>
      <p:bldP spid="40" grpId="0"/>
      <p:bldP spid="41" grpId="0"/>
      <p:bldP spid="42" grpId="0"/>
      <p:bldP spid="44" grpId="0"/>
      <p:bldP spid="45" grpId="0"/>
      <p:bldP spid="46" grpId="0" animBg="1"/>
      <p:bldP spid="47" grpId="0"/>
      <p:bldP spid="48" grpId="0"/>
      <p:bldP spid="49" grpId="0"/>
      <p:bldP spid="51" grpId="0"/>
      <p:bldP spid="52" grpId="0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855078"/>
            <a:ext cx="1133856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Яку функцію називають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показниковою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696247"/>
            <a:ext cx="11338560" cy="523220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показникова функція перетнути вісь абсцис?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537416"/>
            <a:ext cx="11338560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властивості має степінь з дійсним показником?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7"/>
              <p:cNvSpPr/>
              <p:nvPr/>
            </p:nvSpPr>
            <p:spPr>
              <a:xfrm>
                <a:off x="508000" y="3378585"/>
                <a:ext cx="11338560" cy="954107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Зобразіть схематично графік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при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3378585"/>
                <a:ext cx="11338560" cy="954107"/>
              </a:xfrm>
              <a:prstGeom prst="rect">
                <a:avLst/>
              </a:prstGeom>
              <a:blipFill>
                <a:blip r:embed="rId3"/>
                <a:stretch>
                  <a:fillRect t="-7006" r="-53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7"/>
          <p:cNvSpPr/>
          <p:nvPr/>
        </p:nvSpPr>
        <p:spPr>
          <a:xfrm>
            <a:off x="508000" y="4650641"/>
            <a:ext cx="11338560" cy="95410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яку точку проходять всі графіки всіх показникових функцій?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5798721"/>
            <a:ext cx="11338560" cy="954107"/>
          </a:xfrm>
          <a:prstGeom prst="rect">
            <a:avLst/>
          </a:prstGeom>
          <a:solidFill>
            <a:srgbClr val="455B6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Користуючись побудованими графіками показникових функцій, охарактеризуйте всі їх властивості</a:t>
            </a:r>
          </a:p>
        </p:txBody>
      </p:sp>
    </p:spTree>
    <p:extLst>
      <p:ext uri="{BB962C8B-B14F-4D97-AF65-F5344CB8AC3E}">
        <p14:creationId xmlns:p14="http://schemas.microsoft.com/office/powerpoint/2010/main" val="651625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1088758"/>
            <a:ext cx="1133856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називають експонентою?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2086227"/>
            <a:ext cx="11338560" cy="523220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Яку цікаву особливість має експонента?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3089045"/>
            <a:ext cx="11338560" cy="954107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якої умови показникова функція зростає? А за якої – спадає?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4522750"/>
            <a:ext cx="11338560" cy="523220"/>
          </a:xfrm>
          <a:prstGeom prst="rect">
            <a:avLst/>
          </a:prstGeom>
          <a:solidFill>
            <a:srgbClr val="2867A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значення показникової функції бути від’ємним?</a:t>
            </a:r>
          </a:p>
        </p:txBody>
      </p:sp>
      <p:sp>
        <p:nvSpPr>
          <p:cNvPr id="56" name="Прямоугольник 7"/>
          <p:cNvSpPr/>
          <p:nvPr/>
        </p:nvSpPr>
        <p:spPr>
          <a:xfrm>
            <a:off x="508000" y="5525568"/>
            <a:ext cx="11338560" cy="95410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значення показникової функції дорівнювати нулю?</a:t>
            </a:r>
          </a:p>
        </p:txBody>
      </p:sp>
    </p:spTree>
    <p:extLst>
      <p:ext uri="{BB962C8B-B14F-4D97-AF65-F5344CB8AC3E}">
        <p14:creationId xmlns:p14="http://schemas.microsoft.com/office/powerpoint/2010/main" val="1468527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28193" r="35960" b="29607"/>
          <a:stretch/>
        </p:blipFill>
        <p:spPr>
          <a:xfrm>
            <a:off x="-91440" y="3545840"/>
            <a:ext cx="6697256" cy="2672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8"/>
          <p:cNvSpPr/>
          <p:nvPr/>
        </p:nvSpPr>
        <p:spPr>
          <a:xfrm>
            <a:off x="454282" y="732745"/>
            <a:ext cx="11321144" cy="646331"/>
          </a:xfrm>
          <a:prstGeom prst="rect">
            <a:avLst/>
          </a:prstGeom>
          <a:solidFill>
            <a:srgbClr val="455B6F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uk-U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Графіком функції називається…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 зі стрілкою 4"/>
          <p:cNvCxnSpPr/>
          <p:nvPr/>
        </p:nvCxnSpPr>
        <p:spPr>
          <a:xfrm flipV="1">
            <a:off x="1798320" y="1849120"/>
            <a:ext cx="0" cy="4754880"/>
          </a:xfrm>
          <a:prstGeom prst="straightConnector1">
            <a:avLst/>
          </a:prstGeom>
          <a:ln w="5715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701040" y="5760720"/>
            <a:ext cx="6400800" cy="0"/>
          </a:xfrm>
          <a:prstGeom prst="straightConnector1">
            <a:avLst/>
          </a:prstGeom>
          <a:ln w="57150">
            <a:solidFill>
              <a:srgbClr val="3C5A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08244" y="1656674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244" y="1656674"/>
                <a:ext cx="48923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57222" y="5734594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222" y="5734594"/>
                <a:ext cx="4892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2462" y="3529354"/>
                <a:ext cx="9812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2" y="3529354"/>
                <a:ext cx="98123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 сполучна лінія 23"/>
          <p:cNvCxnSpPr/>
          <p:nvPr/>
        </p:nvCxnSpPr>
        <p:spPr>
          <a:xfrm>
            <a:off x="1798320" y="3853740"/>
            <a:ext cx="3927538" cy="0"/>
          </a:xfrm>
          <a:prstGeom prst="line">
            <a:avLst/>
          </a:prstGeom>
          <a:ln w="38100">
            <a:solidFill>
              <a:srgbClr val="3C5A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>
            <a:off x="5725858" y="3838554"/>
            <a:ext cx="0" cy="1922166"/>
          </a:xfrm>
          <a:prstGeom prst="line">
            <a:avLst/>
          </a:prstGeom>
          <a:ln w="38100">
            <a:solidFill>
              <a:srgbClr val="3C5A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81240" y="5728387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240" y="5728387"/>
                <a:ext cx="48923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29188" y="3120990"/>
                <a:ext cx="7041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188" y="3120990"/>
                <a:ext cx="70410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74367" y="5692848"/>
                <a:ext cx="6239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𝑂</m:t>
                      </m:r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67" y="5692848"/>
                <a:ext cx="62395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/>
          <p:cNvSpPr/>
          <p:nvPr/>
        </p:nvSpPr>
        <p:spPr>
          <a:xfrm rot="12612965" flipH="1">
            <a:off x="5631623" y="3746145"/>
            <a:ext cx="188470" cy="184818"/>
          </a:xfrm>
          <a:prstGeom prst="ellipse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8"/>
          <p:cNvSpPr/>
          <p:nvPr/>
        </p:nvSpPr>
        <p:spPr>
          <a:xfrm>
            <a:off x="6857222" y="1855206"/>
            <a:ext cx="5334778" cy="954107"/>
          </a:xfrm>
          <a:prstGeom prst="rect">
            <a:avLst/>
          </a:prstGeom>
          <a:solidFill>
            <a:srgbClr val="726F54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 визначення функції…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8"/>
          <p:cNvSpPr/>
          <p:nvPr/>
        </p:nvSpPr>
        <p:spPr>
          <a:xfrm>
            <a:off x="6857222" y="2987838"/>
            <a:ext cx="5334778" cy="523220"/>
          </a:xfrm>
          <a:prstGeom prst="rect">
            <a:avLst/>
          </a:prstGeom>
          <a:solidFill>
            <a:srgbClr val="604426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 значень функції…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8"/>
          <p:cNvSpPr/>
          <p:nvPr/>
        </p:nvSpPr>
        <p:spPr>
          <a:xfrm>
            <a:off x="6850434" y="3689777"/>
            <a:ext cx="5334778" cy="954107"/>
          </a:xfrm>
          <a:prstGeom prst="rect">
            <a:avLst/>
          </a:prstGeom>
          <a:solidFill>
            <a:srgbClr val="546057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Функція зростаюча, якщо…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8"/>
          <p:cNvSpPr/>
          <p:nvPr/>
        </p:nvSpPr>
        <p:spPr>
          <a:xfrm>
            <a:off x="6859503" y="4822603"/>
            <a:ext cx="5334778" cy="523220"/>
          </a:xfrm>
          <a:prstGeom prst="rect">
            <a:avLst/>
          </a:prstGeom>
          <a:solidFill>
            <a:srgbClr val="2B5666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Функція спадна, якщо…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86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7" grpId="0"/>
      <p:bldP spid="18" grpId="0"/>
      <p:bldP spid="19" grpId="0"/>
      <p:bldP spid="28" grpId="0"/>
      <p:bldP spid="29" grpId="0"/>
      <p:bldP spid="30" grpId="0"/>
      <p:bldP spid="20" grpId="0" animBg="1"/>
      <p:bldP spid="31" grpId="0" animBg="1"/>
      <p:bldP spid="33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42240" y="782162"/>
            <a:ext cx="8859520" cy="5170657"/>
          </a:xfrm>
          <a:prstGeom prst="ellipse">
            <a:avLst/>
          </a:prstGeom>
          <a:solidFill>
            <a:srgbClr val="128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336638" y="1122036"/>
            <a:ext cx="7112123" cy="4490142"/>
          </a:xfrm>
          <a:prstGeom prst="ellipse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/>
          <p:cNvSpPr/>
          <p:nvPr/>
        </p:nvSpPr>
        <p:spPr>
          <a:xfrm>
            <a:off x="652198" y="1735657"/>
            <a:ext cx="5546457" cy="3501680"/>
          </a:xfrm>
          <a:prstGeom prst="ellipse">
            <a:avLst/>
          </a:prstGeom>
          <a:solidFill>
            <a:srgbClr val="A77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1001516" y="2423877"/>
            <a:ext cx="3780072" cy="2386497"/>
          </a:xfrm>
          <a:prstGeom prst="ellipse">
            <a:avLst/>
          </a:prstGeom>
          <a:solidFill>
            <a:srgbClr val="604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8240" y="6123139"/>
            <a:ext cx="4939646" cy="523220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існують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448394" y="3025090"/>
            <a:ext cx="2204720" cy="1391920"/>
          </a:xfrm>
          <a:prstGeom prst="ellipse">
            <a:avLst/>
          </a:prstGeom>
          <a:solidFill>
            <a:srgbClr val="2B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0754" y="3367107"/>
                <a:ext cx="6815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ℕ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754" y="3367107"/>
                <a:ext cx="68159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85373" y="3224887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73" y="3224887"/>
                <a:ext cx="48923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66598" y="3711674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598" y="3711674"/>
                <a:ext cx="48923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16507" y="3017685"/>
                <a:ext cx="6222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ℤ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07" y="3017685"/>
                <a:ext cx="62228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85373" y="2544685"/>
                <a:ext cx="756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73" y="2544685"/>
                <a:ext cx="75693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14231" y="3904373"/>
                <a:ext cx="756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31" y="3904373"/>
                <a:ext cx="75693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7"/>
          <p:cNvSpPr/>
          <p:nvPr/>
        </p:nvSpPr>
        <p:spPr>
          <a:xfrm>
            <a:off x="6238240" y="5776362"/>
            <a:ext cx="493964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натуральних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7"/>
          <p:cNvSpPr/>
          <p:nvPr/>
        </p:nvSpPr>
        <p:spPr>
          <a:xfrm>
            <a:off x="6238240" y="5776362"/>
            <a:ext cx="493964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цілих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75645" y="2663742"/>
                <a:ext cx="7056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ℚ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645" y="2663742"/>
                <a:ext cx="70564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92700" y="1927350"/>
                <a:ext cx="1031564" cy="898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f>
                        <m:fPr>
                          <m:ctrlP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𝟒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00" y="1927350"/>
                <a:ext cx="1031564" cy="8980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75228" y="3748107"/>
                <a:ext cx="48923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𝟑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228" y="3748107"/>
                <a:ext cx="489236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7"/>
          <p:cNvSpPr/>
          <p:nvPr/>
        </p:nvSpPr>
        <p:spPr>
          <a:xfrm>
            <a:off x="6238240" y="5770226"/>
            <a:ext cx="493964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раціональних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13564" y="2197719"/>
                <a:ext cx="6944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ℝ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64" y="2197719"/>
                <a:ext cx="694421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67272" y="1492396"/>
                <a:ext cx="725070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72" y="1492396"/>
                <a:ext cx="725070" cy="5739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12167" y="4714117"/>
                <a:ext cx="4716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𝒆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167" y="4714117"/>
                <a:ext cx="47160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71530" y="3330433"/>
                <a:ext cx="5212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𝝅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530" y="3330433"/>
                <a:ext cx="52129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7"/>
          <p:cNvSpPr/>
          <p:nvPr/>
        </p:nvSpPr>
        <p:spPr>
          <a:xfrm>
            <a:off x="6238240" y="5782498"/>
            <a:ext cx="4939646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дійсних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28899" y="1745982"/>
                <a:ext cx="6222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ℂ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899" y="1745982"/>
                <a:ext cx="622286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721636" y="2863574"/>
                <a:ext cx="407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𝒊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36" y="2863574"/>
                <a:ext cx="40748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67333" y="3853653"/>
                <a:ext cx="1500154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𝒊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333" y="3853653"/>
                <a:ext cx="1500154" cy="57394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7"/>
          <p:cNvSpPr/>
          <p:nvPr/>
        </p:nvSpPr>
        <p:spPr>
          <a:xfrm>
            <a:off x="6768934" y="5759070"/>
            <a:ext cx="4408951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комплексних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7"/>
          <p:cNvSpPr/>
          <p:nvPr/>
        </p:nvSpPr>
        <p:spPr>
          <a:xfrm>
            <a:off x="6986970" y="5779430"/>
            <a:ext cx="4190915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існують інші типи чисел?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142240" y="715344"/>
            <a:ext cx="8859520" cy="5170657"/>
            <a:chOff x="294640" y="934562"/>
            <a:chExt cx="8859520" cy="5170657"/>
          </a:xfrm>
        </p:grpSpPr>
        <p:sp>
          <p:nvSpPr>
            <p:cNvPr id="39" name="Овал 38"/>
            <p:cNvSpPr/>
            <p:nvPr/>
          </p:nvSpPr>
          <p:spPr>
            <a:xfrm>
              <a:off x="294640" y="934562"/>
              <a:ext cx="8859520" cy="5170657"/>
            </a:xfrm>
            <a:prstGeom prst="ellipse">
              <a:avLst/>
            </a:prstGeom>
            <a:solidFill>
              <a:srgbClr val="128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89038" y="1274436"/>
              <a:ext cx="7112123" cy="4490142"/>
            </a:xfrm>
            <a:prstGeom prst="ellipse">
              <a:avLst/>
            </a:prstGeom>
            <a:solidFill>
              <a:srgbClr val="3C5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804598" y="1888057"/>
              <a:ext cx="5546457" cy="3501680"/>
            </a:xfrm>
            <a:prstGeom prst="ellipse">
              <a:avLst/>
            </a:prstGeom>
            <a:solidFill>
              <a:srgbClr val="A77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3916" y="2576277"/>
              <a:ext cx="3780072" cy="2386497"/>
            </a:xfrm>
            <a:prstGeom prst="ellipse">
              <a:avLst/>
            </a:prstGeom>
            <a:solidFill>
              <a:srgbClr val="6044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600794" y="3177490"/>
              <a:ext cx="2204720" cy="1391920"/>
            </a:xfrm>
            <a:prstGeom prst="ellipse">
              <a:avLst/>
            </a:prstGeom>
            <a:solidFill>
              <a:srgbClr val="2B5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703154" y="3519507"/>
                  <a:ext cx="68159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ℕ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154" y="3519507"/>
                  <a:ext cx="681597" cy="707886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037773" y="3377287"/>
                  <a:ext cx="4892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𝟏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773" y="3377287"/>
                  <a:ext cx="489236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218998" y="3864074"/>
                  <a:ext cx="4892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𝟐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8998" y="3864074"/>
                  <a:ext cx="489236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868907" y="3170085"/>
                  <a:ext cx="62228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ℤ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907" y="3170085"/>
                  <a:ext cx="622286" cy="70788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037773" y="2697085"/>
                  <a:ext cx="756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𝟏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773" y="2697085"/>
                  <a:ext cx="756938" cy="52322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666631" y="4056773"/>
                  <a:ext cx="7569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𝟐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6631" y="4056773"/>
                  <a:ext cx="756938" cy="52322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028045" y="2816142"/>
                  <a:ext cx="70564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ℚ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8045" y="2816142"/>
                  <a:ext cx="705641" cy="707886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045100" y="2079750"/>
                  <a:ext cx="1031564" cy="898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  <m:f>
                          <m:fPr>
                            <m:ctrlP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𝟏𝟕</m:t>
                            </m:r>
                          </m:den>
                        </m:f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5100" y="2079750"/>
                  <a:ext cx="1031564" cy="898003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027628" y="3900507"/>
                  <a:ext cx="489236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ru-RU" sz="28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7628" y="3900507"/>
                  <a:ext cx="489236" cy="898964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365964" y="2350119"/>
                  <a:ext cx="69442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ℝ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5964" y="2350119"/>
                  <a:ext cx="694421" cy="707886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219672" y="1644796"/>
                  <a:ext cx="725070" cy="5739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672" y="1644796"/>
                  <a:ext cx="725070" cy="57394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5364567" y="4866517"/>
                  <a:ext cx="4716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𝒆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567" y="4866517"/>
                  <a:ext cx="471604" cy="52322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623930" y="3482833"/>
                  <a:ext cx="52129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𝝅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930" y="3482833"/>
                  <a:ext cx="521297" cy="52322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381299" y="1898382"/>
                  <a:ext cx="62228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ℂ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1299" y="1898382"/>
                  <a:ext cx="622286" cy="707886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874036" y="3015974"/>
                  <a:ext cx="4074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𝒊</m:t>
                        </m:r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036" y="3015974"/>
                  <a:ext cx="407483" cy="52322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419733" y="4006053"/>
                  <a:ext cx="1500154" cy="5739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ru-RU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9733" y="4006053"/>
                  <a:ext cx="1500154" cy="57394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Блок-схема: знак завершення 5"/>
          <p:cNvSpPr/>
          <p:nvPr/>
        </p:nvSpPr>
        <p:spPr>
          <a:xfrm>
            <a:off x="187865" y="4060324"/>
            <a:ext cx="7942021" cy="1145629"/>
          </a:xfrm>
          <a:prstGeom prst="flowChartTerminator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35901" y="4275391"/>
                <a:ext cx="68893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ℕ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ℤ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ℚ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ℝ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ℍ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⊂</m:t>
                      </m:r>
                      <m:r>
                        <a:rPr lang="ru-RU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𝕆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01" y="4275391"/>
                <a:ext cx="6889322" cy="70788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Виноска 1 (межа й риска) 68"/>
          <p:cNvSpPr/>
          <p:nvPr/>
        </p:nvSpPr>
        <p:spPr>
          <a:xfrm>
            <a:off x="8154986" y="3168972"/>
            <a:ext cx="3022899" cy="487551"/>
          </a:xfrm>
          <a:prstGeom prst="accentBorderCallout1">
            <a:avLst>
              <a:gd name="adj1" fmla="val 18750"/>
              <a:gd name="adj2" fmla="val -8333"/>
              <a:gd name="adj3" fmla="val 235457"/>
              <a:gd name="adj4" fmla="val -65027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КВАТЕРНІОНИ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Виноска 1 (межа й риска) 69"/>
          <p:cNvSpPr/>
          <p:nvPr/>
        </p:nvSpPr>
        <p:spPr>
          <a:xfrm>
            <a:off x="8129119" y="5423076"/>
            <a:ext cx="3022899" cy="487551"/>
          </a:xfrm>
          <a:prstGeom prst="accentBorderCallout1">
            <a:avLst>
              <a:gd name="adj1" fmla="val 18750"/>
              <a:gd name="adj2" fmla="val -8333"/>
              <a:gd name="adj3" fmla="val -94319"/>
              <a:gd name="adj4" fmla="val -25872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ОКТОНІОНИ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" y="5616787"/>
            <a:ext cx="1124957" cy="1124957"/>
          </a:xfrm>
          <a:prstGeom prst="rect">
            <a:avLst/>
          </a:prstGeom>
        </p:spPr>
      </p:pic>
      <p:sp>
        <p:nvSpPr>
          <p:cNvPr id="74" name="Виноска-хмарка 73"/>
          <p:cNvSpPr/>
          <p:nvPr/>
        </p:nvSpPr>
        <p:spPr>
          <a:xfrm>
            <a:off x="1372592" y="6060966"/>
            <a:ext cx="1746528" cy="700063"/>
          </a:xfrm>
          <a:prstGeom prst="cloudCallout">
            <a:avLst>
              <a:gd name="adj1" fmla="val -66405"/>
              <a:gd name="adj2" fmla="val -56507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Цікаво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Виноска-хмарка 74"/>
              <p:cNvSpPr/>
              <p:nvPr/>
            </p:nvSpPr>
            <p:spPr>
              <a:xfrm>
                <a:off x="2056711" y="5533794"/>
                <a:ext cx="4071656" cy="1308606"/>
              </a:xfrm>
              <a:prstGeom prst="cloudCallout">
                <a:avLst>
                  <a:gd name="adj1" fmla="val -72558"/>
                  <a:gd name="adj2" fmla="val -14582"/>
                </a:avLst>
              </a:prstGeom>
              <a:solidFill>
                <a:srgbClr val="3C5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ℍ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𝒊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𝕆</m:t>
                    </m:r>
                  </m:oMath>
                </a14:m>
                <a:r>
                  <a:rPr lang="en-US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</a:t>
                </a:r>
                <a:r>
                  <a:rPr lang="uk-UA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приклади гіперкомплексних чисел</a:t>
                </a:r>
              </a:p>
            </p:txBody>
          </p:sp>
        </mc:Choice>
        <mc:Fallback xmlns="">
          <p:sp>
            <p:nvSpPr>
              <p:cNvPr id="75" name="Виноска-хмарка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711" y="5533794"/>
                <a:ext cx="4071656" cy="1308606"/>
              </a:xfrm>
              <a:prstGeom prst="cloudCallout">
                <a:avLst>
                  <a:gd name="adj1" fmla="val -72558"/>
                  <a:gd name="adj2" fmla="val -14582"/>
                </a:avLst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222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750"/>
                            </p:stCondLst>
                            <p:childTnLst>
                              <p:par>
                                <p:cTn id="2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5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7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0.15365 -0.13866 " pathEditMode="relative" rAng="0" ptsTypes="AA">
                                      <p:cBhvr>
                                        <p:cTn id="3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000"/>
                            </p:stCondLst>
                            <p:childTnLst>
                              <p:par>
                                <p:cTn id="3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50"/>
                            </p:stCondLst>
                            <p:childTnLst>
                              <p:par>
                                <p:cTn id="3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0" grpId="0" animBg="1"/>
      <p:bldP spid="20" grpId="1" animBg="1"/>
      <p:bldP spid="14" grpId="0" animBg="1"/>
      <p:bldP spid="14" grpId="1" animBg="1"/>
      <p:bldP spid="4" grpId="0"/>
      <p:bldP spid="8" grpId="0" animBg="1"/>
      <p:bldP spid="8" grpId="1" animBg="1"/>
      <p:bldP spid="8" grpId="2" animBg="1"/>
      <p:bldP spid="2" grpId="0" animBg="1"/>
      <p:bldP spid="2" grpId="1" animBg="1"/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22" grpId="0"/>
      <p:bldP spid="22" grpId="1"/>
      <p:bldP spid="23" grpId="0"/>
      <p:bldP spid="23" grpId="1"/>
      <p:bldP spid="24" grpId="0" animBg="1"/>
      <p:bldP spid="24" grpId="1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 animBg="1"/>
      <p:bldP spid="30" grpId="1" animBg="1"/>
      <p:bldP spid="32" grpId="0"/>
      <p:bldP spid="32" grpId="1"/>
      <p:bldP spid="33" grpId="0"/>
      <p:bldP spid="33" grpId="1"/>
      <p:bldP spid="34" grpId="0"/>
      <p:bldP spid="34" grpId="1"/>
      <p:bldP spid="35" grpId="0" animBg="1"/>
      <p:bldP spid="35" grpId="1" animBg="1"/>
      <p:bldP spid="38" grpId="0" animBg="1"/>
      <p:bldP spid="38" grpId="1" animBg="1"/>
      <p:bldP spid="6" grpId="0" animBg="1"/>
      <p:bldP spid="68" grpId="0"/>
      <p:bldP spid="69" grpId="0" animBg="1"/>
      <p:bldP spid="70" grpId="0" animBg="1"/>
      <p:bldP spid="74" grpId="0" animBg="1"/>
      <p:bldP spid="74" grpId="1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/>
              <p:cNvSpPr/>
              <p:nvPr/>
            </p:nvSpPr>
            <p:spPr>
              <a:xfrm>
                <a:off x="0" y="637391"/>
                <a:ext cx="5969552" cy="1481881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Функція виду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|"/>
                        <m:endChr m:val=""/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≠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називається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показниковою</a:t>
                </a:r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7391"/>
                <a:ext cx="5969552" cy="1481881"/>
              </a:xfrm>
              <a:prstGeom prst="rect">
                <a:avLst/>
              </a:prstGeom>
              <a:blipFill>
                <a:blip r:embed="rId3"/>
                <a:stretch>
                  <a:fillRect b="-107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7"/>
              <p:cNvSpPr/>
              <p:nvPr/>
            </p:nvSpPr>
            <p:spPr>
              <a:xfrm>
                <a:off x="7498080" y="734725"/>
                <a:ext cx="4693920" cy="108773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Наприклад: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080" y="734725"/>
                <a:ext cx="4693920" cy="1087734"/>
              </a:xfrm>
              <a:prstGeom prst="rect">
                <a:avLst/>
              </a:prstGeom>
              <a:blipFill>
                <a:blip r:embed="rId4"/>
                <a:stretch>
                  <a:fillRect t="-618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/>
              <p:cNvSpPr/>
              <p:nvPr/>
            </p:nvSpPr>
            <p:spPr>
              <a:xfrm>
                <a:off x="7498080" y="718072"/>
                <a:ext cx="4693920" cy="954107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Побудуємо: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080" y="718072"/>
                <a:ext cx="4693920" cy="954107"/>
              </a:xfrm>
              <a:prstGeom prst="rect">
                <a:avLst/>
              </a:prstGeom>
              <a:blipFill>
                <a:blip r:embed="rId5"/>
                <a:stretch>
                  <a:fillRect t="-70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12" y="2493140"/>
            <a:ext cx="5118930" cy="4336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1550" y="1839112"/>
            <a:ext cx="5118930" cy="4336180"/>
          </a:xfrm>
          <a:prstGeom prst="rect">
            <a:avLst/>
          </a:prstGeom>
        </p:spPr>
      </p:pic>
      <p:sp>
        <p:nvSpPr>
          <p:cNvPr id="15" name="Прямоугольник 7"/>
          <p:cNvSpPr/>
          <p:nvPr/>
        </p:nvSpPr>
        <p:spPr>
          <a:xfrm>
            <a:off x="832151" y="2205189"/>
            <a:ext cx="3551044" cy="461665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Деякі цілі значення</a:t>
            </a:r>
          </a:p>
        </p:txBody>
      </p:sp>
      <p:sp>
        <p:nvSpPr>
          <p:cNvPr id="16" name="Прямоугольник 7"/>
          <p:cNvSpPr/>
          <p:nvPr/>
        </p:nvSpPr>
        <p:spPr>
          <a:xfrm>
            <a:off x="6341550" y="6287551"/>
            <a:ext cx="5492037" cy="52322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+деякі дробові значення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47836"/>
          <a:stretch/>
        </p:blipFill>
        <p:spPr>
          <a:xfrm>
            <a:off x="254000" y="2132549"/>
            <a:ext cx="2895314" cy="47016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/>
          <a:stretch/>
        </p:blipFill>
        <p:spPr>
          <a:xfrm>
            <a:off x="243840" y="2132549"/>
            <a:ext cx="2905760" cy="470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1890855" y="6175292"/>
                <a:ext cx="1684713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55" y="6175292"/>
                <a:ext cx="168471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90855" y="4007202"/>
                <a:ext cx="1332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855" y="4007202"/>
                <a:ext cx="133267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Виноска 1 (межа й риска) 30"/>
          <p:cNvSpPr/>
          <p:nvPr/>
        </p:nvSpPr>
        <p:spPr>
          <a:xfrm>
            <a:off x="4184725" y="2436021"/>
            <a:ext cx="3569654" cy="838230"/>
          </a:xfrm>
          <a:prstGeom prst="accentBorderCallout1">
            <a:avLst>
              <a:gd name="adj1" fmla="val 47537"/>
              <a:gd name="adj2" fmla="val -9400"/>
              <a:gd name="adj3" fmla="val 186045"/>
              <a:gd name="adj4" fmla="val -46605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функція з основою 2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043" y="5616787"/>
            <a:ext cx="1124957" cy="1124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Виноска-хмарка 33"/>
              <p:cNvSpPr/>
              <p:nvPr/>
            </p:nvSpPr>
            <p:spPr>
              <a:xfrm>
                <a:off x="6096000" y="5240555"/>
                <a:ext cx="4071656" cy="1308606"/>
              </a:xfrm>
              <a:prstGeom prst="cloudCallout">
                <a:avLst>
                  <a:gd name="adj1" fmla="val 70355"/>
                  <a:gd name="adj2" fmla="val 13550"/>
                </a:avLst>
              </a:prstGeom>
              <a:solidFill>
                <a:srgbClr val="3C5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Можливий інший запис, наприклад: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endParaRPr lang="uk-UA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Виноска-хмарка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40555"/>
                <a:ext cx="4071656" cy="1308606"/>
              </a:xfrm>
              <a:prstGeom prst="cloudCallout">
                <a:avLst>
                  <a:gd name="adj1" fmla="val 70355"/>
                  <a:gd name="adj2" fmla="val 13550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Виноска 1 (межа й риска) 34"/>
              <p:cNvSpPr/>
              <p:nvPr/>
            </p:nvSpPr>
            <p:spPr>
              <a:xfrm>
                <a:off x="3784679" y="4831744"/>
                <a:ext cx="3899825" cy="838230"/>
              </a:xfrm>
              <a:prstGeom prst="accentBorderCallout1">
                <a:avLst>
                  <a:gd name="adj1" fmla="val 38446"/>
                  <a:gd name="adj2" fmla="val -8007"/>
                  <a:gd name="adj3" fmla="val -30362"/>
                  <a:gd name="adj4" fmla="val -52847"/>
                </a:avLst>
              </a:prstGeom>
              <a:solidFill>
                <a:srgbClr val="A77315"/>
              </a:solidFill>
              <a:ln w="28575">
                <a:solidFill>
                  <a:srgbClr val="A773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Степінь числа 2 з дійсним показником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uk-UA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Виноска 1 (межа й риска)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679" y="4831744"/>
                <a:ext cx="3899825" cy="838230"/>
              </a:xfrm>
              <a:prstGeom prst="accentBorderCallout1">
                <a:avLst>
                  <a:gd name="adj1" fmla="val 38446"/>
                  <a:gd name="adj2" fmla="val -8007"/>
                  <a:gd name="adj3" fmla="val -30362"/>
                  <a:gd name="adj4" fmla="val -52847"/>
                </a:avLst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rgbClr val="A77315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Овал 35"/>
          <p:cNvSpPr/>
          <p:nvPr/>
        </p:nvSpPr>
        <p:spPr>
          <a:xfrm rot="12612965" flipH="1">
            <a:off x="1648459" y="4521348"/>
            <a:ext cx="96521" cy="94651"/>
          </a:xfrm>
          <a:prstGeom prst="ellipse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/>
              <p:cNvSpPr/>
              <p:nvPr/>
            </p:nvSpPr>
            <p:spPr>
              <a:xfrm>
                <a:off x="5610030" y="6025941"/>
                <a:ext cx="5567855" cy="523220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існує функція при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030" y="6025941"/>
                <a:ext cx="5567855" cy="523220"/>
              </a:xfrm>
              <a:prstGeom prst="rect">
                <a:avLst/>
              </a:prstGeom>
              <a:blipFill>
                <a:blip r:embed="rId16"/>
                <a:stretch>
                  <a:fillRect t="-14118" b="-31765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34" y="2050442"/>
            <a:ext cx="5629748" cy="469130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34" y="2050442"/>
            <a:ext cx="5629748" cy="4691302"/>
          </a:xfrm>
          <a:prstGeom prst="rect">
            <a:avLst/>
          </a:prstGeom>
        </p:spPr>
      </p:pic>
      <p:sp>
        <p:nvSpPr>
          <p:cNvPr id="46" name="Виноска 1 (межа й риска) 45"/>
          <p:cNvSpPr/>
          <p:nvPr/>
        </p:nvSpPr>
        <p:spPr>
          <a:xfrm>
            <a:off x="2486005" y="5156767"/>
            <a:ext cx="3899825" cy="838230"/>
          </a:xfrm>
          <a:prstGeom prst="accentBorderCallout1">
            <a:avLst>
              <a:gd name="adj1" fmla="val 59658"/>
              <a:gd name="adj2" fmla="val -8984"/>
              <a:gd name="adj3" fmla="val -33392"/>
              <a:gd name="adj4" fmla="val -28423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функція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Виноска 1 (межа й риска) 46"/>
          <p:cNvSpPr/>
          <p:nvPr/>
        </p:nvSpPr>
        <p:spPr>
          <a:xfrm flipH="1">
            <a:off x="6088712" y="3226384"/>
            <a:ext cx="3906187" cy="838230"/>
          </a:xfrm>
          <a:prstGeom prst="accentBorderCallout1">
            <a:avLst>
              <a:gd name="adj1" fmla="val 47537"/>
              <a:gd name="adj2" fmla="val -8007"/>
              <a:gd name="adj3" fmla="val 189328"/>
              <a:gd name="adj4" fmla="val -34285"/>
            </a:avLst>
          </a:prstGeom>
          <a:solidFill>
            <a:srgbClr val="A77315"/>
          </a:solidFill>
          <a:ln w="28575">
            <a:solidFill>
              <a:srgbClr val="A77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функція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49" name="Прямоугольник 7"/>
          <p:cNvSpPr/>
          <p:nvPr/>
        </p:nvSpPr>
        <p:spPr>
          <a:xfrm>
            <a:off x="5590946" y="5779430"/>
            <a:ext cx="5586939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отриманий графік перетнути вісь абсцис?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7"/>
              <p:cNvSpPr/>
              <p:nvPr/>
            </p:nvSpPr>
            <p:spPr>
              <a:xfrm>
                <a:off x="7125194" y="2250972"/>
                <a:ext cx="3429765" cy="928011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94" y="2250972"/>
                <a:ext cx="3429765" cy="9280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7"/>
              <p:cNvSpPr/>
              <p:nvPr/>
            </p:nvSpPr>
            <p:spPr>
              <a:xfrm>
                <a:off x="7125194" y="3436894"/>
                <a:ext cx="3429765" cy="89896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94" y="3436894"/>
                <a:ext cx="3429765" cy="8989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09" y="5616787"/>
            <a:ext cx="1124957" cy="1124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Виноска-хмарка 52"/>
              <p:cNvSpPr/>
              <p:nvPr/>
            </p:nvSpPr>
            <p:spPr>
              <a:xfrm>
                <a:off x="6376076" y="5533794"/>
                <a:ext cx="4071656" cy="1308606"/>
              </a:xfrm>
              <a:prstGeom prst="cloudCallout">
                <a:avLst>
                  <a:gd name="adj1" fmla="val 66430"/>
                  <a:gd name="adj2" fmla="val -6042"/>
                </a:avLst>
              </a:prstGeom>
              <a:solidFill>
                <a:srgbClr val="3C5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Вісь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uk-UA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є асимптотою цього графіка</a:t>
                </a:r>
              </a:p>
            </p:txBody>
          </p:sp>
        </mc:Choice>
        <mc:Fallback xmlns="">
          <p:sp>
            <p:nvSpPr>
              <p:cNvPr id="53" name="Виноска-хмарка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076" y="5533794"/>
                <a:ext cx="4071656" cy="1308606"/>
              </a:xfrm>
              <a:prstGeom prst="cloudCallout">
                <a:avLst>
                  <a:gd name="adj1" fmla="val 66430"/>
                  <a:gd name="adj2" fmla="val -6042"/>
                </a:avLst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0219"/>
            <a:ext cx="831797" cy="8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07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26" grpId="1" animBg="1"/>
      <p:bldP spid="29" grpId="0" animBg="1"/>
      <p:bldP spid="29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4" grpId="0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1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0" y="1850077"/>
            <a:ext cx="5185908" cy="439291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0" y="1850077"/>
            <a:ext cx="5185908" cy="439291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0" y="1850077"/>
            <a:ext cx="5185908" cy="439291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0" y="1850077"/>
            <a:ext cx="5185908" cy="43929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7"/>
              <p:cNvSpPr/>
              <p:nvPr/>
            </p:nvSpPr>
            <p:spPr>
              <a:xfrm>
                <a:off x="0" y="2948730"/>
                <a:ext cx="1936038" cy="461665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48730"/>
                <a:ext cx="1936038" cy="461665"/>
              </a:xfrm>
              <a:prstGeom prst="rect">
                <a:avLst/>
              </a:prstGeom>
              <a:blipFill>
                <a:blip r:embed="rId6"/>
                <a:stretch>
                  <a:fillRect b="-14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55" y="1860499"/>
            <a:ext cx="5185908" cy="439291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55" y="1860499"/>
            <a:ext cx="5185908" cy="439291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55" y="1860499"/>
            <a:ext cx="5185908" cy="439291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55" y="1860499"/>
            <a:ext cx="5185908" cy="43929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7"/>
              <p:cNvSpPr/>
              <p:nvPr/>
            </p:nvSpPr>
            <p:spPr>
              <a:xfrm>
                <a:off x="0" y="3632000"/>
                <a:ext cx="1936038" cy="461665"/>
              </a:xfrm>
              <a:prstGeom prst="rect">
                <a:avLst/>
              </a:prstGeom>
              <a:solidFill>
                <a:srgbClr val="A7731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32000"/>
                <a:ext cx="1936038" cy="461665"/>
              </a:xfrm>
              <a:prstGeom prst="rect">
                <a:avLst/>
              </a:prstGeom>
              <a:blipFill>
                <a:blip r:embed="rId10"/>
                <a:stretch>
                  <a:fillRect b="-131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7"/>
              <p:cNvSpPr/>
              <p:nvPr/>
            </p:nvSpPr>
            <p:spPr>
              <a:xfrm>
                <a:off x="0" y="4315270"/>
                <a:ext cx="1936038" cy="461665"/>
              </a:xfrm>
              <a:prstGeom prst="rect">
                <a:avLst/>
              </a:prstGeom>
              <a:solidFill>
                <a:srgbClr val="12804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15270"/>
                <a:ext cx="1936038" cy="461665"/>
              </a:xfrm>
              <a:prstGeom prst="rect">
                <a:avLst/>
              </a:prstGeom>
              <a:blipFill>
                <a:blip r:embed="rId11"/>
                <a:stretch>
                  <a:fillRect b="-131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7"/>
              <p:cNvSpPr/>
              <p:nvPr/>
            </p:nvSpPr>
            <p:spPr>
              <a:xfrm>
                <a:off x="10255962" y="2985388"/>
                <a:ext cx="1936038" cy="96366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962" y="2985388"/>
                <a:ext cx="1936038" cy="9636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7"/>
              <p:cNvSpPr/>
              <p:nvPr/>
            </p:nvSpPr>
            <p:spPr>
              <a:xfrm>
                <a:off x="10255962" y="4065801"/>
                <a:ext cx="1936038" cy="461665"/>
              </a:xfrm>
              <a:prstGeom prst="rect">
                <a:avLst/>
              </a:prstGeom>
              <a:solidFill>
                <a:srgbClr val="A7731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962" y="4065801"/>
                <a:ext cx="1936038" cy="461665"/>
              </a:xfrm>
              <a:prstGeom prst="rect">
                <a:avLst/>
              </a:prstGeom>
              <a:blipFill>
                <a:blip r:embed="rId13"/>
                <a:stretch>
                  <a:fillRect b="-1315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7"/>
              <p:cNvSpPr/>
              <p:nvPr/>
            </p:nvSpPr>
            <p:spPr>
              <a:xfrm>
                <a:off x="10255962" y="4644874"/>
                <a:ext cx="1936038" cy="963662"/>
              </a:xfrm>
              <a:prstGeom prst="rect">
                <a:avLst/>
              </a:prstGeom>
              <a:solidFill>
                <a:srgbClr val="12804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962" y="4644874"/>
                <a:ext cx="1936038" cy="9636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Показникова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/>
          <a:srcRect l="47836" b="14837"/>
          <a:stretch/>
        </p:blipFill>
        <p:spPr>
          <a:xfrm>
            <a:off x="477520" y="1431509"/>
            <a:ext cx="2895314" cy="40040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 b="14567"/>
          <a:stretch/>
        </p:blipFill>
        <p:spPr>
          <a:xfrm>
            <a:off x="467360" y="1431509"/>
            <a:ext cx="2905760" cy="4016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1039355" y="740735"/>
                <a:ext cx="168352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55" y="740735"/>
                <a:ext cx="168352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r="43351"/>
          <a:stretch/>
        </p:blipFill>
        <p:spPr>
          <a:xfrm>
            <a:off x="4264404" y="1384708"/>
            <a:ext cx="3202992" cy="41356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4" r="43119"/>
          <a:stretch/>
        </p:blipFill>
        <p:spPr>
          <a:xfrm>
            <a:off x="4264204" y="1358900"/>
            <a:ext cx="3216096" cy="4161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7"/>
              <p:cNvSpPr/>
              <p:nvPr/>
            </p:nvSpPr>
            <p:spPr>
              <a:xfrm>
                <a:off x="4987866" y="740735"/>
                <a:ext cx="2216267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866" y="740735"/>
                <a:ext cx="221626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7"/>
          <p:cNvSpPr/>
          <p:nvPr/>
        </p:nvSpPr>
        <p:spPr>
          <a:xfrm>
            <a:off x="5669280" y="5970739"/>
            <a:ext cx="5508605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сказати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функції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аналізуючи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графіки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p:sp>
        <p:nvSpPr>
          <p:cNvPr id="43" name="Прямоугольник 7"/>
          <p:cNvSpPr/>
          <p:nvPr/>
        </p:nvSpPr>
        <p:spPr>
          <a:xfrm>
            <a:off x="857003" y="5687866"/>
            <a:ext cx="2048229" cy="83099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Зростаюча функція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4987866" y="5687866"/>
            <a:ext cx="2216267" cy="83099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Спадна функція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477520" y="1444114"/>
            <a:ext cx="2905760" cy="4016791"/>
            <a:chOff x="619760" y="1583909"/>
            <a:chExt cx="2905760" cy="4016791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15"/>
            <a:srcRect l="47836" b="14837"/>
            <a:stretch/>
          </p:blipFill>
          <p:spPr>
            <a:xfrm>
              <a:off x="629920" y="1583909"/>
              <a:ext cx="2895314" cy="4004091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3" b="14567"/>
            <a:stretch/>
          </p:blipFill>
          <p:spPr>
            <a:xfrm>
              <a:off x="619760" y="1583909"/>
              <a:ext cx="2905760" cy="4016791"/>
            </a:xfrm>
            <a:prstGeom prst="rect">
              <a:avLst/>
            </a:prstGeom>
          </p:spPr>
        </p:pic>
      </p:grpSp>
      <p:grpSp>
        <p:nvGrpSpPr>
          <p:cNvPr id="18" name="Групувати 17"/>
          <p:cNvGrpSpPr/>
          <p:nvPr/>
        </p:nvGrpSpPr>
        <p:grpSpPr>
          <a:xfrm>
            <a:off x="4263918" y="1352848"/>
            <a:ext cx="3216096" cy="4161412"/>
            <a:chOff x="4416604" y="1511300"/>
            <a:chExt cx="3216096" cy="4161412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53" r="43351"/>
            <a:stretch/>
          </p:blipFill>
          <p:spPr>
            <a:xfrm>
              <a:off x="4416804" y="1537108"/>
              <a:ext cx="3202992" cy="4135604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14" r="43119"/>
            <a:stretch/>
          </p:blipFill>
          <p:spPr>
            <a:xfrm>
              <a:off x="4416604" y="1511300"/>
              <a:ext cx="3216096" cy="4161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6708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43516 -0.2324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-1162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7304 -0.24884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245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0182 0.06088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303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19935 0.06274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4" grpId="0"/>
      <p:bldP spid="32" grpId="0" animBg="1"/>
      <p:bldP spid="32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54" grpId="0" animBg="1"/>
      <p:bldP spid="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4" t="10815"/>
          <a:stretch/>
        </p:blipFill>
        <p:spPr>
          <a:xfrm>
            <a:off x="6228080" y="741680"/>
            <a:ext cx="5963916" cy="6116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7"/>
              <p:cNvSpPr/>
              <p:nvPr/>
            </p:nvSpPr>
            <p:spPr>
              <a:xfrm>
                <a:off x="6699962" y="2521059"/>
                <a:ext cx="5492037" cy="1815882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Чим більшою є основа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тим крутіше «піднімається» графік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рухатися вправо</a:t>
                </a:r>
              </a:p>
            </p:txBody>
          </p:sp>
        </mc:Choice>
        <mc:Fallback xmlns="">
          <p:sp>
            <p:nvSpPr>
              <p:cNvPr id="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62" y="2521059"/>
                <a:ext cx="5492037" cy="1815882"/>
              </a:xfrm>
              <a:prstGeom prst="rect">
                <a:avLst/>
              </a:prstGeom>
              <a:blipFill>
                <a:blip r:embed="rId4"/>
                <a:stretch>
                  <a:fillRect l="-2109" t="-4040" r="-4218" b="-875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8" r="50583"/>
          <a:stretch/>
        </p:blipFill>
        <p:spPr>
          <a:xfrm>
            <a:off x="0" y="721360"/>
            <a:ext cx="6024880" cy="6136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0" y="2521059"/>
                <a:ext cx="5492037" cy="2246769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Чим меншою є основа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тим крутіше «піднімається» графік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точка рухається вліво.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21059"/>
                <a:ext cx="5492037" cy="2246769"/>
              </a:xfrm>
              <a:prstGeom prst="rect">
                <a:avLst/>
              </a:prstGeom>
              <a:blipFill>
                <a:blip r:embed="rId6"/>
                <a:stretch>
                  <a:fillRect t="-2989" r="-888" b="-679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5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/>
              <p:cNvSpPr/>
              <p:nvPr/>
            </p:nvSpPr>
            <p:spPr>
              <a:xfrm>
                <a:off x="2351483" y="1326090"/>
                <a:ext cx="12959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3" y="1326090"/>
                <a:ext cx="129595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7"/>
              <p:cNvSpPr/>
              <p:nvPr/>
            </p:nvSpPr>
            <p:spPr>
              <a:xfrm>
                <a:off x="2660241" y="2356299"/>
                <a:ext cx="129595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241" y="2356299"/>
                <a:ext cx="129595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7"/>
              <p:cNvSpPr/>
              <p:nvPr/>
            </p:nvSpPr>
            <p:spPr>
              <a:xfrm>
                <a:off x="2351483" y="3386508"/>
                <a:ext cx="12959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3" y="3386508"/>
                <a:ext cx="129595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7"/>
              <p:cNvSpPr/>
              <p:nvPr/>
            </p:nvSpPr>
            <p:spPr>
              <a:xfrm>
                <a:off x="2660241" y="4416717"/>
                <a:ext cx="129595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241" y="4416717"/>
                <a:ext cx="129595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7"/>
              <p:cNvSpPr/>
              <p:nvPr/>
            </p:nvSpPr>
            <p:spPr>
              <a:xfrm>
                <a:off x="2351483" y="5447148"/>
                <a:ext cx="1295957" cy="94634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3" y="5447148"/>
                <a:ext cx="1295957" cy="9463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Властивості </a:t>
            </a:r>
            <a:r>
              <a:rPr lang="uk-UA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7"/>
              <p:cNvSpPr/>
              <p:nvPr/>
            </p:nvSpPr>
            <p:spPr>
              <a:xfrm>
                <a:off x="603963" y="1326090"/>
                <a:ext cx="13975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1326090"/>
                <a:ext cx="139755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7"/>
          <p:cNvSpPr/>
          <p:nvPr/>
        </p:nvSpPr>
        <p:spPr>
          <a:xfrm>
            <a:off x="4531360" y="5843967"/>
            <a:ext cx="6646525" cy="95410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 властивості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раціональним показником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708758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7"/>
              <p:cNvSpPr/>
              <p:nvPr/>
            </p:nvSpPr>
            <p:spPr>
              <a:xfrm>
                <a:off x="603963" y="2356299"/>
                <a:ext cx="160484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2356299"/>
                <a:ext cx="160484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7"/>
              <p:cNvSpPr/>
              <p:nvPr/>
            </p:nvSpPr>
            <p:spPr>
              <a:xfrm>
                <a:off x="603963" y="3386508"/>
                <a:ext cx="139755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3386508"/>
                <a:ext cx="139755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7"/>
              <p:cNvSpPr/>
              <p:nvPr/>
            </p:nvSpPr>
            <p:spPr>
              <a:xfrm>
                <a:off x="603963" y="4416717"/>
                <a:ext cx="160484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4416717"/>
                <a:ext cx="160484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7"/>
              <p:cNvSpPr/>
              <p:nvPr/>
            </p:nvSpPr>
            <p:spPr>
              <a:xfrm>
                <a:off x="603963" y="5447148"/>
                <a:ext cx="1397557" cy="902619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3" y="5447148"/>
                <a:ext cx="1397557" cy="9026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709" y="5616787"/>
            <a:ext cx="1124957" cy="1124957"/>
          </a:xfrm>
          <a:prstGeom prst="rect">
            <a:avLst/>
          </a:prstGeom>
        </p:spPr>
      </p:pic>
      <p:sp>
        <p:nvSpPr>
          <p:cNvPr id="72" name="Виноска-хмарка 71"/>
          <p:cNvSpPr/>
          <p:nvPr/>
        </p:nvSpPr>
        <p:spPr>
          <a:xfrm>
            <a:off x="5915296" y="5008662"/>
            <a:ext cx="4382212" cy="1731920"/>
          </a:xfrm>
          <a:prstGeom prst="cloudCallout">
            <a:avLst>
              <a:gd name="adj1" fmla="val 71067"/>
              <a:gd name="adj2" fmla="val 12730"/>
            </a:avLst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 властивості зберігаються і для </a:t>
            </a:r>
            <a:r>
              <a:rPr lang="uk-UA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степеня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дійсним показником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"/>
              <p:cNvSpPr/>
              <p:nvPr/>
            </p:nvSpPr>
            <p:spPr>
              <a:xfrm>
                <a:off x="6462456" y="1361939"/>
                <a:ext cx="5492037" cy="138499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Для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та будь-яких дійсних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𝒊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справедливі такі рівності</a:t>
                </a:r>
              </a:p>
            </p:txBody>
          </p:sp>
        </mc:Choice>
        <mc:Fallback xmlns="">
          <p:sp>
            <p:nvSpPr>
              <p:cNvPr id="7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456" y="1361939"/>
                <a:ext cx="5492037" cy="1384995"/>
              </a:xfrm>
              <a:prstGeom prst="rect">
                <a:avLst/>
              </a:prstGeom>
              <a:blipFill>
                <a:blip r:embed="rId14"/>
                <a:stretch>
                  <a:fillRect l="-1554" t="-4825" r="-3885" b="-109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 сполучна лінія 6"/>
          <p:cNvCxnSpPr/>
          <p:nvPr/>
        </p:nvCxnSpPr>
        <p:spPr>
          <a:xfrm>
            <a:off x="6462456" y="2879519"/>
            <a:ext cx="5492037" cy="0"/>
          </a:xfrm>
          <a:prstGeom prst="line">
            <a:avLst/>
          </a:prstGeom>
          <a:ln w="57150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ілка кутом 13"/>
          <p:cNvSpPr/>
          <p:nvPr/>
        </p:nvSpPr>
        <p:spPr>
          <a:xfrm flipH="1" flipV="1">
            <a:off x="5130800" y="2855344"/>
            <a:ext cx="4278258" cy="1390476"/>
          </a:xfrm>
          <a:prstGeom prst="bentArrow">
            <a:avLst>
              <a:gd name="adj1" fmla="val 21880"/>
              <a:gd name="adj2" fmla="val 22270"/>
              <a:gd name="adj3" fmla="val 37479"/>
              <a:gd name="adj4" fmla="val 45310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74" name="Пряма сполучна лінія 73"/>
          <p:cNvCxnSpPr/>
          <p:nvPr/>
        </p:nvCxnSpPr>
        <p:spPr>
          <a:xfrm>
            <a:off x="4490720" y="1282358"/>
            <a:ext cx="0" cy="5067409"/>
          </a:xfrm>
          <a:prstGeom prst="line">
            <a:avLst/>
          </a:prstGeom>
          <a:ln w="57150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"/>
              <p:cNvSpPr/>
              <p:nvPr/>
            </p:nvSpPr>
            <p:spPr>
              <a:xfrm>
                <a:off x="929479" y="1326090"/>
                <a:ext cx="3043477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79" y="1326090"/>
                <a:ext cx="30434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"/>
              <p:cNvSpPr/>
              <p:nvPr/>
            </p:nvSpPr>
            <p:spPr>
              <a:xfrm>
                <a:off x="929478" y="2350542"/>
                <a:ext cx="304347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78" y="2350542"/>
                <a:ext cx="304347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"/>
              <p:cNvSpPr/>
              <p:nvPr/>
            </p:nvSpPr>
            <p:spPr>
              <a:xfrm>
                <a:off x="932987" y="3384322"/>
                <a:ext cx="3039968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𝒚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𝒙𝒚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87" y="3384322"/>
                <a:ext cx="303996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"/>
              <p:cNvSpPr/>
              <p:nvPr/>
            </p:nvSpPr>
            <p:spPr>
              <a:xfrm>
                <a:off x="929477" y="4412344"/>
                <a:ext cx="3043477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77" y="4412344"/>
                <a:ext cx="3043477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"/>
              <p:cNvSpPr/>
              <p:nvPr/>
            </p:nvSpPr>
            <p:spPr>
              <a:xfrm>
                <a:off x="929477" y="5445669"/>
                <a:ext cx="3043477" cy="929293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77" y="5445669"/>
                <a:ext cx="3043477" cy="92929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508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04896 -2.96296E-6 " pathEditMode="relative" rAng="0" ptsTypes="AA">
                                      <p:cBhvr>
                                        <p:cTn id="11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896 4.07407E-6 " pathEditMode="relative" rAng="0" ptsTypes="AA">
                                      <p:cBhvr>
                                        <p:cTn id="11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5742 -1.48148E-6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5742 -4.44444E-6 " pathEditMode="relative" rAng="0" ptsTypes="AA">
                                      <p:cBhvr>
                                        <p:cTn id="11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5742 -3.7037E-6 " pathEditMode="relative" rAng="0" ptsTypes="AA">
                                      <p:cBhvr>
                                        <p:cTn id="12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0"/>
                            </p:stCondLst>
                            <p:childTnLst>
                              <p:par>
                                <p:cTn id="1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70" grpId="0" animBg="1"/>
      <p:bldP spid="70" grpId="1" animBg="1"/>
      <p:bldP spid="4" grpId="0"/>
      <p:bldP spid="37" grpId="0" animBg="1"/>
      <p:bldP spid="37" grpId="1" animBg="1"/>
      <p:bldP spid="37" grpId="2" animBg="1"/>
      <p:bldP spid="39" grpId="0" animBg="1"/>
      <p:bldP spid="39" grpId="1" animBg="1"/>
      <p:bldP spid="45" grpId="0" animBg="1"/>
      <p:bldP spid="45" grpId="1" animBg="1"/>
      <p:bldP spid="45" grpId="2" animBg="1"/>
      <p:bldP spid="60" grpId="0" animBg="1"/>
      <p:bldP spid="60" grpId="1" animBg="1"/>
      <p:bldP spid="60" grpId="2" animBg="1"/>
      <p:bldP spid="62" grpId="0" animBg="1"/>
      <p:bldP spid="62" grpId="1" animBg="1"/>
      <p:bldP spid="62" grpId="2" animBg="1"/>
      <p:bldP spid="69" grpId="0" animBg="1"/>
      <p:bldP spid="69" grpId="1" animBg="1"/>
      <p:bldP spid="69" grpId="2" animBg="1"/>
      <p:bldP spid="72" grpId="0" animBg="1"/>
      <p:bldP spid="72" grpId="1" animBg="1"/>
      <p:bldP spid="73" grpId="0" animBg="1"/>
      <p:bldP spid="1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Властивості </a:t>
            </a:r>
            <a:r>
              <a:rPr lang="uk-UA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показникової</a:t>
            </a:r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функції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/>
          <a:srcRect l="47836" b="14837"/>
          <a:stretch/>
        </p:blipFill>
        <p:spPr>
          <a:xfrm>
            <a:off x="10160" y="1431509"/>
            <a:ext cx="2895314" cy="40040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 b="14567"/>
          <a:stretch/>
        </p:blipFill>
        <p:spPr>
          <a:xfrm>
            <a:off x="0" y="1431509"/>
            <a:ext cx="2905760" cy="401679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r="43351"/>
          <a:stretch/>
        </p:blipFill>
        <p:spPr>
          <a:xfrm>
            <a:off x="8976104" y="1384708"/>
            <a:ext cx="3202992" cy="41356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4" r="43119"/>
          <a:stretch/>
        </p:blipFill>
        <p:spPr>
          <a:xfrm>
            <a:off x="8975904" y="1358900"/>
            <a:ext cx="3216096" cy="4161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7"/>
              <p:cNvSpPr/>
              <p:nvPr/>
            </p:nvSpPr>
            <p:spPr>
              <a:xfrm>
                <a:off x="611117" y="740735"/>
                <a:ext cx="168352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17" y="740735"/>
                <a:ext cx="16835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7"/>
              <p:cNvSpPr/>
              <p:nvPr/>
            </p:nvSpPr>
            <p:spPr>
              <a:xfrm>
                <a:off x="9691946" y="740735"/>
                <a:ext cx="2216267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946" y="740735"/>
                <a:ext cx="221626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7"/>
              <p:cNvSpPr/>
              <p:nvPr/>
            </p:nvSpPr>
            <p:spPr>
              <a:xfrm>
                <a:off x="4331468" y="1002345"/>
                <a:ext cx="3167656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𝑫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𝒇</m:t>
                          </m:r>
                        </m:e>
                      </m:d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</m:oMath>
                  </m:oMathPara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68" y="1002345"/>
                <a:ext cx="316765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91" y="740735"/>
            <a:ext cx="831493" cy="831493"/>
          </a:xfrm>
          <a:prstGeom prst="rect">
            <a:avLst/>
          </a:prstGeom>
        </p:spPr>
      </p:pic>
      <p:sp>
        <p:nvSpPr>
          <p:cNvPr id="54" name="Прямоугольник 7"/>
          <p:cNvSpPr/>
          <p:nvPr/>
        </p:nvSpPr>
        <p:spPr>
          <a:xfrm>
            <a:off x="2356647" y="5903893"/>
            <a:ext cx="7546615" cy="954107"/>
          </a:xfrm>
          <a:prstGeom prst="rect">
            <a:avLst/>
          </a:prstGeom>
          <a:solidFill>
            <a:srgbClr val="A7731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Областю визначення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показникової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функції є множина дійсних чисел</a:t>
            </a:r>
            <a:endParaRPr lang="ru-RU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7"/>
              <p:cNvSpPr/>
              <p:nvPr/>
            </p:nvSpPr>
            <p:spPr>
              <a:xfrm>
                <a:off x="4331468" y="1732248"/>
                <a:ext cx="3167656" cy="52322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𝑬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𝒇</m:t>
                          </m:r>
                        </m:e>
                      </m:d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;∞</m:t>
                          </m:r>
                        </m:e>
                      </m:d>
                    </m:oMath>
                  </m:oMathPara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68" y="1732248"/>
                <a:ext cx="316765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7"/>
              <p:cNvSpPr/>
              <p:nvPr/>
            </p:nvSpPr>
            <p:spPr>
              <a:xfrm>
                <a:off x="2356647" y="5903892"/>
                <a:ext cx="7546615" cy="954107"/>
              </a:xfrm>
              <a:prstGeom prst="rect">
                <a:avLst/>
              </a:prstGeom>
              <a:solidFill>
                <a:srgbClr val="A7731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Областю значень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показникової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функції є множина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;∞</m:t>
                        </m:r>
                      </m:e>
                    </m:d>
                  </m:oMath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47" y="5903892"/>
                <a:ext cx="7546615" cy="954107"/>
              </a:xfrm>
              <a:prstGeom prst="rect">
                <a:avLst/>
              </a:prstGeom>
              <a:blipFill>
                <a:blip r:embed="rId11"/>
                <a:stretch>
                  <a:fillRect t="-6369" b="-159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7"/>
              <p:cNvSpPr/>
              <p:nvPr/>
            </p:nvSpPr>
            <p:spPr>
              <a:xfrm>
                <a:off x="4331468" y="2462151"/>
                <a:ext cx="3167656" cy="954107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при всіх значеннях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68" y="2462151"/>
                <a:ext cx="3167656" cy="954107"/>
              </a:xfrm>
              <a:prstGeom prst="rect">
                <a:avLst/>
              </a:prstGeom>
              <a:blipFill>
                <a:blip r:embed="rId12"/>
                <a:stretch>
                  <a:fillRect l="-3468" t="-7692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7"/>
              <p:cNvSpPr/>
              <p:nvPr/>
            </p:nvSpPr>
            <p:spPr>
              <a:xfrm>
                <a:off x="1200792" y="5929499"/>
                <a:ext cx="9429007" cy="954107"/>
              </a:xfrm>
              <a:prstGeom prst="rect">
                <a:avLst/>
              </a:prstGeom>
              <a:solidFill>
                <a:srgbClr val="A7731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Показникова функція немає нулів, і проміжок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∞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є її проміжком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знакосталості</a:t>
                </a:r>
                <a:endParaRPr lang="ru-RU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92" y="5929499"/>
                <a:ext cx="9429007" cy="954107"/>
              </a:xfrm>
              <a:prstGeom prst="rect">
                <a:avLst/>
              </a:prstGeom>
              <a:blipFill>
                <a:blip r:embed="rId13"/>
                <a:stretch>
                  <a:fillRect t="-7051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7"/>
              <p:cNvSpPr/>
              <p:nvPr/>
            </p:nvSpPr>
            <p:spPr>
              <a:xfrm>
                <a:off x="4001885" y="3512854"/>
                <a:ext cx="3877610" cy="984885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</a:t>
                </a:r>
                <a:r>
                  <a:rPr lang="uk-UA" sz="2400" b="1" dirty="0">
                    <a:effectLst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зростаюча</a:t>
                </a:r>
              </a:p>
              <a:p>
                <a:pPr algn="ctr"/>
                <a:endParaRPr lang="ru-RU" sz="1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</a:t>
                </a:r>
                <a:r>
                  <a:rPr lang="uk-UA" sz="24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спадна</a:t>
                </a:r>
              </a:p>
            </p:txBody>
          </p:sp>
        </mc:Choice>
        <mc:Fallback xmlns="">
          <p:sp>
            <p:nvSpPr>
              <p:cNvPr id="6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885" y="3512854"/>
                <a:ext cx="3877610" cy="984885"/>
              </a:xfrm>
              <a:prstGeom prst="rect">
                <a:avLst/>
              </a:prstGeom>
              <a:blipFill>
                <a:blip r:embed="rId14"/>
                <a:stretch>
                  <a:fillRect t="-6790" b="-111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7"/>
              <p:cNvSpPr/>
              <p:nvPr/>
            </p:nvSpPr>
            <p:spPr>
              <a:xfrm>
                <a:off x="1214845" y="5726995"/>
                <a:ext cx="9762309" cy="1169551"/>
              </a:xfrm>
              <a:prstGeom prst="rect">
                <a:avLst/>
              </a:prstGeom>
              <a:solidFill>
                <a:srgbClr val="A77315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</a:t>
                </a:r>
                <a:r>
                  <a:rPr lang="uk-UA" sz="28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зростає на </a:t>
                </a:r>
                <a:r>
                  <a:rPr 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всій</a:t>
                </a:r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області</a:t>
                </a:r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визначення</a:t>
                </a:r>
                <a:endParaRPr lang="ru-RU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ru-RU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При</a:t>
                </a:r>
                <a:r>
                  <a:rPr lang="uk-UA" sz="2800" b="1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спадає на </a:t>
                </a:r>
                <a:r>
                  <a:rPr 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всій</a:t>
                </a:r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області</a:t>
                </a:r>
                <a:r>
                  <a:rPr lang="ru-RU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визначення</a:t>
                </a:r>
                <a:endParaRPr lang="ru-RU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45" y="5726995"/>
                <a:ext cx="9762309" cy="1169551"/>
              </a:xfrm>
              <a:prstGeom prst="rect">
                <a:avLst/>
              </a:prstGeom>
              <a:blipFill>
                <a:blip r:embed="rId15"/>
                <a:stretch>
                  <a:fillRect t="-6771" b="-119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671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 animBg="1"/>
      <p:bldP spid="51" grpId="0" animBg="1"/>
      <p:bldP spid="52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64" grpId="0" animBg="1"/>
      <p:bldP spid="65" grpId="0" animBg="1"/>
      <p:bldP spid="6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864</Words>
  <Application>Microsoft Office PowerPoint</Application>
  <PresentationFormat>Широкоэкранный</PresentationFormat>
  <Paragraphs>280</Paragraphs>
  <Slides>22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1</cp:lastModifiedBy>
  <cp:revision>180</cp:revision>
  <dcterms:created xsi:type="dcterms:W3CDTF">2019-04-30T11:06:10Z</dcterms:created>
  <dcterms:modified xsi:type="dcterms:W3CDTF">2020-09-10T07:47:43Z</dcterms:modified>
</cp:coreProperties>
</file>