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4877D2-D7FF-49BB-BF55-26A988C9F3CC}" type="datetimeFigureOut">
              <a:rPr lang="ru-RU" smtClean="0"/>
              <a:pPr/>
              <a:t>25.11.2013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365FA4-9038-4514-BB53-59D1D57D3A1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928670"/>
            <a:ext cx="7786709" cy="2620396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err="1" smtClean="0"/>
              <a:t>Соціологія</a:t>
            </a:r>
            <a:r>
              <a:rPr lang="ru-RU" sz="8000" b="1" dirty="0" smtClean="0"/>
              <a:t/>
            </a:r>
            <a:br>
              <a:rPr lang="ru-RU" sz="8000" b="1" dirty="0" smtClean="0"/>
            </a:br>
            <a:r>
              <a:rPr lang="ru-RU" sz="8000" b="1" dirty="0" smtClean="0"/>
              <a:t> </a:t>
            </a:r>
            <a:r>
              <a:rPr lang="ru-RU" sz="8000" b="1" dirty="0" err="1"/>
              <a:t>міста</a:t>
            </a:r>
            <a:r>
              <a:rPr lang="ru-RU" sz="8000" b="1" dirty="0"/>
              <a:t> </a:t>
            </a:r>
            <a:r>
              <a:rPr lang="ru-RU" sz="8000" b="1" dirty="0" err="1"/>
              <a:t>і</a:t>
            </a:r>
            <a:r>
              <a:rPr lang="ru-RU" sz="8000" b="1" dirty="0"/>
              <a:t> села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758" y="4857760"/>
            <a:ext cx="5148242" cy="1499616"/>
          </a:xfrm>
        </p:spPr>
        <p:txBody>
          <a:bodyPr>
            <a:noAutofit/>
          </a:bodyPr>
          <a:lstStyle/>
          <a:p>
            <a:pPr algn="r"/>
            <a:r>
              <a:rPr lang="uk-UA" sz="4000" dirty="0" smtClean="0"/>
              <a:t>Підготувала</a:t>
            </a:r>
          </a:p>
          <a:p>
            <a:pPr algn="r"/>
            <a:r>
              <a:rPr lang="uk-UA" sz="4000" dirty="0" smtClean="0"/>
              <a:t>студентка 621 групи</a:t>
            </a:r>
          </a:p>
          <a:p>
            <a:pPr algn="r"/>
            <a:r>
              <a:rPr lang="uk-UA" sz="4000" dirty="0" smtClean="0"/>
              <a:t>Тарасенко Дарія</a:t>
            </a:r>
            <a:endParaRPr lang="uk-UA" sz="4000" dirty="0"/>
          </a:p>
        </p:txBody>
      </p:sp>
      <p:pic>
        <p:nvPicPr>
          <p:cNvPr id="1027" name="Picture 3" descr="C:\Documents and Settings\Administrator\Рабочий стол\Новая папка (4)\111_01.jpg"/>
          <p:cNvPicPr>
            <a:picLocks noChangeAspect="1" noChangeArrowheads="1"/>
          </p:cNvPicPr>
          <p:nvPr/>
        </p:nvPicPr>
        <p:blipFill>
          <a:blip r:embed="rId2" cstate="print">
            <a:lum bright="-10000" contrast="-30000"/>
          </a:blip>
          <a:srcRect/>
          <a:stretch>
            <a:fillRect/>
          </a:stretch>
        </p:blipFill>
        <p:spPr bwMode="auto">
          <a:xfrm>
            <a:off x="0" y="3362325"/>
            <a:ext cx="4124325" cy="3495675"/>
          </a:xfrm>
          <a:prstGeom prst="rec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istrator\Рабочий стол\Новая папка (4)\627722_149553_13219538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0" y="4886325"/>
            <a:ext cx="2381250" cy="1971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«</a:t>
            </a:r>
            <a:r>
              <a:rPr lang="ru-RU" dirty="0" err="1" smtClean="0"/>
              <a:t>міського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— </a:t>
            </a:r>
            <a:r>
              <a:rPr lang="ru-RU" dirty="0" err="1"/>
              <a:t>нестійкість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статусу,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мобільність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інтенсивність</a:t>
            </a:r>
            <a:r>
              <a:rPr lang="ru-RU" dirty="0"/>
              <a:t> та </a:t>
            </a:r>
            <a:r>
              <a:rPr lang="ru-RU" dirty="0" err="1"/>
              <a:t>анонімність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часу;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відмирання</a:t>
            </a:r>
            <a:r>
              <a:rPr lang="ru-RU" dirty="0"/>
              <a:t> </a:t>
            </a:r>
            <a:r>
              <a:rPr lang="ru-RU" dirty="0" err="1"/>
              <a:t>сусідських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, </a:t>
            </a:r>
            <a:r>
              <a:rPr lang="ru-RU" dirty="0" err="1"/>
              <a:t>послаблення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родичами;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послаблення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</a:t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tor\Рабочий стол\Новая папка (4)\index-puzz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3718506"/>
            <a:ext cx="4730744" cy="313949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625609"/>
          </a:xfrm>
        </p:spPr>
        <p:txBody>
          <a:bodyPr/>
          <a:lstStyle/>
          <a:p>
            <a:r>
              <a:rPr lang="ru-RU" sz="4000" b="1" i="1" dirty="0" err="1"/>
              <a:t>Урбанізація</a:t>
            </a:r>
            <a:r>
              <a:rPr lang="ru-RU" dirty="0"/>
              <a:t> (лат. </a:t>
            </a:r>
            <a:r>
              <a:rPr lang="ru-RU" dirty="0" err="1"/>
              <a:t>urbanus</a:t>
            </a:r>
            <a:r>
              <a:rPr lang="ru-RU" dirty="0"/>
              <a:t> — МІСЬКИЙ) — </a:t>
            </a:r>
            <a:r>
              <a:rPr lang="ru-RU" dirty="0" err="1" smtClean="0"/>
              <a:t>соціально-економіч</a:t>
            </a:r>
            <a:r>
              <a:rPr lang="uk-UA" smtClean="0"/>
              <a:t>ний</a:t>
            </a:r>
            <a:r>
              <a:rPr lang="ru-RU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міського</a:t>
            </a:r>
            <a:r>
              <a:rPr lang="ru-RU" dirty="0"/>
              <a:t> способу </a:t>
            </a:r>
            <a:r>
              <a:rPr lang="ru-RU" dirty="0" err="1"/>
              <a:t>життя</a:t>
            </a:r>
            <a:r>
              <a:rPr lang="ru-RU" dirty="0"/>
              <a:t> на все </a:t>
            </a:r>
            <a:r>
              <a:rPr lang="ru-RU" dirty="0" err="1"/>
              <a:t>суспільство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istrator\Рабочий стол\Новая папка (4)\1299739297_1.jpg"/>
          <p:cNvPicPr>
            <a:picLocks noChangeAspect="1" noChangeArrowheads="1"/>
          </p:cNvPicPr>
          <p:nvPr/>
        </p:nvPicPr>
        <p:blipFill>
          <a:blip r:embed="rId2" cstate="print"/>
          <a:srcRect b="7923"/>
          <a:stretch>
            <a:fillRect/>
          </a:stretch>
        </p:blipFill>
        <p:spPr bwMode="auto">
          <a:xfrm>
            <a:off x="2214546" y="3432543"/>
            <a:ext cx="4724381" cy="342545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625609"/>
          </a:xfrm>
        </p:spPr>
        <p:txBody>
          <a:bodyPr/>
          <a:lstStyle/>
          <a:p>
            <a:r>
              <a:rPr lang="ru-RU" sz="4000" b="1" i="1" dirty="0" err="1"/>
              <a:t>Соціологія</a:t>
            </a:r>
            <a:r>
              <a:rPr lang="ru-RU" sz="4000" b="1" i="1" dirty="0"/>
              <a:t> села </a:t>
            </a:r>
            <a:r>
              <a:rPr lang="ru-RU" dirty="0"/>
              <a:t>—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соціологічної</a:t>
            </a:r>
            <a:r>
              <a:rPr lang="ru-RU" dirty="0"/>
              <a:t> науки,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села як </a:t>
            </a:r>
            <a:r>
              <a:rPr lang="ru-RU" dirty="0" err="1"/>
              <a:t>соціально-територіальної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istrator\Рабочий стол\Новая папка (4)\sociology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103588"/>
            <a:ext cx="3714744" cy="27544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села 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село </a:t>
            </a:r>
            <a:r>
              <a:rPr lang="ru-RU" dirty="0"/>
              <a:t>як </a:t>
            </a:r>
            <a:r>
              <a:rPr lang="ru-RU" dirty="0" err="1"/>
              <a:t>специфічна</a:t>
            </a:r>
            <a:r>
              <a:rPr lang="ru-RU" dirty="0"/>
              <a:t>,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диференційована</a:t>
            </a:r>
            <a:r>
              <a:rPr lang="ru-RU" dirty="0" smtClean="0"/>
              <a:t> </a:t>
            </a:r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соціально-поселенської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налічується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29 тис.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поселень</a:t>
            </a:r>
            <a:r>
              <a:rPr lang="ru-RU" dirty="0"/>
              <a:t>) та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(</a:t>
            </a:r>
            <a:r>
              <a:rPr lang="ru-RU" dirty="0" err="1"/>
              <a:t>понад</a:t>
            </a:r>
            <a:r>
              <a:rPr lang="ru-RU" dirty="0"/>
              <a:t> 17 млн. </a:t>
            </a:r>
            <a:r>
              <a:rPr lang="ru-RU" dirty="0" err="1"/>
              <a:t>осіб</a:t>
            </a:r>
            <a:r>
              <a:rPr lang="ru-RU" dirty="0"/>
              <a:t>).</a:t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Administrator\Рабочий стол\Новая папка (4)\120817-152033-23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082" y="5286388"/>
            <a:ext cx="2368918" cy="15716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</a:t>
            </a:r>
            <a:r>
              <a:rPr lang="ru-RU" dirty="0" err="1" smtClean="0"/>
              <a:t>соціології</a:t>
            </a:r>
            <a:r>
              <a:rPr lang="ru-RU" dirty="0" smtClean="0"/>
              <a:t> села 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ролі</a:t>
            </a:r>
            <a:r>
              <a:rPr lang="ru-RU" dirty="0"/>
              <a:t> села в </a:t>
            </a:r>
            <a:r>
              <a:rPr lang="ru-RU" dirty="0" err="1"/>
              <a:t>суспільстві</a:t>
            </a:r>
            <a:r>
              <a:rPr lang="ru-RU" dirty="0"/>
              <a:t> та системах </a:t>
            </a:r>
            <a:r>
              <a:rPr lang="ru-RU" dirty="0" err="1"/>
              <a:t>розселення</a:t>
            </a:r>
            <a:r>
              <a:rPr lang="ru-RU" dirty="0"/>
              <a:t>,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, </a:t>
            </a:r>
            <a:r>
              <a:rPr lang="ru-RU" dirty="0" err="1"/>
              <a:t>специфіки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стилю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соціальної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i="1" dirty="0"/>
              <a:t>Село </a:t>
            </a:r>
            <a:r>
              <a:rPr lang="ru-RU" dirty="0"/>
              <a:t>— конкретна </a:t>
            </a:r>
            <a:r>
              <a:rPr lang="ru-RU" dirty="0" err="1"/>
              <a:t>соціально-просторова</a:t>
            </a:r>
            <a:r>
              <a:rPr lang="ru-RU" dirty="0"/>
              <a:t> форма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, де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зайняте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аграрною </a:t>
            </a:r>
            <a:r>
              <a:rPr lang="ru-RU" dirty="0" err="1"/>
              <a:t>працею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  <p:pic>
        <p:nvPicPr>
          <p:cNvPr id="14338" name="Picture 2" descr="C:\Documents and Settings\Administrator\Рабочий стол\Новая папка (4)\111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0888" y="3448051"/>
            <a:ext cx="4124325" cy="3052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Сільському</a:t>
            </a:r>
            <a:r>
              <a:rPr lang="ru-RU" dirty="0" smtClean="0"/>
              <a:t> </a:t>
            </a:r>
            <a:r>
              <a:rPr lang="ru-RU" dirty="0" err="1" smtClean="0"/>
              <a:t>життю</a:t>
            </a:r>
            <a:r>
              <a:rPr lang="ru-RU" dirty="0" smtClean="0"/>
              <a:t> </a:t>
            </a:r>
            <a:r>
              <a:rPr lang="ru-RU" dirty="0" err="1" smtClean="0"/>
              <a:t>властиві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підпорядкованість</a:t>
            </a:r>
            <a:r>
              <a:rPr lang="ru-RU" dirty="0" smtClean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smtClean="0"/>
              <a:t>,</a:t>
            </a:r>
            <a:r>
              <a:rPr lang="ru-RU" dirty="0" err="1" smtClean="0"/>
              <a:t>нерівномірність</a:t>
            </a:r>
            <a:r>
              <a:rPr lang="ru-RU" dirty="0" smtClean="0"/>
              <a:t>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тісне</a:t>
            </a:r>
            <a:r>
              <a:rPr lang="ru-RU" dirty="0" smtClean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побуту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трудомісткість</a:t>
            </a:r>
            <a:r>
              <a:rPr lang="ru-RU" dirty="0" smtClean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домашньому</a:t>
            </a:r>
            <a:r>
              <a:rPr lang="ru-RU" dirty="0"/>
              <a:t> та </a:t>
            </a:r>
            <a:r>
              <a:rPr lang="ru-RU" dirty="0" err="1"/>
              <a:t>особистому</a:t>
            </a:r>
            <a:r>
              <a:rPr lang="ru-RU" dirty="0"/>
              <a:t> </a:t>
            </a:r>
            <a:r>
              <a:rPr lang="ru-RU" dirty="0" err="1"/>
              <a:t>підсобному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авторитетів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/>
              <a:t>напружений</a:t>
            </a:r>
            <a:r>
              <a:rPr lang="ru-RU" dirty="0"/>
              <a:t> ритм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простіші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; </a:t>
            </a: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Administrator\Рабочий стол\Новая папка (4)\ratin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4000500"/>
            <a:ext cx="4286250" cy="28575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625609"/>
          </a:xfrm>
        </p:spPr>
        <p:txBody>
          <a:bodyPr/>
          <a:lstStyle/>
          <a:p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десятиліть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стійка</a:t>
            </a:r>
            <a:r>
              <a:rPr lang="ru-RU" dirty="0"/>
              <a:t> </a:t>
            </a:r>
            <a:r>
              <a:rPr lang="ru-RU" dirty="0" err="1"/>
              <a:t>міграція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у </a:t>
            </a:r>
            <a:r>
              <a:rPr lang="ru-RU" dirty="0" err="1"/>
              <a:t>місто</a:t>
            </a:r>
            <a:r>
              <a:rPr lang="ru-RU" dirty="0"/>
              <a:t>. </a:t>
            </a:r>
            <a:r>
              <a:rPr lang="ru-RU" dirty="0" err="1"/>
              <a:t>Мотиви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: </a:t>
            </a:r>
            <a:r>
              <a:rPr lang="ru-RU" dirty="0" err="1"/>
              <a:t>ширші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працевлаштування</a:t>
            </a:r>
            <a:r>
              <a:rPr lang="ru-RU" dirty="0"/>
              <a:t>,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потреб</a:t>
            </a: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Administrator\Рабочий стол\Новая папка (4)\soziolog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714884"/>
            <a:ext cx="2857488" cy="21431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778671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село за </a:t>
            </a:r>
            <a:r>
              <a:rPr lang="ru-RU" dirty="0" err="1"/>
              <a:t>останні</a:t>
            </a:r>
            <a:r>
              <a:rPr lang="ru-RU" dirty="0"/>
              <a:t> 50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міграційних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втратило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 млн.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щороку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села </a:t>
            </a:r>
            <a:r>
              <a:rPr lang="ru-RU" dirty="0" err="1"/>
              <a:t>виїжджало</a:t>
            </a:r>
            <a:r>
              <a:rPr lang="ru-RU" dirty="0"/>
              <a:t> 100 тис.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зменшилось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постаріло</a:t>
            </a:r>
            <a:r>
              <a:rPr lang="ru-RU" dirty="0"/>
              <a:t>. Особливо складна </a:t>
            </a:r>
            <a:r>
              <a:rPr lang="ru-RU" dirty="0" err="1"/>
              <a:t>демографічна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Чернігівській</a:t>
            </a:r>
            <a:r>
              <a:rPr lang="ru-RU" dirty="0"/>
              <a:t>, </a:t>
            </a:r>
            <a:r>
              <a:rPr lang="ru-RU" dirty="0" err="1"/>
              <a:t>Хмельницькій</a:t>
            </a:r>
            <a:r>
              <a:rPr lang="ru-RU" dirty="0"/>
              <a:t>, </a:t>
            </a:r>
            <a:r>
              <a:rPr lang="ru-RU" dirty="0" err="1"/>
              <a:t>Житомирській</a:t>
            </a:r>
            <a:r>
              <a:rPr lang="ru-RU" dirty="0"/>
              <a:t>, </a:t>
            </a:r>
            <a:r>
              <a:rPr lang="ru-RU" dirty="0" err="1" smtClean="0"/>
              <a:t>Київській</a:t>
            </a:r>
            <a:r>
              <a:rPr lang="ru-RU" dirty="0" smtClean="0"/>
              <a:t>, </a:t>
            </a:r>
            <a:r>
              <a:rPr lang="ru-RU" dirty="0" err="1" smtClean="0"/>
              <a:t>Вінницькійобластях</a:t>
            </a:r>
            <a:r>
              <a:rPr lang="ru-RU" dirty="0" err="1" smtClean="0">
                <a:solidFill>
                  <a:schemeClr val="bg1"/>
                </a:solidFill>
              </a:rPr>
              <a:t>.___________________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ru-RU" b="1" dirty="0" err="1" smtClean="0"/>
              <a:t>Соціологія</a:t>
            </a:r>
            <a:r>
              <a:rPr lang="ru-RU" b="1" dirty="0" smtClean="0"/>
              <a:t> </a:t>
            </a:r>
            <a:r>
              <a:rPr lang="ru-RU" b="1" dirty="0" err="1" smtClean="0"/>
              <a:t>міста</a:t>
            </a:r>
            <a:r>
              <a:rPr lang="ru-RU" b="1" dirty="0" smtClean="0"/>
              <a:t>: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предмет,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</a:t>
            </a:r>
          </a:p>
          <a:p>
            <a:pPr marL="633222" indent="-514350">
              <a:buClr>
                <a:srgbClr val="FF0000"/>
              </a:buClr>
              <a:buSzPct val="90000"/>
              <a:buFont typeface="+mj-lt"/>
              <a:buAutoNum type="arabicPeriod"/>
            </a:pPr>
            <a:endParaRPr lang="ru-RU" dirty="0" smtClean="0"/>
          </a:p>
          <a:p>
            <a:pPr marL="633222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ru-RU" b="1" dirty="0" err="1" smtClean="0"/>
              <a:t>Соціологія</a:t>
            </a:r>
            <a:r>
              <a:rPr lang="ru-RU" b="1" dirty="0" smtClean="0"/>
              <a:t> села: </a:t>
            </a:r>
            <a:r>
              <a:rPr lang="ru-RU" dirty="0" err="1" smtClean="0"/>
              <a:t>розвиток</a:t>
            </a:r>
            <a:r>
              <a:rPr lang="ru-RU" dirty="0" smtClean="0"/>
              <a:t>, </a:t>
            </a:r>
            <a:r>
              <a:rPr lang="ru-RU" dirty="0" err="1" smtClean="0"/>
              <a:t>сутність</a:t>
            </a:r>
            <a:r>
              <a:rPr lang="ru-RU" dirty="0" smtClean="0"/>
              <a:t>,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endParaRPr lang="uk-UA" dirty="0"/>
          </a:p>
        </p:txBody>
      </p:sp>
      <p:pic>
        <p:nvPicPr>
          <p:cNvPr id="2050" name="Picture 2" descr="C:\Documents and Settings\Administrator\Рабочий стол\Новая папка (4)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874" y="4357694"/>
            <a:ext cx="3676126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Рабочий стол\Новая папка (4)\2a7783_oprosy1.jpg"/>
          <p:cNvPicPr>
            <a:picLocks noChangeAspect="1" noChangeArrowheads="1"/>
          </p:cNvPicPr>
          <p:nvPr/>
        </p:nvPicPr>
        <p:blipFill>
          <a:blip r:embed="rId2" cstate="print"/>
          <a:srcRect l="29851" r="20895"/>
          <a:stretch>
            <a:fillRect/>
          </a:stretch>
        </p:blipFill>
        <p:spPr bwMode="auto">
          <a:xfrm>
            <a:off x="6905188" y="4071942"/>
            <a:ext cx="2238812" cy="27860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572396" cy="4625609"/>
          </a:xfrm>
        </p:spPr>
        <p:txBody>
          <a:bodyPr/>
          <a:lstStyle/>
          <a:p>
            <a:pPr algn="just"/>
            <a:r>
              <a:rPr lang="ru-RU" sz="3600" b="1" i="1" dirty="0" err="1"/>
              <a:t>Соціологія</a:t>
            </a:r>
            <a:r>
              <a:rPr lang="ru-RU" sz="3600" b="1" i="1" dirty="0"/>
              <a:t> </a:t>
            </a:r>
            <a:r>
              <a:rPr lang="ru-RU" sz="3600" b="1" i="1" dirty="0" err="1"/>
              <a:t>міста</a:t>
            </a:r>
            <a:r>
              <a:rPr lang="ru-RU" sz="3600" b="1" i="1" dirty="0"/>
              <a:t> </a:t>
            </a:r>
            <a:r>
              <a:rPr lang="ru-RU" dirty="0"/>
              <a:t>—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, яка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як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/>
              <a:t>соціально-просторової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інститути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3757610" cy="1229947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400" dirty="0" err="1" smtClean="0"/>
              <a:t>Об'єкт</a:t>
            </a:r>
            <a:r>
              <a:rPr lang="ru-RU" sz="3400" dirty="0" smtClean="0"/>
              <a:t> </a:t>
            </a:r>
            <a:r>
              <a:rPr lang="ru-RU" sz="3400" dirty="0" err="1" smtClean="0"/>
              <a:t>соціології</a:t>
            </a:r>
            <a:r>
              <a:rPr lang="ru-RU" sz="3400" dirty="0" smtClean="0"/>
              <a:t> </a:t>
            </a:r>
            <a:r>
              <a:rPr lang="ru-RU" sz="3400" dirty="0" err="1" smtClean="0"/>
              <a:t>міста</a:t>
            </a:r>
            <a:r>
              <a:rPr lang="ru-RU" sz="3400" dirty="0" smtClean="0"/>
              <a:t>  :</a:t>
            </a:r>
          </a:p>
          <a:p>
            <a:pPr algn="ctr"/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5720" y="2428868"/>
            <a:ext cx="4040188" cy="3951288"/>
          </a:xfrm>
        </p:spPr>
        <p:txBody>
          <a:bodyPr>
            <a:noAutofit/>
          </a:bodyPr>
          <a:lstStyle/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>
                <a:solidFill>
                  <a:srgbClr val="FF0000"/>
                </a:solidFill>
              </a:rPr>
              <a:t>безпосередньо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місто</a:t>
            </a:r>
            <a:r>
              <a:rPr lang="ru-RU" dirty="0">
                <a:solidFill>
                  <a:srgbClr val="FF0000"/>
                </a:solidFill>
              </a:rPr>
              <a:t> як </a:t>
            </a:r>
            <a:r>
              <a:rPr lang="ru-RU" dirty="0" err="1">
                <a:solidFill>
                  <a:srgbClr val="FF0000"/>
                </a:solidFill>
              </a:rPr>
              <a:t>соціально-територіальна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спільнота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поселенська</a:t>
            </a:r>
            <a:r>
              <a:rPr lang="ru-RU" dirty="0">
                <a:solidFill>
                  <a:srgbClr val="FF0000"/>
                </a:solidFill>
              </a:rPr>
              <a:t> структура.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3998941" cy="944195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Предмет соціології міста :</a:t>
            </a:r>
            <a:endParaRPr lang="uk-UA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500306"/>
            <a:ext cx="4041775" cy="3951288"/>
          </a:xfrm>
        </p:spPr>
        <p:txBody>
          <a:bodyPr>
            <a:normAutofit/>
          </a:bodyPr>
          <a:lstStyle/>
          <a:p>
            <a:pPr algn="ctr"/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    </a:t>
            </a:r>
            <a:r>
              <a:rPr lang="ru-RU" sz="3200" dirty="0" err="1" smtClean="0">
                <a:solidFill>
                  <a:srgbClr val="FF0000"/>
                </a:solidFill>
              </a:rPr>
              <a:t>особливості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міста</a:t>
            </a:r>
            <a:r>
              <a:rPr lang="ru-RU" sz="3200" dirty="0" smtClean="0">
                <a:solidFill>
                  <a:srgbClr val="FF0000"/>
                </a:solidFill>
              </a:rPr>
              <a:t> як </a:t>
            </a:r>
            <a:r>
              <a:rPr lang="ru-RU" sz="3200" dirty="0" err="1" smtClean="0">
                <a:solidFill>
                  <a:srgbClr val="FF0000"/>
                </a:solidFill>
              </a:rPr>
              <a:t>соціальної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системи</a:t>
            </a:r>
            <a:endParaRPr lang="uk-UA" sz="32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Documents and Settings\Administrator\Рабочий стол\Новая папка (4)\07097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500570"/>
            <a:ext cx="7239000" cy="203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— </a:t>
            </a:r>
            <a:r>
              <a:rPr lang="ru-RU" b="1" dirty="0"/>
              <a:t>перше </a:t>
            </a:r>
            <a:r>
              <a:rPr lang="ru-RU" b="1" dirty="0" err="1"/>
              <a:t>десятиліття</a:t>
            </a:r>
            <a:r>
              <a:rPr lang="ru-RU" b="1" dirty="0"/>
              <a:t> XX </a:t>
            </a:r>
            <a:r>
              <a:rPr lang="ru-RU" b="1" dirty="0" err="1"/>
              <a:t>cm</a:t>
            </a:r>
            <a:r>
              <a:rPr lang="ru-RU" dirty="0"/>
              <a:t>. — </a:t>
            </a:r>
            <a:r>
              <a:rPr lang="ru-RU" dirty="0" err="1"/>
              <a:t>пов'язане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розробкою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«</a:t>
            </a:r>
            <a:r>
              <a:rPr lang="ru-RU" dirty="0" err="1"/>
              <a:t>ідеального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»;</a:t>
            </a:r>
            <a:br>
              <a:rPr lang="ru-RU" dirty="0"/>
            </a:br>
            <a:r>
              <a:rPr lang="ru-RU" dirty="0"/>
              <a:t>— </a:t>
            </a:r>
            <a:r>
              <a:rPr lang="ru-RU" b="1" dirty="0" err="1"/>
              <a:t>дискусії</a:t>
            </a:r>
            <a:r>
              <a:rPr lang="ru-RU" b="1" dirty="0"/>
              <a:t> 20—30-х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dirty="0" err="1"/>
              <a:t>між</a:t>
            </a:r>
            <a:r>
              <a:rPr lang="ru-RU" dirty="0"/>
              <a:t> «</a:t>
            </a:r>
            <a:r>
              <a:rPr lang="ru-RU" dirty="0" err="1"/>
              <a:t>урбаністами</a:t>
            </a:r>
            <a:r>
              <a:rPr lang="ru-RU" dirty="0"/>
              <a:t>» та «</a:t>
            </a:r>
            <a:r>
              <a:rPr lang="ru-RU" dirty="0" err="1"/>
              <a:t>дезурбаністами</a:t>
            </a:r>
            <a:r>
              <a:rPr lang="ru-RU" dirty="0"/>
              <a:t>», </a:t>
            </a:r>
            <a:br>
              <a:rPr lang="ru-RU" dirty="0"/>
            </a:br>
            <a:r>
              <a:rPr lang="ru-RU" dirty="0"/>
              <a:t>— </a:t>
            </a:r>
            <a:r>
              <a:rPr lang="ru-RU" b="1" dirty="0" err="1"/>
              <a:t>дослідження</a:t>
            </a:r>
            <a:r>
              <a:rPr lang="ru-RU" b="1" dirty="0"/>
              <a:t> 60-х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охоплювали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великих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br>
              <a:rPr lang="ru-RU" dirty="0"/>
            </a:br>
            <a:r>
              <a:rPr lang="ru-RU" dirty="0"/>
              <a:t>— </a:t>
            </a:r>
            <a:r>
              <a:rPr lang="ru-RU" b="1" dirty="0" err="1"/>
              <a:t>дослідження</a:t>
            </a:r>
            <a:r>
              <a:rPr lang="ru-RU" b="1" dirty="0"/>
              <a:t> 70—80-х </a:t>
            </a:r>
            <a:r>
              <a:rPr lang="ru-RU" b="1" dirty="0" err="1"/>
              <a:t>років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зосереджувались</a:t>
            </a:r>
            <a:r>
              <a:rPr lang="ru-RU" dirty="0"/>
              <a:t> на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 smtClean="0"/>
              <a:t>відмінностей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містом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селом </a:t>
            </a:r>
            <a:r>
              <a:rPr lang="ru-RU" dirty="0" err="1"/>
              <a:t>тощо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b="1" dirty="0"/>
              <a:t>90-ті роки — </a:t>
            </a:r>
            <a:r>
              <a:rPr lang="ru-RU" b="1" dirty="0" err="1"/>
              <a:t>поч</a:t>
            </a:r>
            <a:r>
              <a:rPr lang="ru-RU" b="1" dirty="0"/>
              <a:t>. XXI </a:t>
            </a:r>
            <a:r>
              <a:rPr lang="ru-RU" b="1" dirty="0" err="1"/>
              <a:t>cm</a:t>
            </a:r>
            <a:r>
              <a:rPr lang="ru-RU" dirty="0"/>
              <a:t>. —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smtClean="0"/>
              <a:t>простору.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tor\Рабочий стол\Новая папка (4)\soziolog_02.jpg"/>
          <p:cNvPicPr>
            <a:picLocks noChangeAspect="1" noChangeArrowheads="1"/>
          </p:cNvPicPr>
          <p:nvPr/>
        </p:nvPicPr>
        <p:blipFill>
          <a:blip r:embed="rId2" cstate="print"/>
          <a:srcRect l="8654" t="4327" r="14543" b="6249"/>
          <a:stretch>
            <a:fillRect/>
          </a:stretch>
        </p:blipFill>
        <p:spPr bwMode="auto">
          <a:xfrm>
            <a:off x="6280747" y="4357694"/>
            <a:ext cx="2863253" cy="25003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7358114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розселення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внутрішня</a:t>
            </a:r>
            <a:r>
              <a:rPr lang="ru-RU" dirty="0"/>
              <a:t> структура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стратифікація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самоуправління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міського</a:t>
            </a:r>
            <a:r>
              <a:rPr lang="ru-RU" dirty="0"/>
              <a:t> способу </a:t>
            </a:r>
            <a:r>
              <a:rPr lang="ru-RU" dirty="0" err="1"/>
              <a:t>життя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соціоекологія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належать</a:t>
            </a:r>
            <a:r>
              <a:rPr lang="ru-RU" dirty="0"/>
              <a:t>: «</a:t>
            </a:r>
            <a:r>
              <a:rPr lang="ru-RU" dirty="0" err="1"/>
              <a:t>місто</a:t>
            </a:r>
            <a:r>
              <a:rPr lang="ru-RU" dirty="0"/>
              <a:t>», «</a:t>
            </a:r>
            <a:r>
              <a:rPr lang="ru-RU" dirty="0" err="1"/>
              <a:t>міський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», «</a:t>
            </a:r>
            <a:r>
              <a:rPr lang="ru-RU" dirty="0" err="1"/>
              <a:t>соціальна</a:t>
            </a:r>
            <a:r>
              <a:rPr lang="ru-RU" dirty="0"/>
              <a:t> структура </a:t>
            </a:r>
            <a:r>
              <a:rPr lang="ru-RU" dirty="0" err="1"/>
              <a:t>міста</a:t>
            </a:r>
            <a:r>
              <a:rPr lang="ru-RU" dirty="0"/>
              <a:t>», «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інфраструктура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».</a:t>
            </a:r>
            <a:endParaRPr lang="uk-UA" dirty="0"/>
          </a:p>
        </p:txBody>
      </p:sp>
      <p:pic>
        <p:nvPicPr>
          <p:cNvPr id="6146" name="Picture 2" descr="C:\Documents and Settings\Administrator\Рабочий стол\Новая папка (4)\000001-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38625"/>
            <a:ext cx="9144000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143932" cy="4625609"/>
          </a:xfrm>
        </p:spPr>
        <p:txBody>
          <a:bodyPr/>
          <a:lstStyle/>
          <a:p>
            <a:r>
              <a:rPr lang="ru-RU" sz="4000" b="1" i="1" dirty="0" err="1"/>
              <a:t>Місто</a:t>
            </a:r>
            <a:r>
              <a:rPr lang="ru-RU" dirty="0"/>
              <a:t> — </a:t>
            </a:r>
            <a:r>
              <a:rPr lang="ru-RU" dirty="0" err="1"/>
              <a:t>історична</a:t>
            </a:r>
            <a:r>
              <a:rPr lang="ru-RU" dirty="0"/>
              <a:t> конкретна </a:t>
            </a:r>
            <a:r>
              <a:rPr lang="ru-RU" dirty="0" err="1"/>
              <a:t>соціально-просторова</a:t>
            </a:r>
            <a:r>
              <a:rPr lang="ru-RU" dirty="0"/>
              <a:t> форма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яка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відокремлення</a:t>
            </a:r>
            <a:r>
              <a:rPr lang="ru-RU" dirty="0"/>
              <a:t> ремесла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специфічною</a:t>
            </a:r>
            <a:r>
              <a:rPr lang="ru-RU" dirty="0"/>
              <a:t> </a:t>
            </a:r>
            <a:r>
              <a:rPr lang="ru-RU" dirty="0" err="1"/>
              <a:t>поселенською</a:t>
            </a:r>
            <a:r>
              <a:rPr lang="ru-RU" dirty="0"/>
              <a:t> структурою.</a:t>
            </a:r>
            <a:br>
              <a:rPr lang="ru-RU" dirty="0"/>
            </a:br>
            <a:endParaRPr lang="uk-UA" dirty="0"/>
          </a:p>
        </p:txBody>
      </p:sp>
      <p:pic>
        <p:nvPicPr>
          <p:cNvPr id="7173" name="Picture 5" descr="C:\Documents and Settings\Administrator\Рабочий стол\Новая папка (4)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137052"/>
            <a:ext cx="4000528" cy="2720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tor\Рабочий стол\Новая папка (4)\412523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280340"/>
            <a:ext cx="2500330" cy="25776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міста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мале</a:t>
            </a:r>
            <a:r>
              <a:rPr lang="ru-RU" dirty="0" smtClean="0"/>
              <a:t> </a:t>
            </a:r>
            <a:r>
              <a:rPr lang="ru-RU" dirty="0" err="1"/>
              <a:t>місто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5 до 50 тис. </a:t>
            </a:r>
            <a:r>
              <a:rPr lang="ru-RU" dirty="0" err="1"/>
              <a:t>жителів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середнє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від</a:t>
            </a:r>
            <a:r>
              <a:rPr lang="ru-RU" dirty="0"/>
              <a:t> 50 до 99,9 тис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велике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100 тис. до 249 тис, </a:t>
            </a:r>
            <a:endParaRPr lang="ru-RU" dirty="0" smtClean="0"/>
          </a:p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/>
              <a:t>велике</a:t>
            </a:r>
            <a:r>
              <a:rPr lang="ru-RU" dirty="0"/>
              <a:t> — 250—499,9 тис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найбільше</a:t>
            </a:r>
            <a:r>
              <a:rPr lang="ru-RU" dirty="0"/>
              <a:t> — 500 тис. </a:t>
            </a:r>
            <a:r>
              <a:rPr lang="ru-RU" dirty="0" err="1"/>
              <a:t>мешканців</a:t>
            </a:r>
            <a:r>
              <a:rPr lang="ru-RU" dirty="0"/>
              <a:t> та </a:t>
            </a:r>
            <a:r>
              <a:rPr lang="ru-RU" dirty="0" err="1"/>
              <a:t>більше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</TotalTime>
  <Words>503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Модульная</vt:lpstr>
      <vt:lpstr>Соціологія  міста і села</vt:lpstr>
      <vt:lpstr>План:</vt:lpstr>
      <vt:lpstr>Слайд 3</vt:lpstr>
      <vt:lpstr>Слайд 4</vt:lpstr>
      <vt:lpstr>Розвиток соціології міста:</vt:lpstr>
      <vt:lpstr>Проблеми соціології міста :</vt:lpstr>
      <vt:lpstr>Слайд 7</vt:lpstr>
      <vt:lpstr>Слайд 8</vt:lpstr>
      <vt:lpstr>Класифікація міста</vt:lpstr>
      <vt:lpstr>Характерні ознаки «міського способу життя»</vt:lpstr>
      <vt:lpstr>Слайд 11</vt:lpstr>
      <vt:lpstr>Слайд 12</vt:lpstr>
      <vt:lpstr>Об'єкт соціології села :</vt:lpstr>
      <vt:lpstr>Предмет соціології села :</vt:lpstr>
      <vt:lpstr>Слайд 15</vt:lpstr>
      <vt:lpstr>Сільському життю властиві:</vt:lpstr>
      <vt:lpstr>Слайд 17</vt:lpstr>
      <vt:lpstr>Слайд 18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міста і села</dc:title>
  <dc:creator>Admin</dc:creator>
  <cp:lastModifiedBy>Asus</cp:lastModifiedBy>
  <cp:revision>12</cp:revision>
  <dcterms:created xsi:type="dcterms:W3CDTF">2013-11-03T11:05:59Z</dcterms:created>
  <dcterms:modified xsi:type="dcterms:W3CDTF">2013-11-25T16:30:53Z</dcterms:modified>
</cp:coreProperties>
</file>