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6BC0A0-303C-4D6B-90FA-357426AB4385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B0BE0F-176F-468F-849A-367DEDE5977D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2636912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"</a:t>
            </a:r>
            <a:r>
              <a:rPr lang="ru-RU" dirty="0" err="1" smtClean="0"/>
              <a:t>Індійська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містила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заклик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  </a:t>
            </a:r>
            <a:r>
              <a:rPr lang="ru-RU" dirty="0" err="1" smtClean="0"/>
              <a:t>знайти</a:t>
            </a:r>
            <a:r>
              <a:rPr lang="ru-RU" dirty="0" smtClean="0"/>
              <a:t> свободу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сліпої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розкрити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духовності</a:t>
            </a:r>
            <a:r>
              <a:rPr lang="ru-RU" dirty="0" smtClean="0"/>
              <a:t> 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ФІЛОСОФІЯ СТАРОДАВНЬОЇ ІНДІЇ</a:t>
            </a:r>
            <a:endParaRPr lang="ru-RU" dirty="0"/>
          </a:p>
        </p:txBody>
      </p:sp>
      <p:pic>
        <p:nvPicPr>
          <p:cNvPr id="4" name="Picture 2" descr="E:\РИСУНКИ\Будд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852936"/>
            <a:ext cx="2210713" cy="3240360"/>
          </a:xfrm>
          <a:prstGeom prst="rect">
            <a:avLst/>
          </a:prstGeom>
          <a:solidFill>
            <a:srgbClr val="33CCCC">
              <a:alpha val="50000"/>
            </a:srgbClr>
          </a:solidFill>
          <a:ln w="57150" cmpd="thinThick">
            <a:solidFill>
              <a:srgbClr val="3366FF"/>
            </a:solidFill>
            <a:miter lim="800000"/>
            <a:headEnd/>
            <a:tailEnd/>
          </a:ln>
          <a:effectLst>
            <a:outerShdw sy="50000" rotWithShape="0">
              <a:srgbClr val="808080"/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РЕЛІГІЙНО - ФІЛОСОФСЬКІ ПОГЛЯДИ В ПРАДАВНІХ ІНДІЙСЬКИХ ТЕКСТАХ.</a:t>
            </a:r>
            <a:endParaRPr lang="ru-RU" dirty="0"/>
          </a:p>
        </p:txBody>
      </p:sp>
      <p:grpSp>
        <p:nvGrpSpPr>
          <p:cNvPr id="4" name="Group 18"/>
          <p:cNvGrpSpPr>
            <a:grpSpLocks noGrp="1"/>
          </p:cNvGrpSpPr>
          <p:nvPr/>
        </p:nvGrpSpPr>
        <p:grpSpPr bwMode="auto">
          <a:xfrm>
            <a:off x="301625" y="1527174"/>
            <a:ext cx="8504238" cy="4782145"/>
            <a:chOff x="-3" y="-3"/>
            <a:chExt cx="4007" cy="3023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0" y="0"/>
              <a:ext cx="4001" cy="3017"/>
              <a:chOff x="0" y="0"/>
              <a:chExt cx="4001" cy="3017"/>
            </a:xfrm>
          </p:grpSpPr>
          <p:grpSp>
            <p:nvGrpSpPr>
              <p:cNvPr id="7" name="Group 9"/>
              <p:cNvGrpSpPr>
                <a:grpSpLocks/>
              </p:cNvGrpSpPr>
              <p:nvPr/>
            </p:nvGrpSpPr>
            <p:grpSpPr bwMode="auto">
              <a:xfrm>
                <a:off x="0" y="0"/>
                <a:ext cx="2000" cy="451"/>
                <a:chOff x="0" y="0"/>
                <a:chExt cx="2000" cy="451"/>
              </a:xfrm>
            </p:grpSpPr>
            <p:sp>
              <p:nvSpPr>
                <p:cNvPr id="17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914" cy="4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bIns="0"/>
                <a:lstStyle/>
                <a:p>
                  <a:pPr algn="ctr"/>
                  <a:r>
                    <a:rPr lang="en-US" sz="2000" b="1" dirty="0" smtClean="0">
                      <a:solidFill>
                        <a:srgbClr val="000000"/>
                      </a:solidFill>
                      <a:cs typeface="Times New Roman" charset="0"/>
                    </a:rPr>
                    <a:t>ВЕД</a:t>
                  </a:r>
                  <a:r>
                    <a:rPr lang="uk-UA" sz="2000" b="1" dirty="0" smtClean="0">
                      <a:solidFill>
                        <a:srgbClr val="000000"/>
                      </a:solidFill>
                      <a:cs typeface="Times New Roman" charset="0"/>
                    </a:rPr>
                    <a:t>И	</a:t>
                  </a:r>
                  <a:endParaRPr lang="en-US" sz="2400" dirty="0"/>
                </a:p>
              </p:txBody>
            </p:sp>
            <p:sp>
              <p:nvSpPr>
                <p:cNvPr id="18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11"/>
              <p:cNvGrpSpPr>
                <a:grpSpLocks/>
              </p:cNvGrpSpPr>
              <p:nvPr/>
            </p:nvGrpSpPr>
            <p:grpSpPr bwMode="auto">
              <a:xfrm>
                <a:off x="2000" y="0"/>
                <a:ext cx="2001" cy="451"/>
                <a:chOff x="2000" y="0"/>
                <a:chExt cx="2001" cy="451"/>
              </a:xfrm>
            </p:grpSpPr>
            <p:sp>
              <p:nvSpPr>
                <p:cNvPr id="15" name="Rectangle 5"/>
                <p:cNvSpPr>
                  <a:spLocks noChangeArrowheads="1"/>
                </p:cNvSpPr>
                <p:nvPr/>
              </p:nvSpPr>
              <p:spPr bwMode="auto">
                <a:xfrm>
                  <a:off x="2043" y="0"/>
                  <a:ext cx="1915" cy="4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bIns="0"/>
                <a:lstStyle/>
                <a:p>
                  <a:pPr algn="ctr"/>
                  <a:r>
                    <a:rPr lang="en-US" sz="2000" b="1" dirty="0" smtClean="0">
                      <a:solidFill>
                        <a:srgbClr val="000000"/>
                      </a:solidFill>
                      <a:cs typeface="Times New Roman" charset="0"/>
                    </a:rPr>
                    <a:t>БРАХМАН</a:t>
                  </a:r>
                  <a:r>
                    <a:rPr lang="uk-UA" sz="2000" b="1" dirty="0" smtClean="0">
                      <a:solidFill>
                        <a:srgbClr val="000000"/>
                      </a:solidFill>
                      <a:cs typeface="Times New Roman" charset="0"/>
                    </a:rPr>
                    <a:t>И</a:t>
                  </a:r>
                  <a:endParaRPr lang="en-US" sz="2400" dirty="0"/>
                </a:p>
              </p:txBody>
            </p:sp>
            <p:sp>
              <p:nvSpPr>
                <p:cNvPr id="16" name="Rectangle 10"/>
                <p:cNvSpPr>
                  <a:spLocks noChangeArrowheads="1"/>
                </p:cNvSpPr>
                <p:nvPr/>
              </p:nvSpPr>
              <p:spPr bwMode="auto">
                <a:xfrm>
                  <a:off x="2000" y="0"/>
                  <a:ext cx="2001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0" y="451"/>
                <a:ext cx="2000" cy="2566"/>
                <a:chOff x="0" y="451"/>
                <a:chExt cx="2000" cy="2566"/>
              </a:xfrm>
            </p:grpSpPr>
            <p:sp>
              <p:nvSpPr>
                <p:cNvPr id="13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51"/>
                  <a:ext cx="1914" cy="25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 eaLnBrk="0" hangingPunct="0"/>
                  <a:r>
                    <a:rPr lang="ru-RU" sz="1600" dirty="0" smtClean="0"/>
                    <a:t>- </a:t>
                  </a:r>
                  <a:r>
                    <a:rPr lang="ru-RU" sz="1600" dirty="0" err="1" smtClean="0"/>
                    <a:t>Дається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інформація</a:t>
                  </a:r>
                  <a:r>
                    <a:rPr lang="ru-RU" sz="1600" dirty="0" smtClean="0"/>
                    <a:t> про </a:t>
                  </a:r>
                  <a:r>
                    <a:rPr lang="ru-RU" sz="1600" dirty="0" err="1" smtClean="0"/>
                    <a:t>богів</a:t>
                  </a:r>
                  <a:r>
                    <a:rPr lang="ru-RU" sz="1600" dirty="0" smtClean="0"/>
                    <a:t>;</a:t>
                  </a:r>
                </a:p>
                <a:p>
                  <a:pPr algn="just" eaLnBrk="0" hangingPunct="0"/>
                  <a:r>
                    <a:rPr lang="ru-RU" sz="1600" dirty="0" smtClean="0"/>
                    <a:t>- </a:t>
                  </a:r>
                  <a:r>
                    <a:rPr lang="ru-RU" sz="1600" dirty="0" err="1" smtClean="0"/>
                    <a:t>Виділяється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загальний</a:t>
                  </a:r>
                  <a:r>
                    <a:rPr lang="ru-RU" sz="1600" dirty="0" smtClean="0"/>
                    <a:t> принцип устрою </a:t>
                  </a:r>
                  <a:r>
                    <a:rPr lang="ru-RU" sz="1600" dirty="0" err="1" smtClean="0"/>
                    <a:t>світу</a:t>
                  </a:r>
                  <a:r>
                    <a:rPr lang="ru-RU" sz="1600" dirty="0" smtClean="0"/>
                    <a:t> - рота (</a:t>
                  </a:r>
                  <a:r>
                    <a:rPr lang="ru-RU" sz="1600" dirty="0" err="1" smtClean="0"/>
                    <a:t>космічний</a:t>
                  </a:r>
                  <a:r>
                    <a:rPr lang="ru-RU" sz="1600" dirty="0" smtClean="0"/>
                    <a:t> порядок, </a:t>
                  </a:r>
                  <a:r>
                    <a:rPr lang="ru-RU" sz="1600" dirty="0" err="1" smtClean="0"/>
                    <a:t>безособовий</a:t>
                  </a:r>
                  <a:r>
                    <a:rPr lang="ru-RU" sz="1600" dirty="0" smtClean="0"/>
                    <a:t> принцип);</a:t>
                  </a:r>
                </a:p>
                <a:p>
                  <a:pPr algn="just" eaLnBrk="0" hangingPunct="0"/>
                  <a:r>
                    <a:rPr lang="ru-RU" sz="1600" dirty="0" smtClean="0"/>
                    <a:t>- </a:t>
                  </a:r>
                  <a:r>
                    <a:rPr lang="ru-RU" sz="1600" dirty="0" err="1" smtClean="0"/>
                    <a:t>Показується</a:t>
                  </a:r>
                  <a:r>
                    <a:rPr lang="ru-RU" sz="1600" dirty="0" smtClean="0"/>
                    <a:t> основа </a:t>
                  </a:r>
                  <a:r>
                    <a:rPr lang="ru-RU" sz="1600" dirty="0" err="1" smtClean="0"/>
                    <a:t>ведичного</a:t>
                  </a:r>
                  <a:r>
                    <a:rPr lang="ru-RU" sz="1600" dirty="0" smtClean="0"/>
                    <a:t> культу - жертва;</a:t>
                  </a:r>
                </a:p>
                <a:p>
                  <a:pPr algn="just" eaLnBrk="0" hangingPunct="0"/>
                  <a:r>
                    <a:rPr lang="ru-RU" sz="1600" dirty="0" smtClean="0"/>
                    <a:t>- </a:t>
                  </a:r>
                  <a:r>
                    <a:rPr lang="ru-RU" sz="1600" dirty="0" err="1" smtClean="0"/>
                    <a:t>Знайдено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першоістота</a:t>
                  </a:r>
                  <a:r>
                    <a:rPr lang="ru-RU" sz="1600" dirty="0" smtClean="0"/>
                    <a:t> - </a:t>
                  </a:r>
                  <a:r>
                    <a:rPr lang="ru-RU" sz="1600" dirty="0" err="1" smtClean="0"/>
                    <a:t>Пуруша</a:t>
                  </a:r>
                  <a:r>
                    <a:rPr lang="ru-RU" sz="1600" dirty="0" smtClean="0"/>
                    <a:t> - </a:t>
                  </a:r>
                  <a:r>
                    <a:rPr lang="ru-RU" sz="1600" dirty="0" err="1" smtClean="0"/>
                    <a:t>антропоморфний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гігант</a:t>
                  </a:r>
                  <a:r>
                    <a:rPr lang="ru-RU" sz="1600" dirty="0" smtClean="0"/>
                    <a:t>, </a:t>
                  </a:r>
                  <a:r>
                    <a:rPr lang="ru-RU" sz="1600" dirty="0" err="1" smtClean="0"/>
                    <a:t>з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частин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тіла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якого</a:t>
                  </a:r>
                  <a:r>
                    <a:rPr lang="ru-RU" sz="1600" dirty="0" smtClean="0"/>
                    <a:t> боги створили весь </a:t>
                  </a:r>
                  <a:r>
                    <a:rPr lang="ru-RU" sz="1600" dirty="0" err="1" smtClean="0"/>
                    <a:t>світ</a:t>
                  </a:r>
                  <a:r>
                    <a:rPr lang="ru-RU" sz="1600" dirty="0" smtClean="0"/>
                    <a:t>;</a:t>
                  </a:r>
                </a:p>
                <a:p>
                  <a:pPr algn="just" eaLnBrk="0" hangingPunct="0"/>
                  <a:r>
                    <a:rPr lang="ru-RU" sz="1600" dirty="0" smtClean="0"/>
                    <a:t>- </a:t>
                  </a:r>
                  <a:r>
                    <a:rPr lang="ru-RU" sz="1600" dirty="0" err="1" smtClean="0"/>
                    <a:t>Виділено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Праджапаті</a:t>
                  </a:r>
                  <a:r>
                    <a:rPr lang="ru-RU" sz="1600" dirty="0" smtClean="0"/>
                    <a:t> - </a:t>
                  </a:r>
                  <a:r>
                    <a:rPr lang="ru-RU" sz="1600" dirty="0" err="1" smtClean="0"/>
                    <a:t>персоніфікований</a:t>
                  </a:r>
                  <a:r>
                    <a:rPr lang="ru-RU" sz="1600" dirty="0" smtClean="0"/>
                    <a:t> символ </a:t>
                  </a:r>
                  <a:r>
                    <a:rPr lang="ru-RU" sz="1600" dirty="0" err="1" smtClean="0"/>
                    <a:t>первинної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сили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творіння</a:t>
                  </a:r>
                  <a:r>
                    <a:rPr lang="ru-RU" sz="1600" dirty="0" smtClean="0"/>
                    <a:t>;</a:t>
                  </a:r>
                </a:p>
                <a:p>
                  <a:pPr algn="just" eaLnBrk="0" hangingPunct="0"/>
                  <a:r>
                    <a:rPr lang="ru-RU" sz="1600" dirty="0" smtClean="0"/>
                    <a:t>- </a:t>
                  </a:r>
                  <a:r>
                    <a:rPr lang="ru-RU" sz="1600" dirty="0" err="1" smtClean="0"/>
                    <a:t>Виділено</a:t>
                  </a:r>
                  <a:r>
                    <a:rPr lang="ru-RU" sz="1600" dirty="0" smtClean="0"/>
                    <a:t> "</a:t>
                  </a:r>
                  <a:r>
                    <a:rPr lang="ru-RU" sz="1600" dirty="0" err="1" smtClean="0"/>
                    <a:t>суще</a:t>
                  </a:r>
                  <a:r>
                    <a:rPr lang="ru-RU" sz="1600" dirty="0" smtClean="0"/>
                    <a:t>" - "</a:t>
                  </a:r>
                  <a:r>
                    <a:rPr lang="ru-RU" sz="1600" dirty="0" err="1" smtClean="0"/>
                    <a:t>сат</a:t>
                  </a:r>
                  <a:r>
                    <a:rPr lang="ru-RU" sz="1600" dirty="0" smtClean="0"/>
                    <a:t>", "не </a:t>
                  </a:r>
                  <a:r>
                    <a:rPr lang="ru-RU" sz="1600" dirty="0" err="1" smtClean="0"/>
                    <a:t>суще</a:t>
                  </a:r>
                  <a:r>
                    <a:rPr lang="ru-RU" sz="1600" dirty="0" smtClean="0"/>
                    <a:t>" - "</a:t>
                  </a:r>
                  <a:r>
                    <a:rPr lang="ru-RU" sz="1600" dirty="0" err="1" smtClean="0"/>
                    <a:t>асат</a:t>
                  </a:r>
                  <a:r>
                    <a:rPr lang="ru-RU" sz="1600" dirty="0" smtClean="0"/>
                    <a:t>" </a:t>
                  </a:r>
                  <a:r>
                    <a:rPr lang="ru-RU" sz="1600" dirty="0" err="1" smtClean="0"/>
                    <a:t>і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єдине</a:t>
                  </a:r>
                  <a:r>
                    <a:rPr lang="ru-RU" sz="1600" dirty="0" smtClean="0"/>
                    <a:t>, </a:t>
                  </a:r>
                  <a:r>
                    <a:rPr lang="ru-RU" sz="1600" dirty="0" err="1" smtClean="0"/>
                    <a:t>аморфне</a:t>
                  </a:r>
                  <a:r>
                    <a:rPr lang="ru-RU" sz="1600" dirty="0" smtClean="0"/>
                    <a:t>, </a:t>
                  </a:r>
                  <a:r>
                    <a:rPr lang="ru-RU" sz="1600" dirty="0" err="1" smtClean="0"/>
                    <a:t>нерозчленоване</a:t>
                  </a:r>
                  <a:r>
                    <a:rPr lang="ru-RU" sz="1600" dirty="0" smtClean="0"/>
                    <a:t> - "</a:t>
                  </a:r>
                  <a:r>
                    <a:rPr lang="ru-RU" sz="1600" dirty="0" err="1" smtClean="0"/>
                    <a:t>тад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екам</a:t>
                  </a:r>
                  <a:r>
                    <a:rPr lang="ru-RU" sz="1600" dirty="0" smtClean="0"/>
                    <a:t>";</a:t>
                  </a:r>
                </a:p>
                <a:p>
                  <a:pPr algn="just" eaLnBrk="0" hangingPunct="0"/>
                  <a:r>
                    <a:rPr lang="ru-RU" sz="1600" dirty="0" smtClean="0"/>
                    <a:t>- </a:t>
                  </a:r>
                  <a:r>
                    <a:rPr lang="ru-RU" sz="1600" dirty="0" err="1" smtClean="0"/>
                    <a:t>Системи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розуміння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світу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поки</a:t>
                  </a:r>
                  <a:r>
                    <a:rPr lang="ru-RU" sz="1600" dirty="0" smtClean="0"/>
                    <a:t> </a:t>
                  </a:r>
                  <a:r>
                    <a:rPr lang="ru-RU" sz="1600" dirty="0" err="1" smtClean="0"/>
                    <a:t>немає</a:t>
                  </a:r>
                  <a:r>
                    <a:rPr lang="ru-RU" sz="1600" dirty="0" smtClean="0"/>
                    <a:t>.</a:t>
                  </a:r>
                  <a:endParaRPr lang="ru-RU" sz="1600" dirty="0"/>
                </a:p>
              </p:txBody>
            </p:sp>
            <p:sp>
              <p:nvSpPr>
                <p:cNvPr id="14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451"/>
                  <a:ext cx="2000" cy="256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15"/>
              <p:cNvGrpSpPr>
                <a:grpSpLocks/>
              </p:cNvGrpSpPr>
              <p:nvPr/>
            </p:nvGrpSpPr>
            <p:grpSpPr bwMode="auto">
              <a:xfrm>
                <a:off x="2000" y="451"/>
                <a:ext cx="2001" cy="2566"/>
                <a:chOff x="2000" y="451"/>
                <a:chExt cx="2001" cy="2566"/>
              </a:xfrm>
            </p:grpSpPr>
            <p:sp>
              <p:nvSpPr>
                <p:cNvPr id="11" name="Rectangle 7"/>
                <p:cNvSpPr>
                  <a:spLocks noChangeArrowheads="1"/>
                </p:cNvSpPr>
                <p:nvPr/>
              </p:nvSpPr>
              <p:spPr bwMode="auto">
                <a:xfrm>
                  <a:off x="2043" y="451"/>
                  <a:ext cx="1915" cy="25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/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- Дано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уявлення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про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розвиток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Всесвіту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, яка проходить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золотий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,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срібний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,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мідний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і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залізний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віки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, а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потім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гине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;</a:t>
                  </a:r>
                </a:p>
                <a:p>
                  <a:pPr algn="just"/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-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Розроблені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ритуали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у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всіх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сферах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життя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людей;</a:t>
                  </a:r>
                </a:p>
                <a:p>
                  <a:pPr algn="just"/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- Створено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положення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про воду, як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першосубстанціями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;</a:t>
                  </a:r>
                </a:p>
                <a:p>
                  <a:pPr algn="just"/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-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З'явилася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ідея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дихання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-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Прана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, як одного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з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проявів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буття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;</a:t>
                  </a:r>
                </a:p>
                <a:p>
                  <a:pPr algn="just"/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-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Цілісної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релігійно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-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філософської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картини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світу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ще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 не </a:t>
                  </a:r>
                  <a:r>
                    <a:rPr lang="ru-RU" sz="1600" dirty="0" err="1" smtClean="0">
                      <a:solidFill>
                        <a:srgbClr val="000000"/>
                      </a:solidFill>
                      <a:cs typeface="Times New Roman" charset="0"/>
                    </a:rPr>
                    <a:t>склалося</a:t>
                  </a:r>
                  <a:r>
                    <a:rPr lang="ru-RU" sz="1600" dirty="0" smtClean="0">
                      <a:solidFill>
                        <a:srgbClr val="000000"/>
                      </a:solidFill>
                      <a:cs typeface="Times New Roman" charset="0"/>
                    </a:rPr>
                    <a:t>.</a:t>
                  </a:r>
                  <a:endParaRPr lang="ru-RU" sz="1600" dirty="0"/>
                </a:p>
              </p:txBody>
            </p:sp>
            <p:sp>
              <p:nvSpPr>
                <p:cNvPr id="12" name="Rectangle 14"/>
                <p:cNvSpPr>
                  <a:spLocks noChangeArrowheads="1"/>
                </p:cNvSpPr>
                <p:nvPr/>
              </p:nvSpPr>
              <p:spPr bwMode="auto">
                <a:xfrm>
                  <a:off x="2000" y="451"/>
                  <a:ext cx="2001" cy="256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</p:grpSp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-3" y="-3"/>
              <a:ext cx="4007" cy="302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27048"/>
            <a:ext cx="8554152" cy="499829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 Аскеза -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скромний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чеснотах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Атман - духовна </a:t>
            </a:r>
            <a:r>
              <a:rPr lang="ru-RU" dirty="0" err="1" smtClean="0"/>
              <a:t>сутність</a:t>
            </a:r>
            <a:r>
              <a:rPr lang="ru-RU" dirty="0" smtClean="0"/>
              <a:t> кожного </a:t>
            </a:r>
            <a:r>
              <a:rPr lang="ru-RU" dirty="0" err="1" smtClean="0"/>
              <a:t>індивіда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"я".</a:t>
            </a:r>
          </a:p>
          <a:p>
            <a:r>
              <a:rPr lang="ru-RU" dirty="0" smtClean="0"/>
              <a:t>3. Благо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вісімковій</a:t>
            </a:r>
            <a:r>
              <a:rPr lang="ru-RU" dirty="0" smtClean="0"/>
              <a:t> шлях </a:t>
            </a:r>
            <a:r>
              <a:rPr lang="ru-RU" dirty="0" err="1" smtClean="0"/>
              <a:t>Будди</a:t>
            </a:r>
            <a:r>
              <a:rPr lang="ru-RU" dirty="0" smtClean="0"/>
              <a:t> - </a:t>
            </a:r>
            <a:r>
              <a:rPr lang="ru-RU" dirty="0" err="1" smtClean="0"/>
              <a:t>вчення</a:t>
            </a:r>
            <a:r>
              <a:rPr lang="ru-RU" dirty="0" smtClean="0"/>
              <a:t> </a:t>
            </a:r>
            <a:r>
              <a:rPr lang="ru-RU" dirty="0" err="1" smtClean="0"/>
              <a:t>Будди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 шляхи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страждання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Брахма - </a:t>
            </a:r>
            <a:r>
              <a:rPr lang="ru-RU" dirty="0" err="1" smtClean="0"/>
              <a:t>безособове</a:t>
            </a:r>
            <a:r>
              <a:rPr lang="ru-RU" dirty="0" smtClean="0"/>
              <a:t> </a:t>
            </a:r>
            <a:r>
              <a:rPr lang="ru-RU" dirty="0" err="1" smtClean="0"/>
              <a:t>суще</a:t>
            </a:r>
            <a:r>
              <a:rPr lang="ru-RU" dirty="0" smtClean="0"/>
              <a:t>, </a:t>
            </a:r>
            <a:r>
              <a:rPr lang="ru-RU" dirty="0" err="1" smtClean="0"/>
              <a:t>першооснова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, названа в </a:t>
            </a:r>
            <a:r>
              <a:rPr lang="ru-RU" dirty="0" err="1" smtClean="0"/>
              <a:t>упанішадах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Брахмани</a:t>
            </a:r>
            <a:r>
              <a:rPr lang="ru-RU" dirty="0" smtClean="0"/>
              <a:t> - </a:t>
            </a:r>
            <a:r>
              <a:rPr lang="ru-RU" dirty="0" err="1" smtClean="0"/>
              <a:t>вищий</a:t>
            </a:r>
            <a:r>
              <a:rPr lang="ru-RU" dirty="0" smtClean="0"/>
              <a:t> стан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священнослужителів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ченців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Брахмани</a:t>
            </a:r>
            <a:r>
              <a:rPr lang="ru-RU" dirty="0" smtClean="0"/>
              <a:t> - </a:t>
            </a:r>
            <a:r>
              <a:rPr lang="ru-RU" dirty="0" err="1" smtClean="0"/>
              <a:t>ведичні</a:t>
            </a:r>
            <a:r>
              <a:rPr lang="ru-RU" dirty="0" smtClean="0"/>
              <a:t> </a:t>
            </a:r>
            <a:r>
              <a:rPr lang="ru-RU" dirty="0" err="1" smtClean="0"/>
              <a:t>тексти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ведичного</a:t>
            </a:r>
            <a:r>
              <a:rPr lang="ru-RU" dirty="0" smtClean="0"/>
              <a:t> ритуалу.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серединний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ведичної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7. Буддизм - </a:t>
            </a:r>
            <a:r>
              <a:rPr lang="ru-RU" dirty="0" err="1" smtClean="0"/>
              <a:t>етико-філософське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</a:t>
            </a:r>
            <a:r>
              <a:rPr lang="ru-RU" dirty="0" err="1" smtClean="0"/>
              <a:t>давньої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стало </a:t>
            </a:r>
            <a:r>
              <a:rPr lang="ru-RU" dirty="0" err="1" smtClean="0"/>
              <a:t>світовою</a:t>
            </a:r>
            <a:r>
              <a:rPr lang="ru-RU" dirty="0" smtClean="0"/>
              <a:t> </a:t>
            </a:r>
            <a:r>
              <a:rPr lang="ru-RU" dirty="0" err="1" smtClean="0"/>
              <a:t>релігією</a:t>
            </a:r>
            <a:r>
              <a:rPr lang="ru-RU" dirty="0" smtClean="0"/>
              <a:t>. </a:t>
            </a:r>
            <a:r>
              <a:rPr lang="ru-RU" dirty="0" err="1" smtClean="0"/>
              <a:t>Засновник</a:t>
            </a:r>
            <a:r>
              <a:rPr lang="ru-RU" dirty="0" smtClean="0"/>
              <a:t> - </a:t>
            </a:r>
            <a:r>
              <a:rPr lang="ru-RU" dirty="0" err="1" smtClean="0"/>
              <a:t>Сіддхартха</a:t>
            </a:r>
            <a:r>
              <a:rPr lang="ru-RU" dirty="0" smtClean="0"/>
              <a:t> </a:t>
            </a:r>
            <a:r>
              <a:rPr lang="ru-RU" dirty="0" err="1" smtClean="0"/>
              <a:t>Гаутама</a:t>
            </a:r>
            <a:r>
              <a:rPr lang="ru-RU" dirty="0" smtClean="0"/>
              <a:t> </a:t>
            </a:r>
            <a:r>
              <a:rPr lang="ru-RU" dirty="0" err="1" smtClean="0"/>
              <a:t>Шакья-муні</a:t>
            </a:r>
            <a:r>
              <a:rPr lang="ru-RU" dirty="0" smtClean="0"/>
              <a:t>. </a:t>
            </a:r>
            <a:r>
              <a:rPr lang="ru-RU" dirty="0" err="1" smtClean="0"/>
              <a:t>Виникло</a:t>
            </a:r>
            <a:r>
              <a:rPr lang="ru-RU" dirty="0" smtClean="0"/>
              <a:t> в </a:t>
            </a:r>
            <a:r>
              <a:rPr lang="en-US" dirty="0" smtClean="0"/>
              <a:t>VI-V </a:t>
            </a:r>
            <a:r>
              <a:rPr lang="ru-RU" dirty="0" smtClean="0"/>
              <a:t>ст. до н.е. Центром </a:t>
            </a:r>
            <a:r>
              <a:rPr lang="ru-RU" dirty="0" err="1" smtClean="0"/>
              <a:t>уваги</a:t>
            </a:r>
            <a:r>
              <a:rPr lang="ru-RU" dirty="0" smtClean="0"/>
              <a:t> буддизму стала </a:t>
            </a:r>
            <a:r>
              <a:rPr lang="ru-RU" dirty="0" err="1" smtClean="0"/>
              <a:t>людина</a:t>
            </a:r>
            <a:r>
              <a:rPr lang="ru-RU" dirty="0" smtClean="0"/>
              <a:t>, для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розроблені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чотири</a:t>
            </a:r>
            <a:r>
              <a:rPr lang="ru-RU" dirty="0" smtClean="0"/>
              <a:t> благих </a:t>
            </a:r>
            <a:r>
              <a:rPr lang="ru-RU" dirty="0" err="1" smtClean="0"/>
              <a:t>істинах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вісімковій</a:t>
            </a:r>
            <a:r>
              <a:rPr lang="ru-RU" dirty="0" smtClean="0"/>
              <a:t> шлях </a:t>
            </a:r>
            <a:r>
              <a:rPr lang="ru-RU" dirty="0" err="1" smtClean="0"/>
              <a:t>порятунку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Вайшешика</a:t>
            </a:r>
            <a:r>
              <a:rPr lang="ru-RU" dirty="0" smtClean="0"/>
              <a:t> - </a:t>
            </a:r>
            <a:r>
              <a:rPr lang="ru-RU" dirty="0" err="1" smtClean="0"/>
              <a:t>матеріалістична</a:t>
            </a:r>
            <a:r>
              <a:rPr lang="ru-RU" dirty="0" smtClean="0"/>
              <a:t>, а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релігійно-філософська</a:t>
            </a:r>
            <a:r>
              <a:rPr lang="ru-RU" dirty="0" smtClean="0"/>
              <a:t> школа </a:t>
            </a:r>
            <a:r>
              <a:rPr lang="ru-RU" dirty="0" err="1" smtClean="0"/>
              <a:t>індуїзму</a:t>
            </a:r>
            <a:r>
              <a:rPr lang="ru-RU" dirty="0" smtClean="0"/>
              <a:t>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заснована</a:t>
            </a:r>
            <a:r>
              <a:rPr lang="ru-RU" dirty="0" smtClean="0"/>
              <a:t> в </a:t>
            </a:r>
            <a:r>
              <a:rPr lang="en-US" dirty="0" smtClean="0"/>
              <a:t>I </a:t>
            </a:r>
            <a:r>
              <a:rPr lang="ru-RU" dirty="0" smtClean="0"/>
              <a:t>в. н.е Канадою.</a:t>
            </a:r>
          </a:p>
          <a:p>
            <a:r>
              <a:rPr lang="ru-RU" dirty="0" smtClean="0"/>
              <a:t>9. </a:t>
            </a:r>
            <a:r>
              <a:rPr lang="ru-RU" dirty="0" err="1" smtClean="0"/>
              <a:t>Вайш'ї</a:t>
            </a:r>
            <a:r>
              <a:rPr lang="ru-RU" dirty="0" smtClean="0"/>
              <a:t> - стан (</a:t>
            </a:r>
            <a:r>
              <a:rPr lang="ru-RU" dirty="0" err="1" smtClean="0"/>
              <a:t>варна</a:t>
            </a:r>
            <a:r>
              <a:rPr lang="ru-RU" dirty="0" smtClean="0"/>
              <a:t>) у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хліборобів</a:t>
            </a:r>
            <a:r>
              <a:rPr lang="ru-RU" dirty="0" smtClean="0"/>
              <a:t>, </a:t>
            </a:r>
            <a:r>
              <a:rPr lang="ru-RU" dirty="0" err="1" smtClean="0"/>
              <a:t>ремісників</a:t>
            </a:r>
            <a:r>
              <a:rPr lang="ru-RU" dirty="0" smtClean="0"/>
              <a:t>, </a:t>
            </a:r>
            <a:r>
              <a:rPr lang="ru-RU" dirty="0" err="1" smtClean="0"/>
              <a:t>торговців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10. </a:t>
            </a:r>
            <a:r>
              <a:rPr lang="ru-RU" dirty="0" err="1" smtClean="0"/>
              <a:t>Варни</a:t>
            </a:r>
            <a:r>
              <a:rPr lang="ru-RU" dirty="0" smtClean="0"/>
              <a:t> - </a:t>
            </a:r>
            <a:r>
              <a:rPr lang="ru-RU" dirty="0" err="1" smtClean="0"/>
              <a:t>стани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.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 - </a:t>
            </a:r>
            <a:r>
              <a:rPr lang="ru-RU" dirty="0" err="1" smtClean="0"/>
              <a:t>чотири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11. Веданта - ортодоксальна </a:t>
            </a:r>
            <a:r>
              <a:rPr lang="ru-RU" dirty="0" err="1" smtClean="0"/>
              <a:t>релігійно</a:t>
            </a:r>
            <a:r>
              <a:rPr lang="ru-RU" dirty="0" smtClean="0"/>
              <a:t> - </a:t>
            </a:r>
            <a:r>
              <a:rPr lang="ru-RU" dirty="0" err="1" smtClean="0"/>
              <a:t>ідеалістична</a:t>
            </a:r>
            <a:r>
              <a:rPr lang="ru-RU" dirty="0" smtClean="0"/>
              <a:t> школа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столітті</a:t>
            </a:r>
            <a:r>
              <a:rPr lang="ru-RU" dirty="0" smtClean="0"/>
              <a:t> до н.е. - </a:t>
            </a:r>
            <a:r>
              <a:rPr lang="ru-RU" dirty="0" err="1" smtClean="0"/>
              <a:t>Бадараяною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770176" cy="532859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12. Веди -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літературні</a:t>
            </a:r>
            <a:r>
              <a:rPr lang="ru-RU" dirty="0" smtClean="0"/>
              <a:t> </a:t>
            </a:r>
            <a:r>
              <a:rPr lang="ru-RU" dirty="0" err="1" smtClean="0"/>
              <a:t>пам'ятники</a:t>
            </a:r>
            <a:r>
              <a:rPr lang="ru-RU" dirty="0" smtClean="0"/>
              <a:t>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 (1500-600 </a:t>
            </a:r>
            <a:r>
              <a:rPr lang="ru-RU" dirty="0" err="1" smtClean="0"/>
              <a:t>рр</a:t>
            </a:r>
            <a:r>
              <a:rPr lang="ru-RU" dirty="0" smtClean="0"/>
              <a:t>. до н.е.). </a:t>
            </a:r>
            <a:r>
              <a:rPr lang="ru-RU" dirty="0" err="1" smtClean="0"/>
              <a:t>Назва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слова знати, </a:t>
            </a:r>
            <a:r>
              <a:rPr lang="ru-RU" dirty="0" err="1" smtClean="0"/>
              <a:t>відати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13. </a:t>
            </a:r>
            <a:r>
              <a:rPr lang="ru-RU" dirty="0" err="1" smtClean="0"/>
              <a:t>Деваяна</a:t>
            </a:r>
            <a:r>
              <a:rPr lang="ru-RU" dirty="0" smtClean="0"/>
              <a:t> - шлях </a:t>
            </a:r>
            <a:r>
              <a:rPr lang="ru-RU" dirty="0" err="1" smtClean="0"/>
              <a:t>богів</a:t>
            </a:r>
            <a:r>
              <a:rPr lang="ru-RU" dirty="0" smtClean="0"/>
              <a:t>,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перевтілення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приводить до </a:t>
            </a:r>
            <a:r>
              <a:rPr lang="ru-RU" dirty="0" err="1" smtClean="0"/>
              <a:t>з'єднання</a:t>
            </a:r>
            <a:r>
              <a:rPr lang="ru-RU" dirty="0" smtClean="0"/>
              <a:t> </a:t>
            </a:r>
            <a:r>
              <a:rPr lang="ru-RU" dirty="0" err="1" smtClean="0"/>
              <a:t>атмана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Бархмой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14. </a:t>
            </a:r>
            <a:r>
              <a:rPr lang="ru-RU" dirty="0" err="1" smtClean="0"/>
              <a:t>Джайнізм</a:t>
            </a:r>
            <a:r>
              <a:rPr lang="ru-RU" dirty="0" smtClean="0"/>
              <a:t> -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двох</a:t>
            </a:r>
            <a:r>
              <a:rPr lang="ru-RU" dirty="0" smtClean="0"/>
              <a:t> засадах </a:t>
            </a:r>
            <a:r>
              <a:rPr lang="ru-RU" dirty="0" err="1" smtClean="0"/>
              <a:t>всього</a:t>
            </a:r>
            <a:r>
              <a:rPr lang="ru-RU" dirty="0" smtClean="0"/>
              <a:t> (</a:t>
            </a:r>
            <a:r>
              <a:rPr lang="ru-RU" dirty="0" err="1" smtClean="0"/>
              <a:t>матерії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), яке </a:t>
            </a:r>
            <a:r>
              <a:rPr lang="ru-RU" dirty="0" err="1" smtClean="0"/>
              <a:t>виникло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err="1" smtClean="0"/>
              <a:t>тисячоліття</a:t>
            </a:r>
            <a:r>
              <a:rPr lang="ru-RU" dirty="0" smtClean="0"/>
              <a:t> до н.е. в </a:t>
            </a:r>
            <a:r>
              <a:rPr lang="ru-RU" dirty="0" err="1" smtClean="0"/>
              <a:t>Індії</a:t>
            </a:r>
            <a:r>
              <a:rPr lang="ru-RU" dirty="0" smtClean="0"/>
              <a:t>. </a:t>
            </a:r>
            <a:r>
              <a:rPr lang="ru-RU" dirty="0" err="1" smtClean="0"/>
              <a:t>Засновник-Міхавіра</a:t>
            </a:r>
            <a:r>
              <a:rPr lang="ru-RU" dirty="0" smtClean="0"/>
              <a:t> </a:t>
            </a:r>
            <a:r>
              <a:rPr lang="ru-RU" dirty="0" err="1" smtClean="0"/>
              <a:t>Вардхамана</a:t>
            </a:r>
            <a:r>
              <a:rPr lang="ru-RU" dirty="0" smtClean="0"/>
              <a:t> (</a:t>
            </a:r>
            <a:r>
              <a:rPr lang="en-US" dirty="0" smtClean="0"/>
              <a:t>VI </a:t>
            </a:r>
            <a:r>
              <a:rPr lang="ru-RU" dirty="0" smtClean="0"/>
              <a:t>в. До н. Е.).</a:t>
            </a:r>
          </a:p>
          <a:p>
            <a:r>
              <a:rPr lang="ru-RU" dirty="0" smtClean="0"/>
              <a:t>15. Йога - </a:t>
            </a:r>
            <a:r>
              <a:rPr lang="ru-RU" dirty="0" err="1" smtClean="0"/>
              <a:t>філософська</a:t>
            </a:r>
            <a:r>
              <a:rPr lang="ru-RU" dirty="0" smtClean="0"/>
              <a:t> школа </a:t>
            </a:r>
            <a:r>
              <a:rPr lang="ru-RU" dirty="0" err="1" smtClean="0"/>
              <a:t>індуїзму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яка 10. поставила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. </a:t>
            </a:r>
            <a:r>
              <a:rPr lang="ru-RU" dirty="0" err="1" smtClean="0"/>
              <a:t>Заснована</a:t>
            </a:r>
            <a:r>
              <a:rPr lang="ru-RU" dirty="0" smtClean="0"/>
              <a:t> в </a:t>
            </a:r>
            <a:r>
              <a:rPr lang="en-US" dirty="0" smtClean="0"/>
              <a:t>II </a:t>
            </a:r>
            <a:r>
              <a:rPr lang="ru-RU" dirty="0" err="1" smtClean="0"/>
              <a:t>столітті</a:t>
            </a:r>
            <a:r>
              <a:rPr lang="ru-RU" dirty="0" smtClean="0"/>
              <a:t> н. е.. </a:t>
            </a:r>
            <a:r>
              <a:rPr lang="ru-RU" dirty="0" err="1" smtClean="0"/>
              <a:t>Засновник</a:t>
            </a:r>
            <a:r>
              <a:rPr lang="ru-RU" dirty="0" smtClean="0"/>
              <a:t> - </a:t>
            </a:r>
            <a:r>
              <a:rPr lang="ru-RU" dirty="0" err="1" smtClean="0"/>
              <a:t>Патанджалі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16. Карма - закон </a:t>
            </a:r>
            <a:r>
              <a:rPr lang="ru-RU" dirty="0" err="1" smtClean="0"/>
              <a:t>відплати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за </a:t>
            </a:r>
            <a:r>
              <a:rPr lang="ru-RU" dirty="0" err="1" smtClean="0"/>
              <a:t>минулі</a:t>
            </a:r>
            <a:r>
              <a:rPr lang="ru-RU" dirty="0" smtClean="0"/>
              <a:t> </a:t>
            </a:r>
            <a:r>
              <a:rPr lang="ru-RU" dirty="0" err="1" smtClean="0"/>
              <a:t>діяння</a:t>
            </a:r>
            <a:r>
              <a:rPr lang="ru-RU" dirty="0" smtClean="0"/>
              <a:t> (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17. </a:t>
            </a:r>
            <a:r>
              <a:rPr lang="ru-RU" dirty="0" err="1" smtClean="0"/>
              <a:t>Кшатрії</a:t>
            </a:r>
            <a:r>
              <a:rPr lang="ru-RU" dirty="0" smtClean="0"/>
              <a:t> - стан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воїнів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племінної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18. Махаяна - </a:t>
            </a:r>
            <a:r>
              <a:rPr lang="ru-RU" dirty="0" err="1" smtClean="0"/>
              <a:t>напрямок</a:t>
            </a:r>
            <a:r>
              <a:rPr lang="ru-RU" dirty="0" smtClean="0"/>
              <a:t> в </a:t>
            </a:r>
            <a:r>
              <a:rPr lang="ru-RU" dirty="0" err="1" smtClean="0"/>
              <a:t>буддизмі</a:t>
            </a:r>
            <a:r>
              <a:rPr lang="ru-RU" dirty="0" smtClean="0"/>
              <a:t> (</a:t>
            </a:r>
            <a:r>
              <a:rPr lang="ru-RU" dirty="0" err="1" smtClean="0"/>
              <a:t>перекладається</a:t>
            </a:r>
            <a:r>
              <a:rPr lang="ru-RU" dirty="0" smtClean="0"/>
              <a:t> як "велика </a:t>
            </a:r>
            <a:r>
              <a:rPr lang="ru-RU" dirty="0" err="1" smtClean="0"/>
              <a:t>візок</a:t>
            </a:r>
            <a:r>
              <a:rPr lang="ru-RU" dirty="0" smtClean="0"/>
              <a:t> 10.»),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шлях до </a:t>
            </a:r>
            <a:r>
              <a:rPr lang="ru-RU" dirty="0" err="1" smtClean="0"/>
              <a:t>нірвани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монахам,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багатьом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19. </a:t>
            </a:r>
            <a:r>
              <a:rPr lang="ru-RU" dirty="0" err="1" smtClean="0"/>
              <a:t>Міманса</a:t>
            </a:r>
            <a:r>
              <a:rPr lang="ru-RU" dirty="0" smtClean="0"/>
              <a:t> - ортодоксальна </a:t>
            </a:r>
            <a:r>
              <a:rPr lang="ru-RU" dirty="0" err="1" smtClean="0"/>
              <a:t>релігійно</a:t>
            </a:r>
            <a:r>
              <a:rPr lang="ru-RU" dirty="0" smtClean="0"/>
              <a:t> - </a:t>
            </a:r>
            <a:r>
              <a:rPr lang="ru-RU" dirty="0" err="1" smtClean="0"/>
              <a:t>ідеалістична</a:t>
            </a:r>
            <a:r>
              <a:rPr lang="ru-RU" dirty="0" smtClean="0"/>
              <a:t> школа </a:t>
            </a:r>
            <a:r>
              <a:rPr lang="ru-RU" dirty="0" err="1" smtClean="0"/>
              <a:t>індуїзму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заснована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столітті</a:t>
            </a:r>
            <a:r>
              <a:rPr lang="ru-RU" dirty="0" smtClean="0"/>
              <a:t> до н.е. - </a:t>
            </a:r>
            <a:r>
              <a:rPr lang="en-US" dirty="0" smtClean="0"/>
              <a:t>II </a:t>
            </a:r>
            <a:r>
              <a:rPr lang="ru-RU" dirty="0" err="1" smtClean="0"/>
              <a:t>столітті</a:t>
            </a:r>
            <a:r>
              <a:rPr lang="ru-RU" dirty="0" smtClean="0"/>
              <a:t> н.е. </a:t>
            </a:r>
            <a:r>
              <a:rPr lang="ru-RU" dirty="0" err="1" smtClean="0"/>
              <a:t>Засновник</a:t>
            </a:r>
            <a:r>
              <a:rPr lang="ru-RU" dirty="0" smtClean="0"/>
              <a:t> - </a:t>
            </a:r>
            <a:r>
              <a:rPr lang="ru-RU" dirty="0" err="1" smtClean="0"/>
              <a:t>Джайміні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20. </a:t>
            </a:r>
            <a:r>
              <a:rPr lang="ru-RU" dirty="0" err="1" smtClean="0"/>
              <a:t>Нірвана</a:t>
            </a:r>
            <a:r>
              <a:rPr lang="ru-RU" dirty="0" smtClean="0"/>
              <a:t> - стан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незворушності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байдужості</a:t>
            </a:r>
            <a:r>
              <a:rPr lang="ru-RU" dirty="0" smtClean="0"/>
              <a:t>, </a:t>
            </a:r>
            <a:r>
              <a:rPr lang="ru-RU" dirty="0" err="1" smtClean="0"/>
              <a:t>згасання</a:t>
            </a:r>
            <a:r>
              <a:rPr lang="ru-RU" dirty="0" smtClean="0"/>
              <a:t>, яке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спасіння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21. </a:t>
            </a:r>
            <a:r>
              <a:rPr lang="ru-RU" dirty="0" err="1" smtClean="0"/>
              <a:t>Ньяя</a:t>
            </a:r>
            <a:r>
              <a:rPr lang="ru-RU" dirty="0" smtClean="0"/>
              <a:t> - </a:t>
            </a:r>
            <a:r>
              <a:rPr lang="ru-RU" dirty="0" err="1" smtClean="0"/>
              <a:t>наївно</a:t>
            </a:r>
            <a:r>
              <a:rPr lang="ru-RU" dirty="0" smtClean="0"/>
              <a:t> - </a:t>
            </a:r>
            <a:r>
              <a:rPr lang="ru-RU" dirty="0" err="1" smtClean="0"/>
              <a:t>матеріалістична</a:t>
            </a:r>
            <a:r>
              <a:rPr lang="ru-RU" dirty="0" smtClean="0"/>
              <a:t> </a:t>
            </a:r>
            <a:r>
              <a:rPr lang="ru-RU" dirty="0" err="1" smtClean="0"/>
              <a:t>філософська</a:t>
            </a:r>
            <a:r>
              <a:rPr lang="ru-RU" dirty="0" smtClean="0"/>
              <a:t> школа </a:t>
            </a:r>
            <a:r>
              <a:rPr lang="ru-RU" dirty="0" err="1" smtClean="0"/>
              <a:t>індуїзму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засновник</a:t>
            </a:r>
            <a:r>
              <a:rPr lang="ru-RU" dirty="0" smtClean="0"/>
              <a:t> </a:t>
            </a:r>
            <a:r>
              <a:rPr lang="ru-RU" dirty="0" err="1" smtClean="0"/>
              <a:t>Акшападе</a:t>
            </a:r>
            <a:r>
              <a:rPr lang="ru-RU" dirty="0" smtClean="0"/>
              <a:t> </a:t>
            </a:r>
            <a:r>
              <a:rPr lang="ru-RU" dirty="0" err="1" smtClean="0"/>
              <a:t>Готама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22. </a:t>
            </a:r>
            <a:r>
              <a:rPr lang="ru-RU" dirty="0" err="1" smtClean="0"/>
              <a:t>Пітр'яна</a:t>
            </a:r>
            <a:r>
              <a:rPr lang="ru-RU" dirty="0" smtClean="0"/>
              <a:t> - шлях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духу.</a:t>
            </a:r>
          </a:p>
          <a:p>
            <a:r>
              <a:rPr lang="ru-RU" dirty="0" smtClean="0"/>
              <a:t>23. </a:t>
            </a:r>
            <a:r>
              <a:rPr lang="ru-RU" dirty="0" err="1" smtClean="0"/>
              <a:t>Прана</a:t>
            </a:r>
            <a:r>
              <a:rPr lang="ru-RU" dirty="0" smtClean="0"/>
              <a:t> - </a:t>
            </a:r>
            <a:r>
              <a:rPr lang="ru-RU" dirty="0" err="1" smtClean="0"/>
              <a:t>подих</a:t>
            </a:r>
            <a:r>
              <a:rPr lang="ru-RU" dirty="0" smtClean="0"/>
              <a:t>, </a:t>
            </a:r>
            <a:r>
              <a:rPr lang="ru-RU" dirty="0" err="1" smtClean="0"/>
              <a:t>первинні</a:t>
            </a:r>
            <a:r>
              <a:rPr lang="ru-RU" dirty="0" smtClean="0"/>
              <a:t> прояви </a:t>
            </a:r>
            <a:r>
              <a:rPr lang="ru-RU" dirty="0" err="1" smtClean="0"/>
              <a:t>буття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ОСНОВНІ ПОНЯТТЯ ТЕМИ: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24. </a:t>
            </a:r>
            <a:r>
              <a:rPr lang="ru-RU" dirty="0" err="1" smtClean="0"/>
              <a:t>Пуруша</a:t>
            </a:r>
            <a:r>
              <a:rPr lang="ru-RU" dirty="0" smtClean="0"/>
              <a:t> - </a:t>
            </a:r>
            <a:r>
              <a:rPr lang="ru-RU" dirty="0" err="1" smtClean="0"/>
              <a:t>першоістота</a:t>
            </a:r>
            <a:r>
              <a:rPr lang="ru-RU" dirty="0" smtClean="0"/>
              <a:t> у </a:t>
            </a:r>
            <a:r>
              <a:rPr lang="ru-RU" dirty="0" err="1" smtClean="0"/>
              <a:t>ведичній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, </a:t>
            </a:r>
            <a:r>
              <a:rPr lang="ru-RU" dirty="0" err="1" smtClean="0"/>
              <a:t>космічний</a:t>
            </a:r>
            <a:r>
              <a:rPr lang="ru-RU" dirty="0" smtClean="0"/>
              <a:t> </a:t>
            </a:r>
            <a:r>
              <a:rPr lang="ru-RU" dirty="0" err="1" smtClean="0"/>
              <a:t>антропологічний</a:t>
            </a:r>
            <a:r>
              <a:rPr lang="ru-RU" dirty="0" smtClean="0"/>
              <a:t> </a:t>
            </a:r>
            <a:r>
              <a:rPr lang="ru-RU" dirty="0" err="1" smtClean="0"/>
              <a:t>гігант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боги створили </a:t>
            </a:r>
            <a:r>
              <a:rPr lang="ru-RU" dirty="0" err="1" smtClean="0"/>
              <a:t>світ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25. </a:t>
            </a:r>
            <a:r>
              <a:rPr lang="ru-RU" dirty="0" err="1" smtClean="0"/>
              <a:t>Рігведа</a:t>
            </a:r>
            <a:r>
              <a:rPr lang="ru-RU" dirty="0" smtClean="0"/>
              <a:t> - </a:t>
            </a:r>
            <a:r>
              <a:rPr lang="ru-RU" dirty="0" err="1" smtClean="0"/>
              <a:t>найстаріша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вед, яка </a:t>
            </a:r>
            <a:r>
              <a:rPr lang="ru-RU" dirty="0" err="1" smtClean="0"/>
              <a:t>склалася</a:t>
            </a:r>
            <a:r>
              <a:rPr lang="ru-RU" dirty="0" smtClean="0"/>
              <a:t> до </a:t>
            </a:r>
            <a:r>
              <a:rPr lang="en-US" dirty="0" smtClean="0"/>
              <a:t>XII </a:t>
            </a:r>
            <a:r>
              <a:rPr lang="ru-RU" dirty="0" err="1" smtClean="0"/>
              <a:t>століття</a:t>
            </a:r>
            <a:r>
              <a:rPr lang="ru-RU" dirty="0" smtClean="0"/>
              <a:t> до н.е.</a:t>
            </a:r>
          </a:p>
          <a:p>
            <a:r>
              <a:rPr lang="ru-RU" dirty="0" smtClean="0"/>
              <a:t>26. Рота - </a:t>
            </a:r>
            <a:r>
              <a:rPr lang="ru-RU" dirty="0" err="1" smtClean="0"/>
              <a:t>універсальний</a:t>
            </a:r>
            <a:r>
              <a:rPr lang="ru-RU" dirty="0" smtClean="0"/>
              <a:t> </a:t>
            </a:r>
            <a:r>
              <a:rPr lang="ru-RU" dirty="0" err="1" smtClean="0"/>
              <a:t>космічний</a:t>
            </a:r>
            <a:r>
              <a:rPr lang="ru-RU" dirty="0" smtClean="0"/>
              <a:t> порядок,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описувався</a:t>
            </a:r>
            <a:r>
              <a:rPr lang="ru-RU" dirty="0" smtClean="0"/>
              <a:t> в </a:t>
            </a:r>
            <a:r>
              <a:rPr lang="ru-RU" dirty="0" err="1" smtClean="0"/>
              <a:t>ведичних</a:t>
            </a:r>
            <a:r>
              <a:rPr lang="ru-RU" dirty="0" smtClean="0"/>
              <a:t> </a:t>
            </a:r>
            <a:r>
              <a:rPr lang="ru-RU" dirty="0" err="1" smtClean="0"/>
              <a:t>гімнах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пояснює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27. </a:t>
            </a:r>
            <a:r>
              <a:rPr lang="ru-RU" dirty="0" err="1" smtClean="0"/>
              <a:t>Самсара</a:t>
            </a:r>
            <a:r>
              <a:rPr lang="ru-RU" dirty="0" smtClean="0"/>
              <a:t> - круговорот </a:t>
            </a:r>
            <a:r>
              <a:rPr lang="ru-RU" dirty="0" err="1" smtClean="0"/>
              <a:t>перевтілень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28. </a:t>
            </a:r>
            <a:r>
              <a:rPr lang="ru-RU" dirty="0" err="1" smtClean="0"/>
              <a:t>Санкхья</a:t>
            </a:r>
            <a:r>
              <a:rPr lang="ru-RU" dirty="0" smtClean="0"/>
              <a:t> - </a:t>
            </a:r>
            <a:r>
              <a:rPr lang="ru-RU" dirty="0" err="1" smtClean="0"/>
              <a:t>дуалістична</a:t>
            </a:r>
            <a:r>
              <a:rPr lang="ru-RU" dirty="0" smtClean="0"/>
              <a:t> </a:t>
            </a:r>
            <a:r>
              <a:rPr lang="ru-RU" dirty="0" err="1" smtClean="0"/>
              <a:t>філософська</a:t>
            </a:r>
            <a:r>
              <a:rPr lang="ru-RU" dirty="0" smtClean="0"/>
              <a:t> школа </a:t>
            </a:r>
            <a:r>
              <a:rPr lang="ru-RU" dirty="0" err="1" smtClean="0"/>
              <a:t>індуїзму</a:t>
            </a:r>
            <a:r>
              <a:rPr lang="ru-RU" dirty="0" smtClean="0"/>
              <a:t>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заснована</a:t>
            </a:r>
            <a:r>
              <a:rPr lang="ru-RU" dirty="0" smtClean="0"/>
              <a:t> в </a:t>
            </a:r>
            <a:r>
              <a:rPr lang="en-US" dirty="0" smtClean="0"/>
              <a:t>IV </a:t>
            </a:r>
            <a:r>
              <a:rPr lang="ru-RU" dirty="0" err="1" smtClean="0"/>
              <a:t>столітті</a:t>
            </a:r>
            <a:r>
              <a:rPr lang="ru-RU" dirty="0" smtClean="0"/>
              <a:t> н. е.. </a:t>
            </a:r>
            <a:r>
              <a:rPr lang="ru-RU" dirty="0" err="1" smtClean="0"/>
              <a:t>Засновник</a:t>
            </a:r>
            <a:r>
              <a:rPr lang="ru-RU" dirty="0" smtClean="0"/>
              <a:t> - </a:t>
            </a:r>
            <a:r>
              <a:rPr lang="ru-RU" dirty="0" err="1" smtClean="0"/>
              <a:t>Ішваракрішна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29. </a:t>
            </a:r>
            <a:r>
              <a:rPr lang="ru-RU" dirty="0" err="1" smtClean="0"/>
              <a:t>Хінаяна</a:t>
            </a:r>
            <a:r>
              <a:rPr lang="ru-RU" dirty="0" smtClean="0"/>
              <a:t> - </a:t>
            </a:r>
            <a:r>
              <a:rPr lang="ru-RU" dirty="0" err="1" smtClean="0"/>
              <a:t>напрямок</a:t>
            </a:r>
            <a:r>
              <a:rPr lang="ru-RU" dirty="0" smtClean="0"/>
              <a:t> в </a:t>
            </a:r>
            <a:r>
              <a:rPr lang="ru-RU" dirty="0" err="1" smtClean="0"/>
              <a:t>буддизмі</a:t>
            </a:r>
            <a:r>
              <a:rPr lang="ru-RU" dirty="0" smtClean="0"/>
              <a:t> (</a:t>
            </a:r>
            <a:r>
              <a:rPr lang="ru-RU" dirty="0" err="1" smtClean="0"/>
              <a:t>перекладається</a:t>
            </a:r>
            <a:r>
              <a:rPr lang="ru-RU" dirty="0" smtClean="0"/>
              <a:t> як "</a:t>
            </a:r>
            <a:r>
              <a:rPr lang="ru-RU" dirty="0" err="1" smtClean="0"/>
              <a:t>малий</a:t>
            </a:r>
            <a:r>
              <a:rPr lang="ru-RU" dirty="0" smtClean="0"/>
              <a:t> </a:t>
            </a:r>
            <a:r>
              <a:rPr lang="ru-RU" dirty="0" err="1" smtClean="0"/>
              <a:t>візок</a:t>
            </a:r>
            <a:r>
              <a:rPr lang="ru-RU" dirty="0" smtClean="0"/>
              <a:t>"),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шлях до </a:t>
            </a:r>
            <a:r>
              <a:rPr lang="ru-RU" dirty="0" err="1" smtClean="0"/>
              <a:t>нірвани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монахам.</a:t>
            </a:r>
          </a:p>
          <a:p>
            <a:r>
              <a:rPr lang="ru-RU" dirty="0" smtClean="0"/>
              <a:t>30. </a:t>
            </a:r>
            <a:r>
              <a:rPr lang="ru-RU" dirty="0" err="1" smtClean="0"/>
              <a:t>Упанішади</a:t>
            </a:r>
            <a:r>
              <a:rPr lang="ru-RU" dirty="0" smtClean="0"/>
              <a:t> -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пізнього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ведичної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в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по </a:t>
            </a:r>
            <a:r>
              <a:rPr lang="ru-RU" dirty="0" err="1" smtClean="0"/>
              <a:t>суті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формою </a:t>
            </a:r>
            <a:r>
              <a:rPr lang="ru-RU" dirty="0" err="1" smtClean="0"/>
              <a:t>давньої</a:t>
            </a:r>
            <a:r>
              <a:rPr lang="ru-RU" dirty="0" smtClean="0"/>
              <a:t> </a:t>
            </a:r>
            <a:r>
              <a:rPr lang="ru-RU" dirty="0" err="1" smtClean="0"/>
              <a:t>індійської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31. </a:t>
            </a:r>
            <a:r>
              <a:rPr lang="ru-RU" dirty="0" err="1" smtClean="0"/>
              <a:t>Чарвака-локаята</a:t>
            </a:r>
            <a:r>
              <a:rPr lang="ru-RU" dirty="0" smtClean="0"/>
              <a:t> - </a:t>
            </a:r>
            <a:r>
              <a:rPr lang="ru-RU" dirty="0" err="1" smtClean="0"/>
              <a:t>неортодоксальна</a:t>
            </a:r>
            <a:r>
              <a:rPr lang="ru-RU" dirty="0" smtClean="0"/>
              <a:t> </a:t>
            </a:r>
            <a:r>
              <a:rPr lang="ru-RU" dirty="0" err="1" smtClean="0"/>
              <a:t>матеріалістична</a:t>
            </a:r>
            <a:r>
              <a:rPr lang="ru-RU" dirty="0" smtClean="0"/>
              <a:t> </a:t>
            </a:r>
            <a:r>
              <a:rPr lang="ru-RU" dirty="0" err="1" smtClean="0"/>
              <a:t>філософська</a:t>
            </a:r>
            <a:r>
              <a:rPr lang="ru-RU" dirty="0" smtClean="0"/>
              <a:t> школа, </a:t>
            </a:r>
            <a:r>
              <a:rPr lang="ru-RU" dirty="0" err="1" smtClean="0"/>
              <a:t>заснована</a:t>
            </a:r>
            <a:r>
              <a:rPr lang="ru-RU" dirty="0" smtClean="0"/>
              <a:t> </a:t>
            </a:r>
            <a:r>
              <a:rPr lang="ru-RU" dirty="0" err="1" smtClean="0"/>
              <a:t>Чарвака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Бріхаспаті</a:t>
            </a:r>
            <a:r>
              <a:rPr lang="ru-RU" dirty="0" smtClean="0"/>
              <a:t>, перша </a:t>
            </a:r>
            <a:r>
              <a:rPr lang="ru-RU" dirty="0" err="1" smtClean="0"/>
              <a:t>згадка</a:t>
            </a:r>
            <a:r>
              <a:rPr lang="ru-RU" dirty="0" smtClean="0"/>
              <a:t> про </a:t>
            </a:r>
            <a:r>
              <a:rPr lang="ru-RU" dirty="0" err="1" smtClean="0"/>
              <a:t>вчення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в самих </a:t>
            </a:r>
            <a:r>
              <a:rPr lang="ru-RU" dirty="0" err="1" smtClean="0"/>
              <a:t>древніх</a:t>
            </a:r>
            <a:r>
              <a:rPr lang="ru-RU" dirty="0" smtClean="0"/>
              <a:t> </a:t>
            </a:r>
            <a:r>
              <a:rPr lang="ru-RU" dirty="0" err="1" smtClean="0"/>
              <a:t>Упанішадах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32.Чотири </a:t>
            </a:r>
            <a:r>
              <a:rPr lang="ru-RU" dirty="0" err="1" smtClean="0"/>
              <a:t>благородних</a:t>
            </a:r>
            <a:r>
              <a:rPr lang="ru-RU" dirty="0" smtClean="0"/>
              <a:t> </a:t>
            </a:r>
            <a:r>
              <a:rPr lang="ru-RU" dirty="0" err="1" smtClean="0"/>
              <a:t>істини</a:t>
            </a:r>
            <a:r>
              <a:rPr lang="ru-RU" dirty="0" smtClean="0"/>
              <a:t> - центральна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</a:t>
            </a:r>
            <a:r>
              <a:rPr lang="ru-RU" dirty="0" err="1" smtClean="0"/>
              <a:t>Будди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все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страждань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ОСНОВНІ ПОНЯТТЯ ТЕМИ: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ФІЛОСОФІЯ СТАРОДАВНЬОЇ ІНДІЇ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Філософія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 </a:t>
            </a:r>
            <a:r>
              <a:rPr lang="ru-RU" dirty="0" err="1" smtClean="0"/>
              <a:t>зародилася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найдавнішої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цивілізації</a:t>
            </a:r>
            <a:r>
              <a:rPr lang="ru-RU" dirty="0" smtClean="0"/>
              <a:t>. Так, </a:t>
            </a:r>
            <a:r>
              <a:rPr lang="ru-RU" dirty="0" err="1" smtClean="0"/>
              <a:t>Харапська</a:t>
            </a:r>
            <a:r>
              <a:rPr lang="ru-RU" dirty="0" smtClean="0"/>
              <a:t> </a:t>
            </a:r>
            <a:r>
              <a:rPr lang="ru-RU" dirty="0" err="1" smtClean="0"/>
              <a:t>цивілізація</a:t>
            </a:r>
            <a:r>
              <a:rPr lang="ru-RU" dirty="0" smtClean="0"/>
              <a:t> в </a:t>
            </a:r>
            <a:r>
              <a:rPr lang="ru-RU" dirty="0" err="1" smtClean="0"/>
              <a:t>Індії</a:t>
            </a:r>
            <a:r>
              <a:rPr lang="ru-RU" dirty="0" smtClean="0"/>
              <a:t> </a:t>
            </a:r>
            <a:r>
              <a:rPr lang="ru-RU" dirty="0" err="1" smtClean="0"/>
              <a:t>існувала</a:t>
            </a:r>
            <a:r>
              <a:rPr lang="ru-RU" dirty="0" smtClean="0"/>
              <a:t> 2500-1800 </a:t>
            </a:r>
            <a:r>
              <a:rPr lang="ru-RU" dirty="0" err="1" smtClean="0"/>
              <a:t>років</a:t>
            </a:r>
            <a:r>
              <a:rPr lang="ru-RU" dirty="0" smtClean="0"/>
              <a:t> до н.е. На початку 20-х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в </a:t>
            </a:r>
            <a:r>
              <a:rPr lang="ru-RU" dirty="0" err="1" smtClean="0"/>
              <a:t>долині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Інд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археологічних</a:t>
            </a:r>
            <a:r>
              <a:rPr lang="ru-RU" dirty="0" smtClean="0"/>
              <a:t> </a:t>
            </a:r>
            <a:r>
              <a:rPr lang="ru-RU" dirty="0" err="1" smtClean="0"/>
              <a:t>розкопок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</a:t>
            </a:r>
            <a:r>
              <a:rPr lang="ru-RU" dirty="0" err="1" smtClean="0"/>
              <a:t>найдавніші</a:t>
            </a:r>
            <a:r>
              <a:rPr lang="ru-RU" dirty="0" smtClean="0"/>
              <a:t> </a:t>
            </a:r>
            <a:r>
              <a:rPr lang="ru-RU" dirty="0" err="1" smtClean="0"/>
              <a:t>індійські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: </a:t>
            </a:r>
            <a:r>
              <a:rPr lang="ru-RU" dirty="0" err="1" smtClean="0"/>
              <a:t>Мохенджо</a:t>
            </a:r>
            <a:r>
              <a:rPr lang="ru-RU" dirty="0" smtClean="0"/>
              <a:t> - </a:t>
            </a:r>
            <a:r>
              <a:rPr lang="ru-RU" dirty="0" err="1" smtClean="0"/>
              <a:t>Даро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Хараппа,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в </a:t>
            </a:r>
            <a:r>
              <a:rPr lang="en-US" dirty="0" smtClean="0"/>
              <a:t>III </a:t>
            </a:r>
            <a:r>
              <a:rPr lang="ru-RU" dirty="0" err="1" smtClean="0"/>
              <a:t>тисячолітті</a:t>
            </a:r>
            <a:r>
              <a:rPr lang="ru-RU" dirty="0" smtClean="0"/>
              <a:t> до н.е.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зруйновані</a:t>
            </a:r>
            <a:r>
              <a:rPr lang="ru-RU" dirty="0" smtClean="0"/>
              <a:t> 2000 </a:t>
            </a:r>
            <a:r>
              <a:rPr lang="ru-RU" dirty="0" err="1" smtClean="0"/>
              <a:t>років</a:t>
            </a:r>
            <a:r>
              <a:rPr lang="ru-RU" dirty="0" smtClean="0"/>
              <a:t> тому.</a:t>
            </a:r>
          </a:p>
          <a:p>
            <a:r>
              <a:rPr lang="ru-RU" dirty="0" smtClean="0"/>
              <a:t>У </a:t>
            </a:r>
            <a:r>
              <a:rPr lang="en-US" dirty="0" smtClean="0"/>
              <a:t>II </a:t>
            </a:r>
            <a:r>
              <a:rPr lang="ru-RU" dirty="0" err="1" smtClean="0"/>
              <a:t>тисячолітті</a:t>
            </a:r>
            <a:r>
              <a:rPr lang="ru-RU" dirty="0" smtClean="0"/>
              <a:t> до н.е. в </a:t>
            </a:r>
            <a:r>
              <a:rPr lang="ru-RU" dirty="0" err="1" smtClean="0"/>
              <a:t>північні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 проникли племена </a:t>
            </a:r>
            <a:r>
              <a:rPr lang="ru-RU" dirty="0" err="1" smtClean="0"/>
              <a:t>древніх</a:t>
            </a:r>
            <a:r>
              <a:rPr lang="ru-RU" dirty="0" smtClean="0"/>
              <a:t> </a:t>
            </a:r>
            <a:r>
              <a:rPr lang="ru-RU" dirty="0" err="1" smtClean="0"/>
              <a:t>аріїв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належали до </a:t>
            </a:r>
            <a:r>
              <a:rPr lang="ru-RU" dirty="0" err="1" smtClean="0"/>
              <a:t>індо</a:t>
            </a:r>
            <a:r>
              <a:rPr lang="ru-RU" dirty="0" smtClean="0"/>
              <a:t> -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зробили</a:t>
            </a:r>
            <a:r>
              <a:rPr lang="ru-RU" dirty="0" smtClean="0"/>
              <a:t>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індійської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Санскрит, </a:t>
            </a:r>
            <a:r>
              <a:rPr lang="ru-RU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писалися</a:t>
            </a:r>
            <a:r>
              <a:rPr lang="ru-RU" dirty="0" smtClean="0"/>
              <a:t> </a:t>
            </a:r>
            <a:r>
              <a:rPr lang="ru-RU" dirty="0" err="1" smtClean="0"/>
              <a:t>древні</a:t>
            </a:r>
            <a:r>
              <a:rPr lang="ru-RU" dirty="0" smtClean="0"/>
              <a:t> </a:t>
            </a:r>
            <a:r>
              <a:rPr lang="ru-RU" dirty="0" err="1" smtClean="0"/>
              <a:t>гімни</a:t>
            </a:r>
            <a:r>
              <a:rPr lang="ru-RU" dirty="0" smtClean="0"/>
              <a:t> - веди,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аріїв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en-US" dirty="0" smtClean="0"/>
              <a:t>I </a:t>
            </a:r>
            <a:r>
              <a:rPr lang="ru-RU" dirty="0" err="1" smtClean="0"/>
              <a:t>тисячолітті</a:t>
            </a:r>
            <a:r>
              <a:rPr lang="ru-RU" dirty="0" smtClean="0"/>
              <a:t> до н.е.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 </a:t>
            </a:r>
            <a:r>
              <a:rPr lang="ru-RU" dirty="0" err="1" smtClean="0"/>
              <a:t>займалося</a:t>
            </a:r>
            <a:r>
              <a:rPr lang="ru-RU" dirty="0" smtClean="0"/>
              <a:t> </a:t>
            </a:r>
            <a:r>
              <a:rPr lang="ru-RU" dirty="0" err="1" smtClean="0"/>
              <a:t>землеробством</a:t>
            </a:r>
            <a:r>
              <a:rPr lang="ru-RU" dirty="0" smtClean="0"/>
              <a:t>, </a:t>
            </a:r>
            <a:r>
              <a:rPr lang="ru-RU" dirty="0" err="1" smtClean="0"/>
              <a:t>скотарством</a:t>
            </a:r>
            <a:r>
              <a:rPr lang="ru-RU" dirty="0" smtClean="0"/>
              <a:t>, </a:t>
            </a:r>
            <a:r>
              <a:rPr lang="ru-RU" dirty="0" err="1" smtClean="0"/>
              <a:t>полюванням</a:t>
            </a:r>
            <a:r>
              <a:rPr lang="ru-RU" dirty="0" smtClean="0"/>
              <a:t>, </a:t>
            </a:r>
            <a:r>
              <a:rPr lang="ru-RU" dirty="0" err="1" smtClean="0"/>
              <a:t>збиранням</a:t>
            </a:r>
            <a:r>
              <a:rPr lang="ru-RU" dirty="0" smtClean="0"/>
              <a:t>, </a:t>
            </a:r>
            <a:r>
              <a:rPr lang="ru-RU" dirty="0" err="1" smtClean="0"/>
              <a:t>виготовленням</a:t>
            </a:r>
            <a:r>
              <a:rPr lang="ru-RU" dirty="0" smtClean="0"/>
              <a:t> </a:t>
            </a:r>
            <a:r>
              <a:rPr lang="ru-RU" dirty="0" err="1" smtClean="0"/>
              <a:t>знаряддя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зброї</a:t>
            </a:r>
            <a:r>
              <a:rPr lang="ru-RU" dirty="0" smtClean="0"/>
              <a:t>, </a:t>
            </a:r>
            <a:r>
              <a:rPr lang="ru-RU" dirty="0" err="1" smtClean="0"/>
              <a:t>різними</a:t>
            </a:r>
            <a:r>
              <a:rPr lang="ru-RU" dirty="0" smtClean="0"/>
              <a:t> ремеслами, </a:t>
            </a:r>
            <a:r>
              <a:rPr lang="ru-RU" dirty="0" err="1" smtClean="0"/>
              <a:t>будівництвом</a:t>
            </a:r>
            <a:r>
              <a:rPr lang="ru-RU" dirty="0" smtClean="0"/>
              <a:t>, вели </a:t>
            </a:r>
            <a:r>
              <a:rPr lang="ru-RU" dirty="0" err="1" smtClean="0"/>
              <a:t>жваву</a:t>
            </a:r>
            <a:r>
              <a:rPr lang="ru-RU" dirty="0" smtClean="0"/>
              <a:t> </a:t>
            </a:r>
            <a:r>
              <a:rPr lang="ru-RU" dirty="0" err="1" smtClean="0"/>
              <a:t>торгівлю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сусідами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стародавніх</a:t>
            </a:r>
            <a:r>
              <a:rPr lang="ru-RU" dirty="0" smtClean="0"/>
              <a:t> </a:t>
            </a:r>
            <a:r>
              <a:rPr lang="ru-RU" dirty="0" err="1" smtClean="0"/>
              <a:t>індійців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вперше</a:t>
            </a:r>
            <a:r>
              <a:rPr lang="ru-RU" dirty="0" smtClean="0"/>
              <a:t> стали </a:t>
            </a:r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 smtClean="0"/>
              <a:t>цукор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тростини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вперше</a:t>
            </a:r>
            <a:r>
              <a:rPr lang="ru-RU" dirty="0" smtClean="0"/>
              <a:t> стали </a:t>
            </a:r>
            <a:r>
              <a:rPr lang="ru-RU" dirty="0" err="1" smtClean="0"/>
              <a:t>виготовляти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бавовни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створили десятеричная - </a:t>
            </a:r>
            <a:r>
              <a:rPr lang="ru-RU" dirty="0" err="1" smtClean="0"/>
              <a:t>позиційну</a:t>
            </a:r>
            <a:r>
              <a:rPr lang="ru-RU" dirty="0" smtClean="0"/>
              <a:t> систему в </a:t>
            </a:r>
            <a:r>
              <a:rPr lang="ru-RU" dirty="0" err="1" smtClean="0"/>
              <a:t>математиці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придумали </a:t>
            </a:r>
            <a:r>
              <a:rPr lang="ru-RU" dirty="0" err="1" smtClean="0"/>
              <a:t>гру</a:t>
            </a:r>
            <a:r>
              <a:rPr lang="ru-RU" dirty="0" smtClean="0"/>
              <a:t> в шахи;</a:t>
            </a:r>
          </a:p>
          <a:p>
            <a:r>
              <a:rPr lang="ru-RU" dirty="0" smtClean="0"/>
              <a:t>• придумали </a:t>
            </a:r>
            <a:r>
              <a:rPr lang="ru-RU" dirty="0" err="1" smtClean="0"/>
              <a:t>сучасні</a:t>
            </a:r>
            <a:r>
              <a:rPr lang="ru-RU" dirty="0" smtClean="0"/>
              <a:t> числа,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в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endParaRPr lang="ru-RU" dirty="0" smtClean="0"/>
          </a:p>
          <a:p>
            <a:r>
              <a:rPr lang="ru-RU" dirty="0" smtClean="0"/>
              <a:t>  </a:t>
            </a:r>
            <a:r>
              <a:rPr lang="ru-RU" dirty="0" err="1" smtClean="0"/>
              <a:t>назвою</a:t>
            </a:r>
            <a:r>
              <a:rPr lang="ru-RU" dirty="0" smtClean="0"/>
              <a:t> - </a:t>
            </a:r>
            <a:r>
              <a:rPr lang="ru-RU" dirty="0" err="1" smtClean="0"/>
              <a:t>арабські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написали </a:t>
            </a:r>
            <a:r>
              <a:rPr lang="ru-RU" dirty="0" err="1" smtClean="0"/>
              <a:t>багатющу</a:t>
            </a:r>
            <a:r>
              <a:rPr lang="ru-RU" dirty="0" smtClean="0"/>
              <a:t> </a:t>
            </a:r>
            <a:r>
              <a:rPr lang="ru-RU" dirty="0" err="1" smtClean="0"/>
              <a:t>ведичну</a:t>
            </a:r>
            <a:r>
              <a:rPr lang="ru-RU" dirty="0" smtClean="0"/>
              <a:t> </a:t>
            </a:r>
            <a:r>
              <a:rPr lang="ru-RU" dirty="0" err="1" smtClean="0"/>
              <a:t>літературу</a:t>
            </a:r>
            <a:r>
              <a:rPr lang="ru-RU" dirty="0" smtClean="0"/>
              <a:t>, </a:t>
            </a:r>
            <a:r>
              <a:rPr lang="ru-RU" dirty="0" err="1" smtClean="0"/>
              <a:t>епос</a:t>
            </a:r>
            <a:r>
              <a:rPr lang="ru-RU" dirty="0" smtClean="0"/>
              <a:t> «Рамаяна»,</a:t>
            </a:r>
          </a:p>
          <a:p>
            <a:r>
              <a:rPr lang="ru-RU" dirty="0" smtClean="0"/>
              <a:t>  "Махабхарата";</a:t>
            </a:r>
          </a:p>
          <a:p>
            <a:r>
              <a:rPr lang="ru-RU" dirty="0" smtClean="0"/>
              <a:t>• почали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філософські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світ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створила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релігій</a:t>
            </a:r>
            <a:r>
              <a:rPr lang="ru-RU" dirty="0" smtClean="0"/>
              <a:t> - буддизм.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Соціальна</a:t>
            </a:r>
            <a:r>
              <a:rPr lang="ru-RU" dirty="0" smtClean="0"/>
              <a:t> структура </a:t>
            </a:r>
            <a:r>
              <a:rPr lang="ru-RU" dirty="0" err="1" smtClean="0"/>
              <a:t>суспільства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Індійське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</a:t>
            </a:r>
            <a:r>
              <a:rPr lang="ru-RU" dirty="0" err="1" smtClean="0"/>
              <a:t>поділялося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варни</a:t>
            </a:r>
            <a:r>
              <a:rPr lang="ru-RU" dirty="0" smtClean="0"/>
              <a:t> (</a:t>
            </a:r>
            <a:r>
              <a:rPr lang="ru-RU" dirty="0" err="1" smtClean="0"/>
              <a:t>касти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Text Box 1029"/>
          <p:cNvSpPr txBox="1">
            <a:spLocks noChangeArrowheads="1"/>
          </p:cNvSpPr>
          <p:nvPr/>
        </p:nvSpPr>
        <p:spPr bwMode="auto">
          <a:xfrm>
            <a:off x="1403648" y="2924944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I</a:t>
            </a:r>
            <a:r>
              <a:rPr lang="ru-RU" sz="16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cs typeface="Times New Roman" charset="0"/>
              </a:rPr>
              <a:t>варна</a:t>
            </a:r>
            <a:r>
              <a:rPr lang="ru-RU" sz="1600" dirty="0">
                <a:solidFill>
                  <a:srgbClr val="000000"/>
                </a:solidFill>
                <a:cs typeface="Times New Roman" charset="0"/>
              </a:rPr>
              <a:t>  </a:t>
            </a:r>
            <a:endParaRPr lang="ru-RU" sz="1600" dirty="0"/>
          </a:p>
        </p:txBody>
      </p:sp>
      <p:sp>
        <p:nvSpPr>
          <p:cNvPr id="5" name="Text Box 1030"/>
          <p:cNvSpPr txBox="1">
            <a:spLocks noChangeArrowheads="1"/>
          </p:cNvSpPr>
          <p:nvPr/>
        </p:nvSpPr>
        <p:spPr bwMode="auto">
          <a:xfrm>
            <a:off x="467544" y="3356992"/>
            <a:ext cx="3528392" cy="936104"/>
          </a:xfrm>
          <a:prstGeom prst="rect">
            <a:avLst/>
          </a:prstGeom>
          <a:noFill/>
          <a:ln w="57150" cmpd="thinThick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dirty="0" smtClean="0"/>
              <a:t>БРАХМАНИ </a:t>
            </a:r>
            <a:endParaRPr lang="ru-RU" dirty="0"/>
          </a:p>
          <a:p>
            <a:pPr algn="ctr" eaLnBrk="0" hangingPunct="0"/>
            <a:r>
              <a:rPr lang="ru-RU" dirty="0"/>
              <a:t>(</a:t>
            </a:r>
            <a:r>
              <a:rPr lang="ru-RU" dirty="0" err="1" smtClean="0"/>
              <a:t>жерц</a:t>
            </a:r>
            <a:r>
              <a:rPr lang="uk-UA" dirty="0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священнослужителі</a:t>
            </a:r>
            <a:r>
              <a:rPr lang="ru-RU" dirty="0" smtClean="0"/>
              <a:t> </a:t>
            </a:r>
            <a:r>
              <a:rPr lang="ru-RU" dirty="0"/>
              <a:t>и монахи). </a:t>
            </a:r>
          </a:p>
        </p:txBody>
      </p:sp>
      <p:sp>
        <p:nvSpPr>
          <p:cNvPr id="6" name="Text Box 1032"/>
          <p:cNvSpPr txBox="1">
            <a:spLocks noChangeArrowheads="1"/>
          </p:cNvSpPr>
          <p:nvPr/>
        </p:nvSpPr>
        <p:spPr bwMode="auto">
          <a:xfrm>
            <a:off x="4572000" y="3212976"/>
            <a:ext cx="3960440" cy="1008112"/>
          </a:xfrm>
          <a:prstGeom prst="rect">
            <a:avLst/>
          </a:prstGeom>
          <a:noFill/>
          <a:ln w="57150" cmpd="thinThick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dirty="0" smtClean="0"/>
              <a:t>КШАТР</a:t>
            </a:r>
            <a:r>
              <a:rPr lang="uk-UA" dirty="0" smtClean="0"/>
              <a:t>ІЇ</a:t>
            </a:r>
            <a:endParaRPr lang="en-US" dirty="0"/>
          </a:p>
          <a:p>
            <a:pPr algn="ctr" eaLnBrk="0" hangingPunct="0"/>
            <a:r>
              <a:rPr lang="en-US" dirty="0"/>
              <a:t>(</a:t>
            </a:r>
            <a:r>
              <a:rPr lang="en-US" dirty="0" err="1" smtClean="0"/>
              <a:t>во</a:t>
            </a:r>
            <a:r>
              <a:rPr lang="uk-UA" dirty="0" smtClean="0"/>
              <a:t>ї</a:t>
            </a:r>
            <a:r>
              <a:rPr lang="en-US" dirty="0" smtClean="0"/>
              <a:t>н</a:t>
            </a:r>
            <a:r>
              <a:rPr lang="uk-UA" dirty="0" smtClean="0"/>
              <a:t>и</a:t>
            </a:r>
            <a:r>
              <a:rPr lang="en-US" dirty="0" smtClean="0"/>
              <a:t>, в</a:t>
            </a:r>
            <a:r>
              <a:rPr lang="uk-UA" dirty="0" err="1" smtClean="0"/>
              <a:t>ійськова</a:t>
            </a:r>
            <a:r>
              <a:rPr lang="en-US" dirty="0" smtClean="0"/>
              <a:t> </a:t>
            </a:r>
            <a:r>
              <a:rPr lang="en-US" dirty="0" err="1"/>
              <a:t>знать</a:t>
            </a:r>
            <a:r>
              <a:rPr lang="en-US" dirty="0"/>
              <a:t>, </a:t>
            </a:r>
            <a:r>
              <a:rPr lang="en-US" dirty="0" err="1" smtClean="0"/>
              <a:t>представ</a:t>
            </a:r>
            <a:r>
              <a:rPr lang="uk-UA" dirty="0" err="1" smtClean="0"/>
              <a:t>ники</a:t>
            </a:r>
            <a:r>
              <a:rPr lang="en-US" dirty="0" smtClean="0"/>
              <a:t> </a:t>
            </a:r>
            <a:r>
              <a:rPr lang="en-US" dirty="0" err="1" smtClean="0"/>
              <a:t>плем</a:t>
            </a:r>
            <a:r>
              <a:rPr lang="uk-UA" dirty="0" smtClean="0"/>
              <a:t>і</a:t>
            </a:r>
            <a:r>
              <a:rPr lang="en-US" dirty="0" err="1" smtClean="0"/>
              <a:t>нно</a:t>
            </a:r>
            <a:r>
              <a:rPr lang="uk-UA" dirty="0" smtClean="0"/>
              <a:t>ї</a:t>
            </a:r>
            <a:r>
              <a:rPr lang="en-US" dirty="0" smtClean="0"/>
              <a:t> </a:t>
            </a:r>
            <a:r>
              <a:rPr lang="uk-UA" dirty="0" smtClean="0"/>
              <a:t>влади</a:t>
            </a:r>
            <a:r>
              <a:rPr lang="en-US" dirty="0" smtClean="0"/>
              <a:t>).  </a:t>
            </a:r>
            <a:endParaRPr lang="en-US" dirty="0"/>
          </a:p>
        </p:txBody>
      </p:sp>
      <p:sp>
        <p:nvSpPr>
          <p:cNvPr id="7" name="Rectangle 1034"/>
          <p:cNvSpPr>
            <a:spLocks noChangeArrowheads="1"/>
          </p:cNvSpPr>
          <p:nvPr/>
        </p:nvSpPr>
        <p:spPr bwMode="auto">
          <a:xfrm>
            <a:off x="6012160" y="2780928"/>
            <a:ext cx="1008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II </a:t>
            </a:r>
            <a:r>
              <a:rPr lang="ru-RU" sz="1600" dirty="0" smtClean="0">
                <a:solidFill>
                  <a:srgbClr val="000000"/>
                </a:solidFill>
              </a:rPr>
              <a:t>в</a:t>
            </a:r>
            <a:r>
              <a:rPr lang="en-US" sz="1600" dirty="0" err="1" smtClean="0">
                <a:solidFill>
                  <a:srgbClr val="000000"/>
                </a:solidFill>
              </a:rPr>
              <a:t>арна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US" sz="1600" dirty="0"/>
          </a:p>
        </p:txBody>
      </p:sp>
      <p:sp>
        <p:nvSpPr>
          <p:cNvPr id="8" name="Text Box 1036"/>
          <p:cNvSpPr txBox="1">
            <a:spLocks noChangeArrowheads="1"/>
          </p:cNvSpPr>
          <p:nvPr/>
        </p:nvSpPr>
        <p:spPr bwMode="auto">
          <a:xfrm>
            <a:off x="467544" y="4869160"/>
            <a:ext cx="3528392" cy="1008112"/>
          </a:xfrm>
          <a:prstGeom prst="rect">
            <a:avLst/>
          </a:prstGeom>
          <a:noFill/>
          <a:ln w="57150" cmpd="thinThick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dirty="0" smtClean="0"/>
              <a:t>ВАЙШЬ</a:t>
            </a:r>
            <a:r>
              <a:rPr lang="uk-UA" dirty="0"/>
              <a:t>Ї</a:t>
            </a:r>
            <a:endParaRPr lang="en-US" dirty="0"/>
          </a:p>
          <a:p>
            <a:pPr algn="ctr" eaLnBrk="0" hangingPunct="0"/>
            <a:r>
              <a:rPr lang="en-US" dirty="0"/>
              <a:t>(</a:t>
            </a:r>
            <a:r>
              <a:rPr lang="en-US" dirty="0" err="1" smtClean="0"/>
              <a:t>земл</a:t>
            </a:r>
            <a:r>
              <a:rPr lang="uk-UA" dirty="0" err="1" smtClean="0"/>
              <a:t>ероби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общиники</a:t>
            </a:r>
            <a:r>
              <a:rPr lang="en-US" dirty="0"/>
              <a:t>, </a:t>
            </a:r>
            <a:r>
              <a:rPr lang="en-US" dirty="0" err="1" smtClean="0"/>
              <a:t>рем</a:t>
            </a:r>
            <a:r>
              <a:rPr lang="uk-UA" dirty="0" smtClean="0"/>
              <a:t>і</a:t>
            </a:r>
            <a:r>
              <a:rPr lang="en-US" dirty="0" smtClean="0"/>
              <a:t>с</a:t>
            </a:r>
            <a:r>
              <a:rPr lang="uk-UA" dirty="0" err="1" smtClean="0"/>
              <a:t>ники</a:t>
            </a:r>
            <a:r>
              <a:rPr lang="en-US" dirty="0" smtClean="0"/>
              <a:t>, </a:t>
            </a:r>
            <a:r>
              <a:rPr lang="en-US" dirty="0" err="1" smtClean="0"/>
              <a:t>торговц</a:t>
            </a:r>
            <a:r>
              <a:rPr lang="uk-UA" dirty="0" smtClean="0"/>
              <a:t>і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9" name="Rectangle 1038"/>
          <p:cNvSpPr>
            <a:spLocks noChangeArrowheads="1"/>
          </p:cNvSpPr>
          <p:nvPr/>
        </p:nvSpPr>
        <p:spPr bwMode="auto">
          <a:xfrm>
            <a:off x="1839144" y="441196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III варна </a:t>
            </a:r>
            <a:endParaRPr lang="en-US" sz="1600"/>
          </a:p>
        </p:txBody>
      </p:sp>
      <p:sp>
        <p:nvSpPr>
          <p:cNvPr id="10" name="Rectangle 1039"/>
          <p:cNvSpPr>
            <a:spLocks noChangeArrowheads="1"/>
          </p:cNvSpPr>
          <p:nvPr/>
        </p:nvSpPr>
        <p:spPr bwMode="auto">
          <a:xfrm>
            <a:off x="6156176" y="4437112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IV</a:t>
            </a:r>
            <a:r>
              <a:rPr lang="ru-RU" sz="16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cs typeface="Times New Roman" charset="0"/>
              </a:rPr>
              <a:t>варна</a:t>
            </a:r>
            <a:r>
              <a:rPr lang="ru-RU" dirty="0">
                <a:solidFill>
                  <a:srgbClr val="000000"/>
                </a:solidFill>
                <a:cs typeface="Times New Roman" charset="0"/>
              </a:rPr>
              <a:t> </a:t>
            </a:r>
            <a:endParaRPr lang="ru-RU" sz="2400" dirty="0"/>
          </a:p>
        </p:txBody>
      </p:sp>
      <p:sp>
        <p:nvSpPr>
          <p:cNvPr id="11" name="Text Box 1040"/>
          <p:cNvSpPr txBox="1">
            <a:spLocks noChangeArrowheads="1"/>
          </p:cNvSpPr>
          <p:nvPr/>
        </p:nvSpPr>
        <p:spPr bwMode="auto">
          <a:xfrm>
            <a:off x="4572000" y="4869160"/>
            <a:ext cx="4032448" cy="1008112"/>
          </a:xfrm>
          <a:prstGeom prst="rect">
            <a:avLst/>
          </a:prstGeom>
          <a:noFill/>
          <a:ln w="57150" cmpd="thinThick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ru-RU" dirty="0" smtClean="0"/>
              <a:t>ШУДРИ </a:t>
            </a:r>
            <a:endParaRPr lang="ru-RU" dirty="0"/>
          </a:p>
          <a:p>
            <a:pPr algn="ctr" eaLnBrk="0" hangingPunct="0"/>
            <a:r>
              <a:rPr lang="ru-RU" dirty="0"/>
              <a:t>(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виробники</a:t>
            </a:r>
            <a:r>
              <a:rPr lang="ru-RU" dirty="0" smtClean="0"/>
              <a:t>, </a:t>
            </a:r>
            <a:r>
              <a:rPr lang="ru-RU" dirty="0" err="1" smtClean="0"/>
              <a:t>залежне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/>
              <a:t>слуги).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Соціальна</a:t>
            </a:r>
            <a:r>
              <a:rPr lang="ru-RU" dirty="0" smtClean="0"/>
              <a:t> структура </a:t>
            </a:r>
            <a:r>
              <a:rPr lang="ru-RU" dirty="0" err="1" smtClean="0"/>
              <a:t>суспільства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кастами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обмежено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шудр не </a:t>
            </a:r>
            <a:r>
              <a:rPr lang="ru-RU" dirty="0" err="1" smtClean="0"/>
              <a:t>мав</a:t>
            </a:r>
            <a:r>
              <a:rPr lang="ru-RU" dirty="0" smtClean="0"/>
              <a:t> права </a:t>
            </a:r>
            <a:r>
              <a:rPr lang="ru-RU" dirty="0" err="1" smtClean="0"/>
              <a:t>доторкнутися</a:t>
            </a:r>
            <a:r>
              <a:rPr lang="ru-RU" dirty="0" smtClean="0"/>
              <a:t> до вайшья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кшатрії</a:t>
            </a:r>
            <a:r>
              <a:rPr lang="ru-RU" dirty="0" smtClean="0"/>
              <a:t> без </a:t>
            </a:r>
            <a:r>
              <a:rPr lang="ru-RU" dirty="0" err="1" smtClean="0"/>
              <a:t>його</a:t>
            </a:r>
            <a:r>
              <a:rPr lang="ru-RU" dirty="0" smtClean="0"/>
              <a:t> наказу, а до брахману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підійти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страхом </a:t>
            </a:r>
            <a:r>
              <a:rPr lang="ru-RU" dirty="0" err="1" smtClean="0"/>
              <a:t>смерті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одягу</a:t>
            </a:r>
            <a:r>
              <a:rPr lang="ru-RU" dirty="0" smtClean="0"/>
              <a:t> у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касти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: </a:t>
            </a:r>
            <a:r>
              <a:rPr lang="ru-RU" dirty="0" err="1" smtClean="0"/>
              <a:t>брахмани</a:t>
            </a:r>
            <a:r>
              <a:rPr lang="ru-RU" dirty="0" smtClean="0"/>
              <a:t> носили </a:t>
            </a:r>
            <a:r>
              <a:rPr lang="ru-RU" dirty="0" err="1" smtClean="0"/>
              <a:t>біле</a:t>
            </a:r>
            <a:r>
              <a:rPr lang="ru-RU" dirty="0" smtClean="0"/>
              <a:t>, </a:t>
            </a:r>
            <a:r>
              <a:rPr lang="ru-RU" dirty="0" err="1" smtClean="0"/>
              <a:t>кшатрії</a:t>
            </a:r>
            <a:r>
              <a:rPr lang="ru-RU" dirty="0" smtClean="0"/>
              <a:t> - </a:t>
            </a:r>
            <a:r>
              <a:rPr lang="ru-RU" dirty="0" err="1" smtClean="0"/>
              <a:t>червоне</a:t>
            </a:r>
            <a:r>
              <a:rPr lang="ru-RU" dirty="0" smtClean="0"/>
              <a:t>, </a:t>
            </a:r>
            <a:r>
              <a:rPr lang="ru-RU" dirty="0" err="1" smtClean="0"/>
              <a:t>хліборобам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ходити</a:t>
            </a:r>
            <a:r>
              <a:rPr lang="ru-RU" dirty="0" smtClean="0"/>
              <a:t> в </a:t>
            </a:r>
            <a:r>
              <a:rPr lang="ru-RU" dirty="0" err="1" smtClean="0"/>
              <a:t>жовтому</a:t>
            </a:r>
            <a:r>
              <a:rPr lang="ru-RU" dirty="0" smtClean="0"/>
              <a:t>, а </a:t>
            </a:r>
            <a:r>
              <a:rPr lang="ru-RU" dirty="0" err="1" smtClean="0"/>
              <a:t>представники</a:t>
            </a:r>
            <a:r>
              <a:rPr lang="ru-RU" dirty="0" smtClean="0"/>
              <a:t> шудр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носити</a:t>
            </a:r>
            <a:r>
              <a:rPr lang="ru-RU" dirty="0" smtClean="0"/>
              <a:t> </a:t>
            </a:r>
            <a:r>
              <a:rPr lang="ru-RU" dirty="0" err="1" smtClean="0"/>
              <a:t>чорний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. </a:t>
            </a:r>
            <a:r>
              <a:rPr lang="ru-RU" dirty="0" err="1" smtClean="0"/>
              <a:t>Гірше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доводилося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слуг, кого </a:t>
            </a:r>
            <a:r>
              <a:rPr lang="ru-RU" dirty="0" err="1" smtClean="0"/>
              <a:t>називали</a:t>
            </a:r>
            <a:r>
              <a:rPr lang="ru-RU" dirty="0" smtClean="0"/>
              <a:t> "</a:t>
            </a:r>
            <a:r>
              <a:rPr lang="ru-RU" dirty="0" err="1" smtClean="0"/>
              <a:t>недоторканними</a:t>
            </a:r>
            <a:r>
              <a:rPr lang="ru-RU" dirty="0" smtClean="0"/>
              <a:t>".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заборонялося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, вони носили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одягу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 </a:t>
            </a:r>
            <a:r>
              <a:rPr lang="ru-RU" dirty="0" err="1" smtClean="0"/>
              <a:t>випадково</a:t>
            </a:r>
            <a:r>
              <a:rPr lang="ru-RU" dirty="0" smtClean="0"/>
              <a:t> до них не </a:t>
            </a:r>
            <a:r>
              <a:rPr lang="ru-RU" dirty="0" err="1" smtClean="0"/>
              <a:t>підійшов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доторкнувся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ПОЛІГЕІЗМ У СТАРОДАВНЬОЇ ІНДІЇ</a:t>
            </a:r>
            <a:br>
              <a:rPr lang="ru-RU" dirty="0" smtClean="0"/>
            </a:br>
            <a:r>
              <a:rPr lang="ru-RU" dirty="0" smtClean="0"/>
              <a:t>В ПЕРІОД ЗАРОДЖЕННЯ ФІЛОСОФІЇ.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Боги </a:t>
            </a:r>
            <a:r>
              <a:rPr lang="ru-RU" dirty="0" err="1" smtClean="0"/>
              <a:t>Рігведи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Індра</a:t>
            </a:r>
            <a:r>
              <a:rPr lang="ru-RU" dirty="0" smtClean="0"/>
              <a:t> - бог грози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воїн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Агні</a:t>
            </a:r>
            <a:r>
              <a:rPr lang="ru-RU" dirty="0" smtClean="0"/>
              <a:t> - бог </a:t>
            </a:r>
            <a:r>
              <a:rPr lang="ru-RU" dirty="0" err="1" smtClean="0"/>
              <a:t>вогню</a:t>
            </a:r>
            <a:r>
              <a:rPr lang="ru-RU" dirty="0" smtClean="0"/>
              <a:t>,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Сурья</a:t>
            </a:r>
            <a:r>
              <a:rPr lang="ru-RU" dirty="0" smtClean="0"/>
              <a:t> - бог </a:t>
            </a:r>
            <a:r>
              <a:rPr lang="ru-RU" dirty="0" err="1" smtClean="0"/>
              <a:t>сонця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• Сома - бог напою, </a:t>
            </a:r>
            <a:r>
              <a:rPr lang="ru-RU" dirty="0" err="1" smtClean="0"/>
              <a:t>використовуваного</a:t>
            </a:r>
            <a:r>
              <a:rPr lang="ru-RU" dirty="0" smtClean="0"/>
              <a:t> при ритуалах,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Ушас</a:t>
            </a:r>
            <a:r>
              <a:rPr lang="ru-RU" dirty="0" smtClean="0"/>
              <a:t> - богиня </a:t>
            </a:r>
            <a:r>
              <a:rPr lang="ru-RU" dirty="0" err="1" smtClean="0"/>
              <a:t>ранкової</a:t>
            </a:r>
            <a:r>
              <a:rPr lang="ru-RU" dirty="0" smtClean="0"/>
              <a:t> </a:t>
            </a:r>
            <a:r>
              <a:rPr lang="ru-RU" dirty="0" err="1" smtClean="0"/>
              <a:t>зорі</a:t>
            </a:r>
            <a:r>
              <a:rPr lang="ru-RU" dirty="0" smtClean="0"/>
              <a:t>,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Дьяус</a:t>
            </a:r>
            <a:r>
              <a:rPr lang="ru-RU" dirty="0" smtClean="0"/>
              <a:t> - бог небес,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Ваю</a:t>
            </a:r>
            <a:r>
              <a:rPr lang="ru-RU" dirty="0" smtClean="0"/>
              <a:t> - бог </a:t>
            </a:r>
            <a:r>
              <a:rPr lang="ru-RU" dirty="0" err="1" smtClean="0"/>
              <a:t>вітрів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Ведичний</a:t>
            </a:r>
            <a:r>
              <a:rPr lang="ru-RU" dirty="0" smtClean="0"/>
              <a:t> пантеон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грецьку</a:t>
            </a:r>
            <a:r>
              <a:rPr lang="ru-RU" dirty="0" smtClean="0"/>
              <a:t>. </a:t>
            </a:r>
            <a:r>
              <a:rPr lang="ru-RU" dirty="0" err="1" smtClean="0"/>
              <a:t>Громовержець</a:t>
            </a:r>
            <a:r>
              <a:rPr lang="ru-RU" dirty="0" smtClean="0"/>
              <a:t> </a:t>
            </a:r>
            <a:r>
              <a:rPr lang="ru-RU" dirty="0" err="1" smtClean="0"/>
              <a:t>Індра</a:t>
            </a:r>
            <a:r>
              <a:rPr lang="ru-RU" dirty="0" smtClean="0"/>
              <a:t> схожий на Зевса, </a:t>
            </a:r>
            <a:r>
              <a:rPr lang="ru-RU" dirty="0" err="1" smtClean="0"/>
              <a:t>Сурья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Савитар</a:t>
            </a:r>
            <a:r>
              <a:rPr lang="ru-RU" dirty="0" smtClean="0"/>
              <a:t> - на </a:t>
            </a:r>
            <a:r>
              <a:rPr lang="ru-RU" dirty="0" err="1" smtClean="0"/>
              <a:t>Геліоса</a:t>
            </a:r>
            <a:r>
              <a:rPr lang="ru-RU" dirty="0" smtClean="0"/>
              <a:t> (</a:t>
            </a:r>
            <a:r>
              <a:rPr lang="ru-RU" dirty="0" err="1" smtClean="0"/>
              <a:t>сонце</a:t>
            </a:r>
            <a:r>
              <a:rPr lang="ru-RU" dirty="0" smtClean="0"/>
              <a:t>), </a:t>
            </a:r>
            <a:r>
              <a:rPr lang="ru-RU" dirty="0" err="1" smtClean="0"/>
              <a:t>Ушас</a:t>
            </a:r>
            <a:r>
              <a:rPr lang="ru-RU" dirty="0" smtClean="0"/>
              <a:t> (зоря) на - </a:t>
            </a:r>
            <a:r>
              <a:rPr lang="ru-RU" dirty="0" err="1" smtClean="0"/>
              <a:t>Еос</a:t>
            </a:r>
            <a:r>
              <a:rPr lang="ru-RU" dirty="0" smtClean="0"/>
              <a:t>, </a:t>
            </a:r>
            <a:r>
              <a:rPr lang="ru-RU" dirty="0" err="1" smtClean="0"/>
              <a:t>Агні</a:t>
            </a:r>
            <a:r>
              <a:rPr lang="ru-RU" dirty="0" smtClean="0"/>
              <a:t> (бог </a:t>
            </a:r>
            <a:r>
              <a:rPr lang="ru-RU" dirty="0" err="1" smtClean="0"/>
              <a:t>вогню</a:t>
            </a:r>
            <a:r>
              <a:rPr lang="ru-RU" dirty="0" smtClean="0"/>
              <a:t>) - на Гефеста, а Сома (бог </a:t>
            </a:r>
            <a:r>
              <a:rPr lang="ru-RU" dirty="0" err="1" smtClean="0"/>
              <a:t>п'янкого</a:t>
            </a:r>
            <a:r>
              <a:rPr lang="ru-RU" dirty="0" smtClean="0"/>
              <a:t> напою) - на </a:t>
            </a:r>
            <a:r>
              <a:rPr lang="ru-RU" dirty="0" err="1" smtClean="0"/>
              <a:t>Діоніса</a:t>
            </a:r>
            <a:r>
              <a:rPr lang="ru-RU" dirty="0" smtClean="0"/>
              <a:t> (Вакха). Є тут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подобу</a:t>
            </a:r>
            <a:r>
              <a:rPr lang="ru-RU" dirty="0" smtClean="0"/>
              <a:t> </a:t>
            </a:r>
            <a:r>
              <a:rPr lang="ru-RU" dirty="0" err="1" smtClean="0"/>
              <a:t>титанів</a:t>
            </a:r>
            <a:r>
              <a:rPr lang="ru-RU" dirty="0" smtClean="0"/>
              <a:t>, </a:t>
            </a:r>
            <a:r>
              <a:rPr lang="ru-RU" dirty="0" err="1" smtClean="0"/>
              <a:t>стародавні</a:t>
            </a:r>
            <a:r>
              <a:rPr lang="ru-RU" dirty="0" smtClean="0"/>
              <a:t> </a:t>
            </a:r>
            <a:r>
              <a:rPr lang="ru-RU" dirty="0" err="1" smtClean="0"/>
              <a:t>асури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безперестанку</a:t>
            </a:r>
            <a:r>
              <a:rPr lang="ru-RU" dirty="0" smtClean="0"/>
              <a:t> </a:t>
            </a:r>
            <a:r>
              <a:rPr lang="ru-RU" dirty="0" err="1" smtClean="0"/>
              <a:t>борються</a:t>
            </a:r>
            <a:r>
              <a:rPr lang="ru-RU" dirty="0" smtClean="0"/>
              <a:t> боги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332656"/>
            <a:ext cx="8534400" cy="758952"/>
          </a:xfrm>
          <a:prstGeom prst="rect">
            <a:avLst/>
          </a:prstGeom>
        </p:spPr>
        <p:txBody>
          <a:bodyPr vert="horz" anchor="b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ПОЛІГЕІЗМ У СТАРОДАВНЬОЇ ІНДІЇ</a:t>
            </a:r>
            <a:br>
              <a:rPr kumimoji="0" lang="ru-RU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ПЕРІОД ЗАРОДЖЕННЯ ФІЛОСОФІЇ.</a:t>
            </a:r>
            <a:endParaRPr kumimoji="0" lang="ru-RU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ПЕРЕДУМОВИ ВИНИКНЕННЯ ІНДІЙСЬКОЇ ФІЛОСОФІЇ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27048"/>
            <a:ext cx="8554152" cy="507030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передумови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філософського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,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сприяли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Стрибок</a:t>
            </a:r>
            <a:r>
              <a:rPr lang="ru-RU" dirty="0" smtClean="0"/>
              <a:t>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продуктивних</a:t>
            </a:r>
            <a:r>
              <a:rPr lang="ru-RU" dirty="0" smtClean="0"/>
              <a:t> сил </a:t>
            </a:r>
            <a:r>
              <a:rPr lang="ru-RU" dirty="0" err="1" smtClean="0"/>
              <a:t>внаслідок</a:t>
            </a:r>
            <a:r>
              <a:rPr lang="ru-RU" dirty="0" smtClean="0"/>
              <a:t> переходу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бронзи</a:t>
            </a:r>
            <a:r>
              <a:rPr lang="ru-RU" dirty="0" smtClean="0"/>
              <a:t> до </a:t>
            </a:r>
            <a:r>
              <a:rPr lang="ru-RU" dirty="0" err="1" smtClean="0"/>
              <a:t>заліза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товарно</a:t>
            </a:r>
            <a:r>
              <a:rPr lang="ru-RU" dirty="0" smtClean="0"/>
              <a:t> -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ослаблення</a:t>
            </a:r>
            <a:r>
              <a:rPr lang="ru-RU" dirty="0" smtClean="0"/>
              <a:t> </a:t>
            </a:r>
            <a:r>
              <a:rPr lang="ru-RU" dirty="0" err="1" smtClean="0"/>
              <a:t>родоплемінних</a:t>
            </a:r>
            <a:r>
              <a:rPr lang="ru-RU" dirty="0" smtClean="0"/>
              <a:t> структур;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виникнення</a:t>
            </a:r>
            <a:r>
              <a:rPr lang="ru-RU" dirty="0" smtClean="0"/>
              <a:t> перших держав;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опозиції</a:t>
            </a:r>
            <a:r>
              <a:rPr lang="ru-RU" dirty="0" smtClean="0"/>
              <a:t> </a:t>
            </a:r>
            <a:r>
              <a:rPr lang="ru-RU" dirty="0" err="1" smtClean="0"/>
              <a:t>традиційній</a:t>
            </a:r>
            <a:r>
              <a:rPr lang="ru-RU" dirty="0" smtClean="0"/>
              <a:t> </a:t>
            </a:r>
            <a:r>
              <a:rPr lang="ru-RU" dirty="0" err="1" smtClean="0"/>
              <a:t>релігії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6. критика </a:t>
            </a:r>
            <a:r>
              <a:rPr lang="ru-RU" dirty="0" err="1" smtClean="0"/>
              <a:t>нормативних</a:t>
            </a:r>
            <a:r>
              <a:rPr lang="ru-RU" dirty="0" smtClean="0"/>
              <a:t> </a:t>
            </a:r>
            <a:r>
              <a:rPr lang="ru-RU" dirty="0" err="1" smtClean="0"/>
              <a:t>моральних</a:t>
            </a:r>
            <a:r>
              <a:rPr lang="ru-RU" dirty="0" smtClean="0"/>
              <a:t> установок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7. </a:t>
            </a:r>
            <a:r>
              <a:rPr lang="ru-RU" dirty="0" err="1" smtClean="0"/>
              <a:t>посилення</a:t>
            </a:r>
            <a:r>
              <a:rPr lang="ru-RU" dirty="0" smtClean="0"/>
              <a:t> критичного духу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Передумови</a:t>
            </a:r>
            <a:r>
              <a:rPr lang="ru-RU" dirty="0" smtClean="0"/>
              <a:t> </a:t>
            </a:r>
            <a:r>
              <a:rPr lang="ru-RU" dirty="0" err="1" smtClean="0"/>
              <a:t>зародження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 в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Індії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Економічний</a:t>
            </a:r>
            <a:r>
              <a:rPr lang="ru-RU" dirty="0" smtClean="0"/>
              <a:t> </a:t>
            </a:r>
            <a:r>
              <a:rPr lang="ru-RU" dirty="0" err="1" smtClean="0"/>
              <a:t>прогрес</a:t>
            </a:r>
            <a:r>
              <a:rPr lang="ru-RU" dirty="0" smtClean="0"/>
              <a:t>;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утворення</a:t>
            </a:r>
            <a:r>
              <a:rPr lang="ru-RU" dirty="0" smtClean="0"/>
              <a:t> перших держав;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опозиції</a:t>
            </a:r>
            <a:r>
              <a:rPr lang="ru-RU" dirty="0" smtClean="0"/>
              <a:t> </a:t>
            </a:r>
            <a:r>
              <a:rPr lang="ru-RU" dirty="0" err="1" smtClean="0"/>
              <a:t>брахманізму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критичне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ведичній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аджівіков</a:t>
            </a:r>
            <a:r>
              <a:rPr lang="ru-RU" dirty="0" smtClean="0"/>
              <a:t> (</a:t>
            </a:r>
            <a:r>
              <a:rPr lang="ru-RU" dirty="0" err="1" smtClean="0"/>
              <a:t>натуралістично</a:t>
            </a:r>
            <a:r>
              <a:rPr lang="ru-RU" dirty="0" smtClean="0"/>
              <a:t> - </a:t>
            </a:r>
            <a:r>
              <a:rPr lang="ru-RU" dirty="0" err="1" smtClean="0"/>
              <a:t>фаталістичного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),</a:t>
            </a:r>
          </a:p>
          <a:p>
            <a:r>
              <a:rPr lang="ru-RU" dirty="0" smtClean="0"/>
              <a:t>      </a:t>
            </a:r>
            <a:r>
              <a:rPr lang="ru-RU" dirty="0" err="1" smtClean="0"/>
              <a:t>джайнізму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буддизму;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поява</a:t>
            </a:r>
            <a:r>
              <a:rPr lang="ru-RU" dirty="0" smtClean="0"/>
              <a:t> сутр (</a:t>
            </a:r>
            <a:r>
              <a:rPr lang="ru-RU" dirty="0" err="1" smtClean="0"/>
              <a:t>висловів</a:t>
            </a:r>
            <a:r>
              <a:rPr lang="ru-RU" dirty="0" smtClean="0"/>
              <a:t>, тризм);</a:t>
            </a:r>
          </a:p>
          <a:p>
            <a:r>
              <a:rPr lang="ru-RU" dirty="0" smtClean="0"/>
              <a:t>7. </a:t>
            </a:r>
            <a:r>
              <a:rPr lang="ru-RU" dirty="0" err="1" smtClean="0"/>
              <a:t>виникнення</a:t>
            </a:r>
            <a:r>
              <a:rPr lang="ru-RU" dirty="0" smtClean="0"/>
              <a:t> шести </a:t>
            </a:r>
            <a:r>
              <a:rPr lang="ru-RU" dirty="0" err="1" smtClean="0"/>
              <a:t>філософських</a:t>
            </a:r>
            <a:r>
              <a:rPr lang="ru-RU" dirty="0" smtClean="0"/>
              <a:t> систем - </a:t>
            </a:r>
            <a:r>
              <a:rPr lang="ru-RU" dirty="0" err="1" smtClean="0"/>
              <a:t>даршан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1872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ОСНОВНІ ПЕРІОДИ РОЗВИТКУ</a:t>
            </a:r>
            <a:br>
              <a:rPr lang="ru-RU" dirty="0" smtClean="0"/>
            </a:br>
            <a:r>
              <a:rPr lang="ru-RU" dirty="0" smtClean="0"/>
              <a:t>ІНДІЙСЬКОЇ ФІЛОСОФІЇ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І </a:t>
            </a:r>
            <a:r>
              <a:rPr lang="ru-RU" dirty="0" err="1" smtClean="0"/>
              <a:t>період</a:t>
            </a:r>
            <a:r>
              <a:rPr lang="ru-RU" dirty="0" smtClean="0"/>
              <a:t>: </a:t>
            </a:r>
            <a:r>
              <a:rPr lang="ru-RU" dirty="0" err="1" smtClean="0"/>
              <a:t>ведійський</a:t>
            </a:r>
            <a:r>
              <a:rPr lang="ru-RU" dirty="0" smtClean="0"/>
              <a:t> (</a:t>
            </a:r>
            <a:r>
              <a:rPr lang="ru-RU" dirty="0" err="1" smtClean="0"/>
              <a:t>ведичний</a:t>
            </a:r>
            <a:r>
              <a:rPr lang="ru-RU" dirty="0" smtClean="0"/>
              <a:t>) - </a:t>
            </a:r>
            <a:r>
              <a:rPr lang="en-US" dirty="0" smtClean="0"/>
              <a:t>XV - VI </a:t>
            </a:r>
            <a:r>
              <a:rPr lang="ru-RU" dirty="0" smtClean="0"/>
              <a:t>ст. до н.е.</a:t>
            </a:r>
          </a:p>
          <a:p>
            <a:r>
              <a:rPr lang="en-US" dirty="0" smtClean="0"/>
              <a:t>II </a:t>
            </a:r>
            <a:r>
              <a:rPr lang="ru-RU" dirty="0" err="1" smtClean="0"/>
              <a:t>період</a:t>
            </a:r>
            <a:r>
              <a:rPr lang="ru-RU" dirty="0" smtClean="0"/>
              <a:t>: </a:t>
            </a:r>
            <a:r>
              <a:rPr lang="ru-RU" dirty="0" err="1" smtClean="0"/>
              <a:t>класичний</a:t>
            </a:r>
            <a:r>
              <a:rPr lang="ru-RU" dirty="0" smtClean="0"/>
              <a:t> (.. </a:t>
            </a:r>
            <a:r>
              <a:rPr lang="en-US" dirty="0" smtClean="0"/>
              <a:t>VI </a:t>
            </a:r>
            <a:r>
              <a:rPr lang="ru-RU" dirty="0" err="1" smtClean="0"/>
              <a:t>ст</a:t>
            </a:r>
            <a:r>
              <a:rPr lang="ru-RU" dirty="0" smtClean="0"/>
              <a:t> до н.е. </a:t>
            </a:r>
            <a:r>
              <a:rPr lang="en-US" dirty="0" smtClean="0"/>
              <a:t>X </a:t>
            </a:r>
            <a:r>
              <a:rPr lang="uk-UA" dirty="0" smtClean="0"/>
              <a:t>ст.</a:t>
            </a:r>
            <a:r>
              <a:rPr lang="ru-RU" dirty="0" smtClean="0"/>
              <a:t> н.е.)</a:t>
            </a:r>
          </a:p>
          <a:p>
            <a:r>
              <a:rPr lang="en-US" dirty="0" smtClean="0"/>
              <a:t>III </a:t>
            </a:r>
            <a:r>
              <a:rPr lang="ru-RU" dirty="0" err="1" smtClean="0"/>
              <a:t>період</a:t>
            </a:r>
            <a:r>
              <a:rPr lang="ru-RU" dirty="0" smtClean="0"/>
              <a:t>: </a:t>
            </a:r>
            <a:r>
              <a:rPr lang="ru-RU" dirty="0" err="1" smtClean="0"/>
              <a:t>післякласичний</a:t>
            </a:r>
            <a:r>
              <a:rPr lang="ru-RU" dirty="0" smtClean="0"/>
              <a:t> (Х - Х</a:t>
            </a:r>
            <a:r>
              <a:rPr lang="en-US" dirty="0" smtClean="0"/>
              <a:t>VIII </a:t>
            </a:r>
            <a:r>
              <a:rPr lang="ru-RU" dirty="0" err="1" smtClean="0"/>
              <a:t>століття</a:t>
            </a:r>
            <a:r>
              <a:rPr lang="ru-RU" dirty="0" smtClean="0"/>
              <a:t>)</a:t>
            </a:r>
          </a:p>
          <a:p>
            <a:r>
              <a:rPr lang="en-US" dirty="0" smtClean="0"/>
              <a:t>IV </a:t>
            </a:r>
            <a:r>
              <a:rPr lang="ru-RU" dirty="0" err="1" smtClean="0"/>
              <a:t>період</a:t>
            </a:r>
            <a:r>
              <a:rPr lang="ru-RU" dirty="0" smtClean="0"/>
              <a:t>: нова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індійська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 (</a:t>
            </a:r>
            <a:r>
              <a:rPr lang="en-US" dirty="0" smtClean="0"/>
              <a:t>XIX - XXI).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ВЕДИЧНА ЛІТЕРАТУРА, ЯК ДЖЕРЕЛО ІНФОРМАЦІЇ ПРО РОЗВИТОК ФІЛОСОФСЬКОЇ ДУМКИ СТАРОДАВНЬОЇ ІНДІЇ.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75928" cy="4968552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1. Веди від слова "відати", "знати". Стародавні збірники ритуальних матеріалів, гімни божествам. Виникли приблизно в XV-VI століттях до н.е. Відомі чотири основні веди по часу їх створення:</a:t>
            </a:r>
          </a:p>
          <a:p>
            <a:r>
              <a:rPr lang="uk-UA" dirty="0" smtClean="0"/>
              <a:t>• </a:t>
            </a:r>
            <a:r>
              <a:rPr lang="uk-UA" dirty="0" err="1" smtClean="0"/>
              <a:t>Рігведа</a:t>
            </a:r>
            <a:r>
              <a:rPr lang="uk-UA" dirty="0" smtClean="0"/>
              <a:t> - сама древня, що складається з 10000 віршів, об'єднаних   в 1028 гімнів. Являє собою жертовні формули, наспіви і заклинання.</a:t>
            </a:r>
          </a:p>
          <a:p>
            <a:r>
              <a:rPr lang="uk-UA" dirty="0" smtClean="0"/>
              <a:t>• </a:t>
            </a:r>
            <a:r>
              <a:rPr lang="uk-UA" dirty="0" err="1" smtClean="0"/>
              <a:t>Самаведа</a:t>
            </a:r>
            <a:r>
              <a:rPr lang="uk-UA" dirty="0" smtClean="0"/>
              <a:t> - збірка мелодійних гімнів на честь богів.</a:t>
            </a:r>
          </a:p>
          <a:p>
            <a:r>
              <a:rPr lang="uk-UA" dirty="0" smtClean="0"/>
              <a:t>• </a:t>
            </a:r>
            <a:r>
              <a:rPr lang="uk-UA" dirty="0" err="1" smtClean="0"/>
              <a:t>Яджурведа</a:t>
            </a:r>
            <a:r>
              <a:rPr lang="uk-UA" dirty="0" smtClean="0"/>
              <a:t> - прислів'я, вимовні при жертвоприношеннях.</a:t>
            </a:r>
          </a:p>
          <a:p>
            <a:r>
              <a:rPr lang="uk-UA" dirty="0" smtClean="0"/>
              <a:t>• </a:t>
            </a:r>
            <a:r>
              <a:rPr lang="uk-UA" dirty="0" err="1" smtClean="0"/>
              <a:t>Атхарваведа</a:t>
            </a:r>
            <a:r>
              <a:rPr lang="uk-UA" dirty="0" smtClean="0"/>
              <a:t> - </a:t>
            </a:r>
            <a:r>
              <a:rPr lang="uk-UA" dirty="0" err="1" smtClean="0"/>
              <a:t>веда</a:t>
            </a:r>
            <a:r>
              <a:rPr lang="uk-UA" dirty="0" smtClean="0"/>
              <a:t> в якій зібрані заклинання.</a:t>
            </a:r>
          </a:p>
          <a:p>
            <a:r>
              <a:rPr lang="uk-UA" dirty="0" smtClean="0"/>
              <a:t>Чудовий індійський письменник ХIX-ХХ століть - Рабіндранат Тагор назвав веди як "поетичне свідоцтво колективного вираження народного ентузіазму і побожного жаху перед життям".</a:t>
            </a:r>
          </a:p>
          <a:p>
            <a:r>
              <a:rPr lang="uk-UA" dirty="0" smtClean="0"/>
              <a:t>2. Брахмани - це тексти, як керівництва ведичних ритуалів, виникли в X столітті до н.е. найважливіший з текстів брахманів - </a:t>
            </a:r>
            <a:r>
              <a:rPr lang="uk-UA" dirty="0" err="1" smtClean="0"/>
              <a:t>Шатапатха-брахмана</a:t>
            </a:r>
            <a:r>
              <a:rPr lang="uk-UA" dirty="0" smtClean="0"/>
              <a:t> (брахмана ста шляхів).</a:t>
            </a:r>
          </a:p>
          <a:p>
            <a:r>
              <a:rPr lang="uk-UA" dirty="0" smtClean="0"/>
              <a:t>3. Упанішади - ведичні тексти, релігійно - філософські коментарі до </a:t>
            </a:r>
            <a:r>
              <a:rPr lang="uk-UA" dirty="0" err="1" smtClean="0"/>
              <a:t>ведів</a:t>
            </a:r>
            <a:r>
              <a:rPr lang="uk-UA" dirty="0" smtClean="0"/>
              <a:t>. Слово "упанішади" дослівно перекладається як "сидіти біля", тобто слухати вчителю. Ці тексти, як завершення ведичного комплексу літератури виникли в VIII-VI століттях до н.е. Сьогодні в Індії відомо близько 300 упанішад.</a:t>
            </a:r>
          </a:p>
          <a:p>
            <a:r>
              <a:rPr lang="uk-UA" dirty="0" smtClean="0"/>
              <a:t>Таким чином словом "веди" називається і "священна книга" та "вища мудрість" в номінальною значенні, а також брахмани, </a:t>
            </a:r>
            <a:r>
              <a:rPr lang="uk-UA" dirty="0" err="1" smtClean="0"/>
              <a:t>араньяки</a:t>
            </a:r>
            <a:r>
              <a:rPr lang="uk-UA" dirty="0" smtClean="0"/>
              <a:t> (лісові книги) і упанішади.</a:t>
            </a:r>
          </a:p>
          <a:p>
            <a:r>
              <a:rPr lang="uk-UA" dirty="0" smtClean="0"/>
              <a:t>Вся ведична література - це складний комплекс релігійних і міфологічних уявлень про світ, і хоча в цьому комплексі ще відсутня єдина система поглядів на світ, але є спроба пояснити існуюче і визначити місце людини в цьому світі. А це вже філософія.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166</TotalTime>
  <Words>1564</Words>
  <Application>Microsoft Office PowerPoint</Application>
  <PresentationFormat>Экран (4:3)</PresentationFormat>
  <Paragraphs>127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Georgia</vt:lpstr>
      <vt:lpstr>Times New Roman</vt:lpstr>
      <vt:lpstr>Wingdings</vt:lpstr>
      <vt:lpstr>Wingdings 2</vt:lpstr>
      <vt:lpstr>Официальная</vt:lpstr>
      <vt:lpstr>ФІЛОСОФІЯ СТАРОДАВНЬОЇ ІНДІЇ</vt:lpstr>
      <vt:lpstr>ФІЛОСОФІЯ СТАРОДАВНЬОЇ ІНДІЇ</vt:lpstr>
      <vt:lpstr>Соціальна структура суспільства в стародавній Індії.</vt:lpstr>
      <vt:lpstr>Соціальна структура суспільства в стародавній Індії.</vt:lpstr>
      <vt:lpstr>ПОЛІГЕІЗМ У СТАРОДАВНЬОЇ ІНДІЇ В ПЕРІОД ЗАРОДЖЕННЯ ФІЛОСОФІЇ.</vt:lpstr>
      <vt:lpstr>Презентация PowerPoint</vt:lpstr>
      <vt:lpstr>ПЕРЕДУМОВИ ВИНИКНЕННЯ ІНДІЙСЬКОЇ ФІЛОСОФІЇ</vt:lpstr>
      <vt:lpstr>ОСНОВНІ ПЕРІОДИ РОЗВИТКУ ІНДІЙСЬКОЇ ФІЛОСОФІЇ </vt:lpstr>
      <vt:lpstr>ВЕДИЧНА ЛІТЕРАТУРА, ЯК ДЖЕРЕЛО ІНФОРМАЦІЇ ПРО РОЗВИТОК ФІЛОСОФСЬКОЇ ДУМКИ СТАРОДАВНЬОЇ ІНДІЇ.</vt:lpstr>
      <vt:lpstr>РЕЛІГІЙНО - ФІЛОСОФСЬКІ ПОГЛЯДИ В ПРАДАВНІХ ІНДІЙСЬКИХ ТЕКСТАХ.</vt:lpstr>
      <vt:lpstr>Презентация PowerPoint</vt:lpstr>
      <vt:lpstr>ОСНОВНІ ПОНЯТТЯ ТЕМИ: </vt:lpstr>
      <vt:lpstr>ОСНОВНІ ПОНЯТТЯ ТЕМИ: </vt:lpstr>
    </vt:vector>
  </TitlesOfParts>
  <Manager>Posibnyk.com</Manager>
  <Company>Posibnyk.com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СТАРОДАВНЬОЇ ІНДІЇ</dc:title>
  <dc:creator>Posibnyk.com;Slava Mayer</dc:creator>
  <cp:lastModifiedBy>Иван Хомич</cp:lastModifiedBy>
  <cp:revision>2</cp:revision>
  <dcterms:created xsi:type="dcterms:W3CDTF">2013-02-20T18:47:47Z</dcterms:created>
  <dcterms:modified xsi:type="dcterms:W3CDTF">2015-01-20T16:37:30Z</dcterms:modified>
  <cp:contentStatus>Posibnyk.com</cp:contentStatus>
  <dc:language>Posibnyk.com</dc:language>
  <cp:version>Posibnyk.com</cp:version>
</cp:coreProperties>
</file>