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1" r:id="rId4"/>
    <p:sldId id="262" r:id="rId5"/>
    <p:sldId id="265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5" autoAdjust="0"/>
  </p:normalViewPr>
  <p:slideViewPr>
    <p:cSldViewPr>
      <p:cViewPr varScale="1">
        <p:scale>
          <a:sx n="61" d="100"/>
          <a:sy n="61" d="100"/>
        </p:scale>
        <p:origin x="4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B117906-3212-4D6F-9605-4C7A8E249982}" type="datetimeFigureOut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A7D6EB-248A-4D8D-8C7A-0CDB8221828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866CA-015C-4877-B2FE-73F4E7056F6D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4635E-5C34-4CF1-9BCA-CC2B2DB492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763D2-69C7-4015-98A8-84C71BFE41B6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BEAE4-5946-4FC8-B06F-0127BF95AC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C7DC9-4141-4D18-BE11-DC147D66C8A5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B856B-69B9-4D71-8429-E0B7E008AA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EF293-9D6B-47B1-A6B4-49B1E6D027DC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501AA-8C24-4BC8-8E3E-7A780CDE5A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7D3E-81B1-4F42-87B6-CDBFB445CA69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69369-C17D-44EA-94A4-FBAAD41993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E7B0-C782-4FEC-85F9-A1368F46E89C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70178-E3FB-4CED-975D-AFA499B69E7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A0A98-1F06-4D0A-BFF3-8F55448B0780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06704-5E8E-407F-9F69-12EA50AA1D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2C4B-B865-4B05-BE8F-F060F012291C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66721-E4FD-494D-B7A5-B9494C5E85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E639B-AF49-40C7-B450-9D21F586B271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EE77C-70CF-4B9A-9CE2-DF7776444C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AF03C-6E50-43B8-AC3B-83FD62808AD5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0E19-0342-4310-8398-9BC157A816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E8142-16C8-4254-A6E0-F06F9CD81C7D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AA22A-ACC4-4777-8F9C-B2FD6C93087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AC9E4D-C099-4D68-9017-B8A20063C8E9}" type="datetime1">
              <a:rPr lang="ru-RU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5631EB-3B25-418E-A39A-50725419C5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4.wmf"/><Relationship Id="rId3" Type="http://schemas.openxmlformats.org/officeDocument/2006/relationships/image" Target="../media/image36.jpeg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42938" y="1857375"/>
            <a:ext cx="7772400" cy="1470025"/>
          </a:xfrm>
        </p:spPr>
        <p:txBody>
          <a:bodyPr/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Розв'язування тригонометричних 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рівнянь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88" y="371475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85728"/>
            <a:ext cx="8715436" cy="6286544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2055" name="Picture 3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88" y="5857875"/>
            <a:ext cx="9366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H:\Documents and Settings\Aida\Рабочий стол\текстуры и фоны, клипарты\EDUCATION\2 (11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5572125"/>
            <a:ext cx="1544637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«Результат навчання дорівнює добутку здібностей та старанності.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Якщо старанність дорівнює нулю, то і весь добуток дорівнює нулю.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А здібності є у кожного»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Обчисліть: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0EF293-9D6B-47B1-A6B4-49B1E6D027DC}" type="datetime1">
              <a:rPr lang="ru-RU" smtClean="0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501AA-8C24-4BC8-8E3E-7A780CDE5A63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95536" y="1700808"/>
          <a:ext cx="296760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Формула" r:id="rId3" imgW="825500" imgH="203200" progId="Equation.3">
                  <p:embed/>
                </p:oleObj>
              </mc:Choice>
              <mc:Fallback>
                <p:oleObj name="Формула" r:id="rId3" imgW="825500" imgH="203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700808"/>
                        <a:ext cx="2967602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788024" y="4941168"/>
          <a:ext cx="286007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Формула" r:id="rId5" imgW="863225" imgH="393529" progId="Equation.3">
                  <p:embed/>
                </p:oleObj>
              </mc:Choice>
              <mc:Fallback>
                <p:oleObj name="Формула" r:id="rId5" imgW="863225" imgH="39352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941168"/>
                        <a:ext cx="2860070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467544" y="4077072"/>
          <a:ext cx="230177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Формула" r:id="rId7" imgW="621760" imgH="177646" progId="Equation.3">
                  <p:embed/>
                </p:oleObj>
              </mc:Choice>
              <mc:Fallback>
                <p:oleObj name="Формула" r:id="rId7" imgW="621760" imgH="17764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77072"/>
                        <a:ext cx="2301773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395536" y="2852936"/>
          <a:ext cx="243518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Формула" r:id="rId9" imgW="748975" imgH="203112" progId="Equation.3">
                  <p:embed/>
                </p:oleObj>
              </mc:Choice>
              <mc:Fallback>
                <p:oleObj name="Формула" r:id="rId9" imgW="748975" imgH="203112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852936"/>
                        <a:ext cx="243518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4860032" y="1484784"/>
          <a:ext cx="2016224" cy="1205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Формула" r:id="rId11" imgW="647419" imgH="393529" progId="Equation.3">
                  <p:embed/>
                </p:oleObj>
              </mc:Choice>
              <mc:Fallback>
                <p:oleObj name="Формула" r:id="rId11" imgW="647419" imgH="39352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484784"/>
                        <a:ext cx="2016224" cy="1205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4788024" y="2924944"/>
          <a:ext cx="2448272" cy="61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Формула" r:id="rId13" imgW="799753" imgH="203112" progId="Equation.3">
                  <p:embed/>
                </p:oleObj>
              </mc:Choice>
              <mc:Fallback>
                <p:oleObj name="Формула" r:id="rId13" imgW="799753" imgH="203112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924944"/>
                        <a:ext cx="2448272" cy="6120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4716016" y="3573016"/>
          <a:ext cx="3068572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Формула" r:id="rId15" imgW="952087" imgH="431613" progId="Equation.3">
                  <p:embed/>
                </p:oleObj>
              </mc:Choice>
              <mc:Fallback>
                <p:oleObj name="Формула" r:id="rId15" imgW="952087" imgH="431613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573016"/>
                        <a:ext cx="3068572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51" name="Object 19"/>
          <p:cNvGraphicFramePr>
            <a:graphicFrameLocks noChangeAspect="1"/>
          </p:cNvGraphicFramePr>
          <p:nvPr/>
        </p:nvGraphicFramePr>
        <p:xfrm>
          <a:off x="3419872" y="1628800"/>
          <a:ext cx="648072" cy="1036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Формула" r:id="rId17" imgW="241195" imgH="393529" progId="Equation.3">
                  <p:embed/>
                </p:oleObj>
              </mc:Choice>
              <mc:Fallback>
                <p:oleObj name="Формула" r:id="rId17" imgW="241195" imgH="393529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628800"/>
                        <a:ext cx="648072" cy="10369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53" name="Object 21"/>
          <p:cNvGraphicFramePr>
            <a:graphicFrameLocks noChangeAspect="1"/>
          </p:cNvGraphicFramePr>
          <p:nvPr/>
        </p:nvGraphicFramePr>
        <p:xfrm>
          <a:off x="7812360" y="5085184"/>
          <a:ext cx="576064" cy="876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Формула" r:id="rId19" imgW="253890" imgH="393529" progId="Equation.3">
                  <p:embed/>
                </p:oleObj>
              </mc:Choice>
              <mc:Fallback>
                <p:oleObj name="Формула" r:id="rId19" imgW="253890" imgH="393529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5085184"/>
                        <a:ext cx="576064" cy="876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55" name="Object 23"/>
          <p:cNvGraphicFramePr>
            <a:graphicFrameLocks noChangeAspect="1"/>
          </p:cNvGraphicFramePr>
          <p:nvPr/>
        </p:nvGraphicFramePr>
        <p:xfrm>
          <a:off x="2915816" y="4005064"/>
          <a:ext cx="504056" cy="702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21" imgW="126725" imgH="177415" progId="Equation.3">
                  <p:embed/>
                </p:oleObj>
              </mc:Choice>
              <mc:Fallback>
                <p:oleObj name="Формула" r:id="rId21" imgW="126725" imgH="177415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005064"/>
                        <a:ext cx="504056" cy="7020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57" name="Object 25"/>
          <p:cNvGraphicFramePr>
            <a:graphicFrameLocks noChangeAspect="1"/>
          </p:cNvGraphicFramePr>
          <p:nvPr/>
        </p:nvGraphicFramePr>
        <p:xfrm>
          <a:off x="7884368" y="3861048"/>
          <a:ext cx="648072" cy="9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Формула" r:id="rId23" imgW="279279" imgH="393529" progId="Equation.3">
                  <p:embed/>
                </p:oleObj>
              </mc:Choice>
              <mc:Fallback>
                <p:oleObj name="Формула" r:id="rId23" imgW="279279" imgH="393529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3861048"/>
                        <a:ext cx="648072" cy="9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59" name="Object 27"/>
          <p:cNvGraphicFramePr>
            <a:graphicFrameLocks noChangeAspect="1"/>
          </p:cNvGraphicFramePr>
          <p:nvPr/>
        </p:nvGraphicFramePr>
        <p:xfrm>
          <a:off x="7020272" y="1556792"/>
          <a:ext cx="504056" cy="1186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Формула" r:id="rId25" imgW="164957" imgH="393359" progId="Equation.3">
                  <p:embed/>
                </p:oleObj>
              </mc:Choice>
              <mc:Fallback>
                <p:oleObj name="Формула" r:id="rId25" imgW="164957" imgH="393359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1556792"/>
                        <a:ext cx="504056" cy="1186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61" name="Object 29"/>
          <p:cNvGraphicFramePr>
            <a:graphicFrameLocks noChangeAspect="1"/>
          </p:cNvGraphicFramePr>
          <p:nvPr/>
        </p:nvGraphicFramePr>
        <p:xfrm>
          <a:off x="7380312" y="2924944"/>
          <a:ext cx="50405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Формула" r:id="rId27" imgW="139700" imgH="139700" progId="Equation.3">
                  <p:embed/>
                </p:oleObj>
              </mc:Choice>
              <mc:Fallback>
                <p:oleObj name="Формула" r:id="rId27" imgW="139700" imgH="1397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2924944"/>
                        <a:ext cx="504056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8463" name="Object 31"/>
          <p:cNvGraphicFramePr>
            <a:graphicFrameLocks noChangeAspect="1"/>
          </p:cNvGraphicFramePr>
          <p:nvPr/>
        </p:nvGraphicFramePr>
        <p:xfrm>
          <a:off x="2987824" y="2708920"/>
          <a:ext cx="62037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Формула" r:id="rId29" imgW="279279" imgH="393529" progId="Equation.3">
                  <p:embed/>
                </p:oleObj>
              </mc:Choice>
              <mc:Fallback>
                <p:oleObj name="Формула" r:id="rId29" imgW="279279" imgH="393529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708920"/>
                        <a:ext cx="62037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Продовж формулу: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0EF293-9D6B-47B1-A6B4-49B1E6D027DC}" type="datetime1">
              <a:rPr lang="ru-RU" smtClean="0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501AA-8C24-4BC8-8E3E-7A780CDE5A63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395536" y="1340768"/>
          <a:ext cx="45910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8" name="Формула" r:id="rId3" imgW="1600200" imgH="203200" progId="Equation.3">
                  <p:embed/>
                </p:oleObj>
              </mc:Choice>
              <mc:Fallback>
                <p:oleObj name="Формула" r:id="rId3" imgW="1600200" imgH="203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340768"/>
                        <a:ext cx="459105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95536" y="1916832"/>
          <a:ext cx="45910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Формула" r:id="rId5" imgW="1600200" imgH="203200" progId="Equation.3">
                  <p:embed/>
                </p:oleObj>
              </mc:Choice>
              <mc:Fallback>
                <p:oleObj name="Формула" r:id="rId5" imgW="1600200" imgH="203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916832"/>
                        <a:ext cx="459105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67544" y="2564904"/>
          <a:ext cx="192931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Формула" r:id="rId7" imgW="672516" imgH="177646" progId="Equation.3">
                  <p:embed/>
                </p:oleObj>
              </mc:Choice>
              <mc:Fallback>
                <p:oleObj name="Формула" r:id="rId7" imgW="672516" imgH="177646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564904"/>
                        <a:ext cx="192931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467544" y="3212976"/>
          <a:ext cx="274066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Формула" r:id="rId9" imgW="952087" imgH="203112" progId="Equation.3">
                  <p:embed/>
                </p:oleObj>
              </mc:Choice>
              <mc:Fallback>
                <p:oleObj name="Формула" r:id="rId9" imgW="952087" imgH="203112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212976"/>
                        <a:ext cx="2740668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467544" y="3933056"/>
          <a:ext cx="192931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Формула" r:id="rId11" imgW="672516" imgH="177646" progId="Equation.3">
                  <p:embed/>
                </p:oleObj>
              </mc:Choice>
              <mc:Fallback>
                <p:oleObj name="Формула" r:id="rId11" imgW="672516" imgH="17764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933056"/>
                        <a:ext cx="192931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67544" y="4797152"/>
          <a:ext cx="230643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Формула" r:id="rId13" imgW="914400" imgH="203200" progId="Equation.3">
                  <p:embed/>
                </p:oleObj>
              </mc:Choice>
              <mc:Fallback>
                <p:oleObj name="Формула" r:id="rId13" imgW="914400" imgH="2032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797152"/>
                        <a:ext cx="230643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76056" y="1340768"/>
          <a:ext cx="175655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Формула" r:id="rId15" imgW="698197" imgH="203112" progId="Equation.3">
                  <p:embed/>
                </p:oleObj>
              </mc:Choice>
              <mc:Fallback>
                <p:oleObj name="Формула" r:id="rId15" imgW="698197" imgH="203112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340768"/>
                        <a:ext cx="175655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4047" y="1988840"/>
          <a:ext cx="169546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Формула" r:id="rId17" imgW="672808" imgH="203112" progId="Equation.3">
                  <p:embed/>
                </p:oleObj>
              </mc:Choice>
              <mc:Fallback>
                <p:oleObj name="Формула" r:id="rId17" imgW="672808" imgH="203112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7" y="1988840"/>
                        <a:ext cx="1695461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2411759" y="2420888"/>
          <a:ext cx="113862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Формула" r:id="rId19" imgW="558558" imgH="393529" progId="Equation.3">
                  <p:embed/>
                </p:oleObj>
              </mc:Choice>
              <mc:Fallback>
                <p:oleObj name="Формула" r:id="rId19" imgW="558558" imgH="39352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59" y="2420888"/>
                        <a:ext cx="1138627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2483767" y="3789040"/>
          <a:ext cx="118813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Формула" r:id="rId21" imgW="533169" imgH="393529" progId="Equation.3">
                  <p:embed/>
                </p:oleObj>
              </mc:Choice>
              <mc:Fallback>
                <p:oleObj name="Формула" r:id="rId21" imgW="533169" imgH="393529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7" y="3789040"/>
                        <a:ext cx="118813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3275856" y="3068960"/>
          <a:ext cx="274755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Формула" r:id="rId23" imgW="1345616" imgH="393529" progId="Equation.3">
                  <p:embed/>
                </p:oleObj>
              </mc:Choice>
              <mc:Fallback>
                <p:oleObj name="Формула" r:id="rId23" imgW="1345616" imgH="393529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068960"/>
                        <a:ext cx="2747556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31767" name="Object 23"/>
          <p:cNvGraphicFramePr>
            <a:graphicFrameLocks noChangeAspect="1"/>
          </p:cNvGraphicFramePr>
          <p:nvPr/>
        </p:nvGraphicFramePr>
        <p:xfrm>
          <a:off x="2771800" y="4653136"/>
          <a:ext cx="292982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Формула" r:id="rId25" imgW="1320227" imgH="393529" progId="Equation.3">
                  <p:embed/>
                </p:oleObj>
              </mc:Choice>
              <mc:Fallback>
                <p:oleObj name="Формула" r:id="rId25" imgW="1320227" imgH="393529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653136"/>
                        <a:ext cx="2929825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B654C4-56AD-4A91-9878-4459A0668827}" type="datetime1">
              <a:rPr lang="ru-RU" smtClean="0"/>
              <a:pPr>
                <a:defRPr/>
              </a:pPr>
              <a:t>28.08.2020</a:t>
            </a:fld>
            <a:endParaRPr lang="ru-RU" dirty="0"/>
          </a:p>
        </p:txBody>
      </p:sp>
      <p:sp>
        <p:nvSpPr>
          <p:cNvPr id="2122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33141E8-3CA1-49E5-8CB0-191F7B52FE90}" type="slidenum">
              <a:rPr lang="ru-RU" altLang="ru-RU" smtClean="0"/>
              <a:pPr/>
              <a:t>5</a:t>
            </a:fld>
            <a:endParaRPr lang="ru-RU" altLang="ru-RU" dirty="0" smtClean="0"/>
          </a:p>
        </p:txBody>
      </p:sp>
      <p:sp>
        <p:nvSpPr>
          <p:cNvPr id="2125" name="Rectangle 2"/>
          <p:cNvSpPr>
            <a:spLocks noChangeArrowheads="1"/>
          </p:cNvSpPr>
          <p:nvPr/>
        </p:nvSpPr>
        <p:spPr bwMode="auto">
          <a:xfrm>
            <a:off x="1835150" y="1123950"/>
            <a:ext cx="130048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03648" y="4797152"/>
            <a:ext cx="2736850" cy="6463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Зведення до одного аргументу</a:t>
            </a:r>
            <a:endParaRPr lang="ru-RU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49375" y="1628800"/>
            <a:ext cx="2736850" cy="6463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Розкладання на множники</a:t>
            </a:r>
            <a:endParaRPr lang="ru-RU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306513" y="2492896"/>
            <a:ext cx="2824162" cy="369332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</a:t>
            </a:r>
            <a:r>
              <a:rPr lang="ru-RU" dirty="0" smtClean="0"/>
              <a:t>етод заміни</a:t>
            </a:r>
            <a:endParaRPr lang="ru-RU" dirty="0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327150" y="3068960"/>
            <a:ext cx="2824163" cy="369332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Однорідне рівняння</a:t>
            </a:r>
            <a:endParaRPr lang="ru-RU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331640" y="3789040"/>
            <a:ext cx="2824163" cy="6463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Введення допоміжного кута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259632" y="379413"/>
            <a:ext cx="4168837" cy="7078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Методи розв'язування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тригонометричних рівнянь</a:t>
            </a:r>
            <a:endParaRPr lang="ru-RU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4139952" y="1988840"/>
            <a:ext cx="1080120" cy="29523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7" idx="3"/>
          </p:cNvCxnSpPr>
          <p:nvPr/>
        </p:nvCxnSpPr>
        <p:spPr>
          <a:xfrm flipH="1">
            <a:off x="4130675" y="1916832"/>
            <a:ext cx="945381" cy="7607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9" idx="3"/>
          </p:cNvCxnSpPr>
          <p:nvPr/>
        </p:nvCxnSpPr>
        <p:spPr>
          <a:xfrm flipH="1">
            <a:off x="4155803" y="3356992"/>
            <a:ext cx="992261" cy="7552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 flipV="1">
            <a:off x="4211960" y="3356992"/>
            <a:ext cx="1008112" cy="9573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4139952" y="2564904"/>
            <a:ext cx="1008113" cy="26642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9925" y="292100"/>
            <a:ext cx="140335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5092700" y="4764088"/>
          <a:ext cx="33512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0" name="Формула" r:id="rId4" imgW="1168200" imgH="228600" progId="Equation.3">
                  <p:embed/>
                </p:oleObj>
              </mc:Choice>
              <mc:Fallback>
                <p:oleObj name="Формула" r:id="rId4" imgW="11682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764088"/>
                        <a:ext cx="3351213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5095875" y="1527175"/>
          <a:ext cx="36337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Формула" r:id="rId6" imgW="1473120" imgH="228600" progId="Equation.3">
                  <p:embed/>
                </p:oleObj>
              </mc:Choice>
              <mc:Fallback>
                <p:oleObj name="Формула" r:id="rId6" imgW="147312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1527175"/>
                        <a:ext cx="36337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5049838" y="3976688"/>
          <a:ext cx="40147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2" name="Формула" r:id="rId8" imgW="1790640" imgH="228600" progId="Equation.3">
                  <p:embed/>
                </p:oleObj>
              </mc:Choice>
              <mc:Fallback>
                <p:oleObj name="Формула" r:id="rId8" imgW="179064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3976688"/>
                        <a:ext cx="40147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026025" y="3032125"/>
          <a:ext cx="30638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Формула" r:id="rId10" imgW="1104840" imgH="203040" progId="Equation.3">
                  <p:embed/>
                </p:oleObj>
              </mc:Choice>
              <mc:Fallback>
                <p:oleObj name="Формула" r:id="rId10" imgW="110484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025" y="3032125"/>
                        <a:ext cx="30638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5048250" y="2241550"/>
          <a:ext cx="336708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Формула" r:id="rId12" imgW="1244520" imgH="203040" progId="Equation.3">
                  <p:embed/>
                </p:oleObj>
              </mc:Choice>
              <mc:Fallback>
                <p:oleObj name="Формула" r:id="rId12" imgW="124452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2241550"/>
                        <a:ext cx="3367088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9" name="Object 19"/>
          <p:cNvGraphicFramePr>
            <a:graphicFrameLocks noChangeAspect="1"/>
          </p:cNvGraphicFramePr>
          <p:nvPr/>
        </p:nvGraphicFramePr>
        <p:xfrm>
          <a:off x="5329238" y="5516563"/>
          <a:ext cx="222408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Формула" r:id="rId14" imgW="939600" imgH="393480" progId="Equation.3">
                  <p:embed/>
                </p:oleObj>
              </mc:Choice>
              <mc:Fallback>
                <p:oleObj name="Формула" r:id="rId14" imgW="93960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38" y="5516563"/>
                        <a:ext cx="222408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 autoUpdateAnimBg="0"/>
    </p:bldLst>
  </p:timing>
</p:sld>
</file>

<file path=ppt/theme/theme1.xml><?xml version="1.0" encoding="utf-8"?>
<a:theme xmlns:a="http://schemas.openxmlformats.org/drawingml/2006/main" name="математика - 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- 20</Template>
  <TotalTime>398</TotalTime>
  <Words>38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математика - 20</vt:lpstr>
      <vt:lpstr>Формула</vt:lpstr>
      <vt:lpstr> Розв'язування тригонометричних  рівнянь </vt:lpstr>
      <vt:lpstr>«Результат навчання дорівнює добутку здібностей та старанності.  Якщо старанність дорівнює нулю, то і весь добуток дорівнює нулю.  А здібності є у кожного».</vt:lpstr>
      <vt:lpstr>Обчисліть:</vt:lpstr>
      <vt:lpstr>Продовж формулу: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Розв'язування тригонометричних  рівнянь</dc:title>
  <dc:creator>Home</dc:creator>
  <dc:description>http;//aida.ucoz.ru</dc:description>
  <cp:lastModifiedBy>1</cp:lastModifiedBy>
  <cp:revision>42</cp:revision>
  <dcterms:created xsi:type="dcterms:W3CDTF">2019-06-13T14:03:11Z</dcterms:created>
  <dcterms:modified xsi:type="dcterms:W3CDTF">2020-08-28T10:04:41Z</dcterms:modified>
</cp:coreProperties>
</file>