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1" r:id="rId1"/>
  </p:sldMasterIdLst>
  <p:notesMasterIdLst>
    <p:notesMasterId r:id="rId24"/>
  </p:notesMasterIdLst>
  <p:handoutMasterIdLst>
    <p:handoutMasterId r:id="rId25"/>
  </p:handoutMasterIdLst>
  <p:sldIdLst>
    <p:sldId id="266" r:id="rId2"/>
    <p:sldId id="400" r:id="rId3"/>
    <p:sldId id="401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20" r:id="rId17"/>
    <p:sldId id="414" r:id="rId18"/>
    <p:sldId id="415" r:id="rId19"/>
    <p:sldId id="416" r:id="rId20"/>
    <p:sldId id="417" r:id="rId21"/>
    <p:sldId id="418" r:id="rId22"/>
    <p:sldId id="419" r:id="rId23"/>
  </p:sldIdLst>
  <p:sldSz cx="9144000" cy="6858000" type="screen4x3"/>
  <p:notesSz cx="6669088" cy="99282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17B9"/>
    <a:srgbClr val="B31F3F"/>
    <a:srgbClr val="5F4009"/>
    <a:srgbClr val="261300"/>
    <a:srgbClr val="FFECAF"/>
    <a:srgbClr val="FFE697"/>
    <a:srgbClr val="003A2C"/>
    <a:srgbClr val="FF9B9B"/>
    <a:srgbClr val="CC9B00"/>
    <a:srgbClr val="865A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74" autoAdjust="0"/>
    <p:restoredTop sz="94660"/>
  </p:normalViewPr>
  <p:slideViewPr>
    <p:cSldViewPr>
      <p:cViewPr varScale="1">
        <p:scale>
          <a:sx n="78" d="100"/>
          <a:sy n="78" d="100"/>
        </p:scale>
        <p:origin x="78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D9EA73-295B-4BE7-AAA8-1B95FDEA1F2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BD1F65-0216-40D2-BDB9-4B2C6AE10614}">
      <dgm:prSet phldrT="[Текст]"/>
      <dgm:spPr/>
      <dgm:t>
        <a:bodyPr/>
        <a:lstStyle/>
        <a:p>
          <a:r>
            <a:rPr lang="uk-UA" b="1" dirty="0">
              <a:solidFill>
                <a:srgbClr val="002060"/>
              </a:solidFill>
              <a:latin typeface="Segoe Print" panose="02000600000000000000" pitchFamily="2" charset="0"/>
            </a:rPr>
            <a:t>Вибір теми</a:t>
          </a:r>
          <a:endParaRPr lang="ru-RU" b="1" dirty="0">
            <a:solidFill>
              <a:srgbClr val="002060"/>
            </a:solidFill>
            <a:latin typeface="Segoe Print" panose="02000600000000000000" pitchFamily="2" charset="0"/>
          </a:endParaRPr>
        </a:p>
      </dgm:t>
    </dgm:pt>
    <dgm:pt modelId="{851702D5-847A-4D3A-AECD-2C5C9B9FF91F}" type="parTrans" cxnId="{04CF6222-5B8C-4922-84E0-21931576CED5}">
      <dgm:prSet/>
      <dgm:spPr/>
      <dgm:t>
        <a:bodyPr/>
        <a:lstStyle/>
        <a:p>
          <a:endParaRPr lang="ru-RU"/>
        </a:p>
      </dgm:t>
    </dgm:pt>
    <dgm:pt modelId="{981D21E6-8347-46FD-A05D-3A27F413931E}" type="sibTrans" cxnId="{04CF6222-5B8C-4922-84E0-21931576CED5}">
      <dgm:prSet/>
      <dgm:spPr/>
      <dgm:t>
        <a:bodyPr/>
        <a:lstStyle/>
        <a:p>
          <a:endParaRPr lang="ru-RU"/>
        </a:p>
      </dgm:t>
    </dgm:pt>
    <dgm:pt modelId="{04C0C625-945B-4639-9C66-D7A9DDB9FA20}">
      <dgm:prSet phldrT="[Текст]"/>
      <dgm:spPr/>
      <dgm:t>
        <a:bodyPr/>
        <a:lstStyle/>
        <a:p>
          <a:r>
            <a:rPr lang="uk-UA" b="1" dirty="0">
              <a:solidFill>
                <a:srgbClr val="002060"/>
              </a:solidFill>
              <a:latin typeface="Segoe Print" panose="02000600000000000000" pitchFamily="2" charset="0"/>
            </a:rPr>
            <a:t>Конкретизація, уточнення</a:t>
          </a:r>
          <a:endParaRPr lang="ru-RU" b="1" dirty="0">
            <a:solidFill>
              <a:srgbClr val="002060"/>
            </a:solidFill>
            <a:latin typeface="Segoe Print" panose="02000600000000000000" pitchFamily="2" charset="0"/>
          </a:endParaRPr>
        </a:p>
      </dgm:t>
    </dgm:pt>
    <dgm:pt modelId="{C45334DE-F1F7-49CB-B75F-F2EF650132E3}" type="parTrans" cxnId="{53F443C5-CC28-42A0-A816-21381CB8BCE8}">
      <dgm:prSet/>
      <dgm:spPr/>
      <dgm:t>
        <a:bodyPr/>
        <a:lstStyle/>
        <a:p>
          <a:endParaRPr lang="ru-RU"/>
        </a:p>
      </dgm:t>
    </dgm:pt>
    <dgm:pt modelId="{D234E3FB-B44E-4F3F-B21B-A82406DD9C00}" type="sibTrans" cxnId="{53F443C5-CC28-42A0-A816-21381CB8BCE8}">
      <dgm:prSet/>
      <dgm:spPr/>
      <dgm:t>
        <a:bodyPr/>
        <a:lstStyle/>
        <a:p>
          <a:endParaRPr lang="ru-RU"/>
        </a:p>
      </dgm:t>
    </dgm:pt>
    <dgm:pt modelId="{39D2045D-E8F0-4D3A-9689-D9160836B280}">
      <dgm:prSet phldrT="[Текст]"/>
      <dgm:spPr/>
      <dgm:t>
        <a:bodyPr/>
        <a:lstStyle/>
        <a:p>
          <a:r>
            <a:rPr lang="uk-UA" b="1" dirty="0" err="1">
              <a:solidFill>
                <a:srgbClr val="002060"/>
              </a:solidFill>
              <a:latin typeface="Segoe Print" panose="02000600000000000000" pitchFamily="2" charset="0"/>
            </a:rPr>
            <a:t>Крегування</a:t>
          </a:r>
          <a:endParaRPr lang="ru-RU" b="1" dirty="0">
            <a:solidFill>
              <a:srgbClr val="002060"/>
            </a:solidFill>
            <a:latin typeface="Segoe Print" panose="02000600000000000000" pitchFamily="2" charset="0"/>
          </a:endParaRPr>
        </a:p>
      </dgm:t>
    </dgm:pt>
    <dgm:pt modelId="{5D468FB9-4D4A-4C96-9059-28F258A48616}" type="parTrans" cxnId="{F6073B0A-E868-4005-B77D-9AE7C07767F0}">
      <dgm:prSet/>
      <dgm:spPr/>
      <dgm:t>
        <a:bodyPr/>
        <a:lstStyle/>
        <a:p>
          <a:endParaRPr lang="ru-RU"/>
        </a:p>
      </dgm:t>
    </dgm:pt>
    <dgm:pt modelId="{86CD9D53-AEB7-4F62-A50F-1B57DAC481B6}" type="sibTrans" cxnId="{F6073B0A-E868-4005-B77D-9AE7C07767F0}">
      <dgm:prSet/>
      <dgm:spPr/>
      <dgm:t>
        <a:bodyPr/>
        <a:lstStyle/>
        <a:p>
          <a:endParaRPr lang="ru-RU"/>
        </a:p>
      </dgm:t>
    </dgm:pt>
    <dgm:pt modelId="{9EF9E81A-C429-4A80-A525-ABEF34646D40}">
      <dgm:prSet phldrT="[Текст]"/>
      <dgm:spPr/>
      <dgm:t>
        <a:bodyPr/>
        <a:lstStyle/>
        <a:p>
          <a:r>
            <a:rPr lang="uk-UA" b="1" dirty="0">
              <a:solidFill>
                <a:srgbClr val="002060"/>
              </a:solidFill>
              <a:latin typeface="Segoe Print" panose="02000600000000000000" pitchFamily="2" charset="0"/>
            </a:rPr>
            <a:t>Затвердження</a:t>
          </a:r>
          <a:endParaRPr lang="ru-RU" b="1" dirty="0">
            <a:solidFill>
              <a:srgbClr val="002060"/>
            </a:solidFill>
            <a:latin typeface="Segoe Print" panose="02000600000000000000" pitchFamily="2" charset="0"/>
          </a:endParaRPr>
        </a:p>
      </dgm:t>
    </dgm:pt>
    <dgm:pt modelId="{43AC4E0F-9038-4645-B09C-17DE3AC83D1F}" type="parTrans" cxnId="{9DFE9E21-0C9C-4428-BC08-A82A89AA17AC}">
      <dgm:prSet/>
      <dgm:spPr/>
      <dgm:t>
        <a:bodyPr/>
        <a:lstStyle/>
        <a:p>
          <a:endParaRPr lang="ru-RU"/>
        </a:p>
      </dgm:t>
    </dgm:pt>
    <dgm:pt modelId="{6AE94964-A362-4B30-AAA7-0105D2D46402}" type="sibTrans" cxnId="{9DFE9E21-0C9C-4428-BC08-A82A89AA17AC}">
      <dgm:prSet/>
      <dgm:spPr/>
      <dgm:t>
        <a:bodyPr/>
        <a:lstStyle/>
        <a:p>
          <a:endParaRPr lang="ru-RU"/>
        </a:p>
      </dgm:t>
    </dgm:pt>
    <dgm:pt modelId="{A7F77D09-51D9-458B-B267-852E32C9560C}" type="pres">
      <dgm:prSet presAssocID="{3DD9EA73-295B-4BE7-AAA8-1B95FDEA1F2D}" presName="linear" presStyleCnt="0">
        <dgm:presLayoutVars>
          <dgm:dir/>
          <dgm:animLvl val="lvl"/>
          <dgm:resizeHandles val="exact"/>
        </dgm:presLayoutVars>
      </dgm:prSet>
      <dgm:spPr/>
    </dgm:pt>
    <dgm:pt modelId="{2C7A4A58-5890-4708-9471-CB4EAE4B75A3}" type="pres">
      <dgm:prSet presAssocID="{EFBD1F65-0216-40D2-BDB9-4B2C6AE10614}" presName="parentLin" presStyleCnt="0"/>
      <dgm:spPr/>
    </dgm:pt>
    <dgm:pt modelId="{6C51798A-30C3-4123-8FF2-ED7FCB07527A}" type="pres">
      <dgm:prSet presAssocID="{EFBD1F65-0216-40D2-BDB9-4B2C6AE10614}" presName="parentLeftMargin" presStyleLbl="node1" presStyleIdx="0" presStyleCnt="4"/>
      <dgm:spPr/>
    </dgm:pt>
    <dgm:pt modelId="{37E4BEB5-E594-4759-84FB-727F1AAAD4AC}" type="pres">
      <dgm:prSet presAssocID="{EFBD1F65-0216-40D2-BDB9-4B2C6AE1061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BEEBC89-3E91-478B-9385-4667F046E9B3}" type="pres">
      <dgm:prSet presAssocID="{EFBD1F65-0216-40D2-BDB9-4B2C6AE10614}" presName="negativeSpace" presStyleCnt="0"/>
      <dgm:spPr/>
    </dgm:pt>
    <dgm:pt modelId="{EDA811D0-5BBF-467F-A3E4-FA37C668057F}" type="pres">
      <dgm:prSet presAssocID="{EFBD1F65-0216-40D2-BDB9-4B2C6AE10614}" presName="childText" presStyleLbl="conFgAcc1" presStyleIdx="0" presStyleCnt="4">
        <dgm:presLayoutVars>
          <dgm:bulletEnabled val="1"/>
        </dgm:presLayoutVars>
      </dgm:prSet>
      <dgm:spPr/>
    </dgm:pt>
    <dgm:pt modelId="{D7A5986A-83BC-4140-9308-2C0B6C3D8FBA}" type="pres">
      <dgm:prSet presAssocID="{981D21E6-8347-46FD-A05D-3A27F413931E}" presName="spaceBetweenRectangles" presStyleCnt="0"/>
      <dgm:spPr/>
    </dgm:pt>
    <dgm:pt modelId="{5AACDEE1-7BDB-474A-88D7-81552716C3CE}" type="pres">
      <dgm:prSet presAssocID="{04C0C625-945B-4639-9C66-D7A9DDB9FA20}" presName="parentLin" presStyleCnt="0"/>
      <dgm:spPr/>
    </dgm:pt>
    <dgm:pt modelId="{43764F24-C56D-4488-BC98-DE9492F25E6D}" type="pres">
      <dgm:prSet presAssocID="{04C0C625-945B-4639-9C66-D7A9DDB9FA20}" presName="parentLeftMargin" presStyleLbl="node1" presStyleIdx="0" presStyleCnt="4"/>
      <dgm:spPr/>
    </dgm:pt>
    <dgm:pt modelId="{5EAD946E-A302-4D81-A4B7-98FFF75EAD12}" type="pres">
      <dgm:prSet presAssocID="{04C0C625-945B-4639-9C66-D7A9DDB9FA2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03F5C73-D167-423E-9E11-BE2D18288861}" type="pres">
      <dgm:prSet presAssocID="{04C0C625-945B-4639-9C66-D7A9DDB9FA20}" presName="negativeSpace" presStyleCnt="0"/>
      <dgm:spPr/>
    </dgm:pt>
    <dgm:pt modelId="{3F8DA9C2-3F0C-4893-9155-2D15B782DD14}" type="pres">
      <dgm:prSet presAssocID="{04C0C625-945B-4639-9C66-D7A9DDB9FA20}" presName="childText" presStyleLbl="conFgAcc1" presStyleIdx="1" presStyleCnt="4">
        <dgm:presLayoutVars>
          <dgm:bulletEnabled val="1"/>
        </dgm:presLayoutVars>
      </dgm:prSet>
      <dgm:spPr/>
    </dgm:pt>
    <dgm:pt modelId="{14F97898-28E2-4E00-B46C-9812E4A8F099}" type="pres">
      <dgm:prSet presAssocID="{D234E3FB-B44E-4F3F-B21B-A82406DD9C00}" presName="spaceBetweenRectangles" presStyleCnt="0"/>
      <dgm:spPr/>
    </dgm:pt>
    <dgm:pt modelId="{9E14836D-43F9-4E8C-8B26-282E6231FDA2}" type="pres">
      <dgm:prSet presAssocID="{39D2045D-E8F0-4D3A-9689-D9160836B280}" presName="parentLin" presStyleCnt="0"/>
      <dgm:spPr/>
    </dgm:pt>
    <dgm:pt modelId="{181D57C2-13D0-4EBB-95C6-7AA3D69BB237}" type="pres">
      <dgm:prSet presAssocID="{39D2045D-E8F0-4D3A-9689-D9160836B280}" presName="parentLeftMargin" presStyleLbl="node1" presStyleIdx="1" presStyleCnt="4"/>
      <dgm:spPr/>
    </dgm:pt>
    <dgm:pt modelId="{9FCDD8F2-43B6-4083-9977-1FD837424B8A}" type="pres">
      <dgm:prSet presAssocID="{39D2045D-E8F0-4D3A-9689-D9160836B28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D312DDA-3348-4FFD-9AD1-0907CE13B42F}" type="pres">
      <dgm:prSet presAssocID="{39D2045D-E8F0-4D3A-9689-D9160836B280}" presName="negativeSpace" presStyleCnt="0"/>
      <dgm:spPr/>
    </dgm:pt>
    <dgm:pt modelId="{73FCD34B-9987-4B2C-B0C9-645E3FF275AC}" type="pres">
      <dgm:prSet presAssocID="{39D2045D-E8F0-4D3A-9689-D9160836B280}" presName="childText" presStyleLbl="conFgAcc1" presStyleIdx="2" presStyleCnt="4">
        <dgm:presLayoutVars>
          <dgm:bulletEnabled val="1"/>
        </dgm:presLayoutVars>
      </dgm:prSet>
      <dgm:spPr/>
    </dgm:pt>
    <dgm:pt modelId="{4400B002-731D-4442-A86E-B8EA5A713D12}" type="pres">
      <dgm:prSet presAssocID="{86CD9D53-AEB7-4F62-A50F-1B57DAC481B6}" presName="spaceBetweenRectangles" presStyleCnt="0"/>
      <dgm:spPr/>
    </dgm:pt>
    <dgm:pt modelId="{C52F78DE-740F-4F07-B486-CCEAF521FF2A}" type="pres">
      <dgm:prSet presAssocID="{9EF9E81A-C429-4A80-A525-ABEF34646D40}" presName="parentLin" presStyleCnt="0"/>
      <dgm:spPr/>
    </dgm:pt>
    <dgm:pt modelId="{0DC456AC-882F-4428-8F42-EF990452E861}" type="pres">
      <dgm:prSet presAssocID="{9EF9E81A-C429-4A80-A525-ABEF34646D40}" presName="parentLeftMargin" presStyleLbl="node1" presStyleIdx="2" presStyleCnt="4"/>
      <dgm:spPr/>
    </dgm:pt>
    <dgm:pt modelId="{0AEED1FF-A5CC-4852-BC35-EAD23C7548E6}" type="pres">
      <dgm:prSet presAssocID="{9EF9E81A-C429-4A80-A525-ABEF34646D4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627A432-DEDD-4EB0-9484-5CD423D764D5}" type="pres">
      <dgm:prSet presAssocID="{9EF9E81A-C429-4A80-A525-ABEF34646D40}" presName="negativeSpace" presStyleCnt="0"/>
      <dgm:spPr/>
    </dgm:pt>
    <dgm:pt modelId="{5AD7A6F0-5803-448C-B2CB-43CD7392605E}" type="pres">
      <dgm:prSet presAssocID="{9EF9E81A-C429-4A80-A525-ABEF34646D4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6073B0A-E868-4005-B77D-9AE7C07767F0}" srcId="{3DD9EA73-295B-4BE7-AAA8-1B95FDEA1F2D}" destId="{39D2045D-E8F0-4D3A-9689-D9160836B280}" srcOrd="2" destOrd="0" parTransId="{5D468FB9-4D4A-4C96-9059-28F258A48616}" sibTransId="{86CD9D53-AEB7-4F62-A50F-1B57DAC481B6}"/>
    <dgm:cxn modelId="{9DFE9E21-0C9C-4428-BC08-A82A89AA17AC}" srcId="{3DD9EA73-295B-4BE7-AAA8-1B95FDEA1F2D}" destId="{9EF9E81A-C429-4A80-A525-ABEF34646D40}" srcOrd="3" destOrd="0" parTransId="{43AC4E0F-9038-4645-B09C-17DE3AC83D1F}" sibTransId="{6AE94964-A362-4B30-AAA7-0105D2D46402}"/>
    <dgm:cxn modelId="{04CF6222-5B8C-4922-84E0-21931576CED5}" srcId="{3DD9EA73-295B-4BE7-AAA8-1B95FDEA1F2D}" destId="{EFBD1F65-0216-40D2-BDB9-4B2C6AE10614}" srcOrd="0" destOrd="0" parTransId="{851702D5-847A-4D3A-AECD-2C5C9B9FF91F}" sibTransId="{981D21E6-8347-46FD-A05D-3A27F413931E}"/>
    <dgm:cxn modelId="{F613003B-DE50-4672-8A7A-1E7B1E66D2FD}" type="presOf" srcId="{9EF9E81A-C429-4A80-A525-ABEF34646D40}" destId="{0DC456AC-882F-4428-8F42-EF990452E861}" srcOrd="0" destOrd="0" presId="urn:microsoft.com/office/officeart/2005/8/layout/list1"/>
    <dgm:cxn modelId="{1BA8984F-563B-45C0-B6FD-7787ABC48536}" type="presOf" srcId="{04C0C625-945B-4639-9C66-D7A9DDB9FA20}" destId="{5EAD946E-A302-4D81-A4B7-98FFF75EAD12}" srcOrd="1" destOrd="0" presId="urn:microsoft.com/office/officeart/2005/8/layout/list1"/>
    <dgm:cxn modelId="{AA74135A-8DB9-49F2-919F-140DC37FD7AB}" type="presOf" srcId="{3DD9EA73-295B-4BE7-AAA8-1B95FDEA1F2D}" destId="{A7F77D09-51D9-458B-B267-852E32C9560C}" srcOrd="0" destOrd="0" presId="urn:microsoft.com/office/officeart/2005/8/layout/list1"/>
    <dgm:cxn modelId="{D9677684-3344-47BB-9CEF-9E42011706EB}" type="presOf" srcId="{04C0C625-945B-4639-9C66-D7A9DDB9FA20}" destId="{43764F24-C56D-4488-BC98-DE9492F25E6D}" srcOrd="0" destOrd="0" presId="urn:microsoft.com/office/officeart/2005/8/layout/list1"/>
    <dgm:cxn modelId="{30BB9895-E174-45FF-AC98-04499451BC73}" type="presOf" srcId="{EFBD1F65-0216-40D2-BDB9-4B2C6AE10614}" destId="{6C51798A-30C3-4123-8FF2-ED7FCB07527A}" srcOrd="0" destOrd="0" presId="urn:microsoft.com/office/officeart/2005/8/layout/list1"/>
    <dgm:cxn modelId="{800AEFAA-66D8-41DF-BFD4-F49776F482E3}" type="presOf" srcId="{EFBD1F65-0216-40D2-BDB9-4B2C6AE10614}" destId="{37E4BEB5-E594-4759-84FB-727F1AAAD4AC}" srcOrd="1" destOrd="0" presId="urn:microsoft.com/office/officeart/2005/8/layout/list1"/>
    <dgm:cxn modelId="{5D17DBB8-6731-4EDE-8644-607E99AC9055}" type="presOf" srcId="{39D2045D-E8F0-4D3A-9689-D9160836B280}" destId="{181D57C2-13D0-4EBB-95C6-7AA3D69BB237}" srcOrd="0" destOrd="0" presId="urn:microsoft.com/office/officeart/2005/8/layout/list1"/>
    <dgm:cxn modelId="{53F443C5-CC28-42A0-A816-21381CB8BCE8}" srcId="{3DD9EA73-295B-4BE7-AAA8-1B95FDEA1F2D}" destId="{04C0C625-945B-4639-9C66-D7A9DDB9FA20}" srcOrd="1" destOrd="0" parTransId="{C45334DE-F1F7-49CB-B75F-F2EF650132E3}" sibTransId="{D234E3FB-B44E-4F3F-B21B-A82406DD9C00}"/>
    <dgm:cxn modelId="{DEF648D7-564F-4C78-AD2D-5EA54CBC6518}" type="presOf" srcId="{9EF9E81A-C429-4A80-A525-ABEF34646D40}" destId="{0AEED1FF-A5CC-4852-BC35-EAD23C7548E6}" srcOrd="1" destOrd="0" presId="urn:microsoft.com/office/officeart/2005/8/layout/list1"/>
    <dgm:cxn modelId="{FB79C1DF-8DE9-4EE6-A7CC-25E978A772A6}" type="presOf" srcId="{39D2045D-E8F0-4D3A-9689-D9160836B280}" destId="{9FCDD8F2-43B6-4083-9977-1FD837424B8A}" srcOrd="1" destOrd="0" presId="urn:microsoft.com/office/officeart/2005/8/layout/list1"/>
    <dgm:cxn modelId="{BBAF57C4-E049-4922-9D0E-4A585E9B0001}" type="presParOf" srcId="{A7F77D09-51D9-458B-B267-852E32C9560C}" destId="{2C7A4A58-5890-4708-9471-CB4EAE4B75A3}" srcOrd="0" destOrd="0" presId="urn:microsoft.com/office/officeart/2005/8/layout/list1"/>
    <dgm:cxn modelId="{DC48A9DD-8F89-4B40-A59B-6AC9AA6C2822}" type="presParOf" srcId="{2C7A4A58-5890-4708-9471-CB4EAE4B75A3}" destId="{6C51798A-30C3-4123-8FF2-ED7FCB07527A}" srcOrd="0" destOrd="0" presId="urn:microsoft.com/office/officeart/2005/8/layout/list1"/>
    <dgm:cxn modelId="{D312644F-666E-41FB-8405-EA122E13B11D}" type="presParOf" srcId="{2C7A4A58-5890-4708-9471-CB4EAE4B75A3}" destId="{37E4BEB5-E594-4759-84FB-727F1AAAD4AC}" srcOrd="1" destOrd="0" presId="urn:microsoft.com/office/officeart/2005/8/layout/list1"/>
    <dgm:cxn modelId="{0EFE7E12-6C7B-46B7-B513-15DDAC37904D}" type="presParOf" srcId="{A7F77D09-51D9-458B-B267-852E32C9560C}" destId="{FBEEBC89-3E91-478B-9385-4667F046E9B3}" srcOrd="1" destOrd="0" presId="urn:microsoft.com/office/officeart/2005/8/layout/list1"/>
    <dgm:cxn modelId="{EB918A7D-417F-4682-B9F3-B9A209D79BC1}" type="presParOf" srcId="{A7F77D09-51D9-458B-B267-852E32C9560C}" destId="{EDA811D0-5BBF-467F-A3E4-FA37C668057F}" srcOrd="2" destOrd="0" presId="urn:microsoft.com/office/officeart/2005/8/layout/list1"/>
    <dgm:cxn modelId="{667A53E9-64E8-4FD0-8BF0-24896D83106E}" type="presParOf" srcId="{A7F77D09-51D9-458B-B267-852E32C9560C}" destId="{D7A5986A-83BC-4140-9308-2C0B6C3D8FBA}" srcOrd="3" destOrd="0" presId="urn:microsoft.com/office/officeart/2005/8/layout/list1"/>
    <dgm:cxn modelId="{864760F9-C67F-4E95-875D-9248BA11D5FC}" type="presParOf" srcId="{A7F77D09-51D9-458B-B267-852E32C9560C}" destId="{5AACDEE1-7BDB-474A-88D7-81552716C3CE}" srcOrd="4" destOrd="0" presId="urn:microsoft.com/office/officeart/2005/8/layout/list1"/>
    <dgm:cxn modelId="{3BE74106-BAC6-44EC-8755-9EF00540458D}" type="presParOf" srcId="{5AACDEE1-7BDB-474A-88D7-81552716C3CE}" destId="{43764F24-C56D-4488-BC98-DE9492F25E6D}" srcOrd="0" destOrd="0" presId="urn:microsoft.com/office/officeart/2005/8/layout/list1"/>
    <dgm:cxn modelId="{737369C7-CD87-472F-B5E3-10458968032E}" type="presParOf" srcId="{5AACDEE1-7BDB-474A-88D7-81552716C3CE}" destId="{5EAD946E-A302-4D81-A4B7-98FFF75EAD12}" srcOrd="1" destOrd="0" presId="urn:microsoft.com/office/officeart/2005/8/layout/list1"/>
    <dgm:cxn modelId="{10962954-97C7-4841-B298-35FBEA65661C}" type="presParOf" srcId="{A7F77D09-51D9-458B-B267-852E32C9560C}" destId="{003F5C73-D167-423E-9E11-BE2D18288861}" srcOrd="5" destOrd="0" presId="urn:microsoft.com/office/officeart/2005/8/layout/list1"/>
    <dgm:cxn modelId="{B639D74B-8D47-4679-BD62-A3016BE40B01}" type="presParOf" srcId="{A7F77D09-51D9-458B-B267-852E32C9560C}" destId="{3F8DA9C2-3F0C-4893-9155-2D15B782DD14}" srcOrd="6" destOrd="0" presId="urn:microsoft.com/office/officeart/2005/8/layout/list1"/>
    <dgm:cxn modelId="{36677F3D-9CA8-41F6-B45B-FB48FDEC2DEB}" type="presParOf" srcId="{A7F77D09-51D9-458B-B267-852E32C9560C}" destId="{14F97898-28E2-4E00-B46C-9812E4A8F099}" srcOrd="7" destOrd="0" presId="urn:microsoft.com/office/officeart/2005/8/layout/list1"/>
    <dgm:cxn modelId="{DDD716EA-17EC-47AF-BC9B-037995056B72}" type="presParOf" srcId="{A7F77D09-51D9-458B-B267-852E32C9560C}" destId="{9E14836D-43F9-4E8C-8B26-282E6231FDA2}" srcOrd="8" destOrd="0" presId="urn:microsoft.com/office/officeart/2005/8/layout/list1"/>
    <dgm:cxn modelId="{1451FA89-4874-4E60-9EF2-C8A6C0D7969A}" type="presParOf" srcId="{9E14836D-43F9-4E8C-8B26-282E6231FDA2}" destId="{181D57C2-13D0-4EBB-95C6-7AA3D69BB237}" srcOrd="0" destOrd="0" presId="urn:microsoft.com/office/officeart/2005/8/layout/list1"/>
    <dgm:cxn modelId="{A6EDC510-A15F-4425-86C1-0AED48AC7CE2}" type="presParOf" srcId="{9E14836D-43F9-4E8C-8B26-282E6231FDA2}" destId="{9FCDD8F2-43B6-4083-9977-1FD837424B8A}" srcOrd="1" destOrd="0" presId="urn:microsoft.com/office/officeart/2005/8/layout/list1"/>
    <dgm:cxn modelId="{1D11D2B0-6B9B-48DC-B650-E2BD043D8819}" type="presParOf" srcId="{A7F77D09-51D9-458B-B267-852E32C9560C}" destId="{ED312DDA-3348-4FFD-9AD1-0907CE13B42F}" srcOrd="9" destOrd="0" presId="urn:microsoft.com/office/officeart/2005/8/layout/list1"/>
    <dgm:cxn modelId="{0D3F1407-6F4E-49F3-91F9-F890BA33307B}" type="presParOf" srcId="{A7F77D09-51D9-458B-B267-852E32C9560C}" destId="{73FCD34B-9987-4B2C-B0C9-645E3FF275AC}" srcOrd="10" destOrd="0" presId="urn:microsoft.com/office/officeart/2005/8/layout/list1"/>
    <dgm:cxn modelId="{D91EB952-6F50-4A1E-9367-2AA6BD287AED}" type="presParOf" srcId="{A7F77D09-51D9-458B-B267-852E32C9560C}" destId="{4400B002-731D-4442-A86E-B8EA5A713D12}" srcOrd="11" destOrd="0" presId="urn:microsoft.com/office/officeart/2005/8/layout/list1"/>
    <dgm:cxn modelId="{CE94A8CB-9C29-47BA-BF4F-137FE595E17F}" type="presParOf" srcId="{A7F77D09-51D9-458B-B267-852E32C9560C}" destId="{C52F78DE-740F-4F07-B486-CCEAF521FF2A}" srcOrd="12" destOrd="0" presId="urn:microsoft.com/office/officeart/2005/8/layout/list1"/>
    <dgm:cxn modelId="{BBE6D4BB-F5BE-46B5-9F05-4A6A55F915EC}" type="presParOf" srcId="{C52F78DE-740F-4F07-B486-CCEAF521FF2A}" destId="{0DC456AC-882F-4428-8F42-EF990452E861}" srcOrd="0" destOrd="0" presId="urn:microsoft.com/office/officeart/2005/8/layout/list1"/>
    <dgm:cxn modelId="{723EEA9B-5731-485E-815C-AB65F3AAE6DF}" type="presParOf" srcId="{C52F78DE-740F-4F07-B486-CCEAF521FF2A}" destId="{0AEED1FF-A5CC-4852-BC35-EAD23C7548E6}" srcOrd="1" destOrd="0" presId="urn:microsoft.com/office/officeart/2005/8/layout/list1"/>
    <dgm:cxn modelId="{D964369F-28D0-455E-8964-29972187320D}" type="presParOf" srcId="{A7F77D09-51D9-458B-B267-852E32C9560C}" destId="{D627A432-DEDD-4EB0-9484-5CD423D764D5}" srcOrd="13" destOrd="0" presId="urn:microsoft.com/office/officeart/2005/8/layout/list1"/>
    <dgm:cxn modelId="{894D8B5C-DBA2-464C-9EA3-6D5D31021595}" type="presParOf" srcId="{A7F77D09-51D9-458B-B267-852E32C9560C}" destId="{5AD7A6F0-5803-448C-B2CB-43CD7392605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811D0-5BBF-467F-A3E4-FA37C668057F}">
      <dsp:nvSpPr>
        <dsp:cNvPr id="0" name=""/>
        <dsp:cNvSpPr/>
      </dsp:nvSpPr>
      <dsp:spPr>
        <a:xfrm>
          <a:off x="0" y="266747"/>
          <a:ext cx="644471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4BEB5-E594-4759-84FB-727F1AAAD4AC}">
      <dsp:nvSpPr>
        <dsp:cNvPr id="0" name=""/>
        <dsp:cNvSpPr/>
      </dsp:nvSpPr>
      <dsp:spPr>
        <a:xfrm>
          <a:off x="322235" y="15827"/>
          <a:ext cx="4511301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516" tIns="0" rIns="170516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1" kern="1200" dirty="0">
              <a:solidFill>
                <a:srgbClr val="002060"/>
              </a:solidFill>
              <a:latin typeface="Segoe Print" panose="02000600000000000000" pitchFamily="2" charset="0"/>
            </a:rPr>
            <a:t>Вибір теми</a:t>
          </a:r>
          <a:endParaRPr lang="ru-RU" sz="1700" b="1" kern="1200" dirty="0">
            <a:solidFill>
              <a:srgbClr val="002060"/>
            </a:solidFill>
            <a:latin typeface="Segoe Print" panose="02000600000000000000" pitchFamily="2" charset="0"/>
          </a:endParaRPr>
        </a:p>
      </dsp:txBody>
      <dsp:txXfrm>
        <a:off x="346733" y="40325"/>
        <a:ext cx="4462305" cy="452844"/>
      </dsp:txXfrm>
    </dsp:sp>
    <dsp:sp modelId="{3F8DA9C2-3F0C-4893-9155-2D15B782DD14}">
      <dsp:nvSpPr>
        <dsp:cNvPr id="0" name=""/>
        <dsp:cNvSpPr/>
      </dsp:nvSpPr>
      <dsp:spPr>
        <a:xfrm>
          <a:off x="0" y="1037867"/>
          <a:ext cx="644471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D946E-A302-4D81-A4B7-98FFF75EAD12}">
      <dsp:nvSpPr>
        <dsp:cNvPr id="0" name=""/>
        <dsp:cNvSpPr/>
      </dsp:nvSpPr>
      <dsp:spPr>
        <a:xfrm>
          <a:off x="322235" y="786947"/>
          <a:ext cx="4511301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516" tIns="0" rIns="170516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1" kern="1200" dirty="0">
              <a:solidFill>
                <a:srgbClr val="002060"/>
              </a:solidFill>
              <a:latin typeface="Segoe Print" panose="02000600000000000000" pitchFamily="2" charset="0"/>
            </a:rPr>
            <a:t>Конкретизація, уточнення</a:t>
          </a:r>
          <a:endParaRPr lang="ru-RU" sz="1700" b="1" kern="1200" dirty="0">
            <a:solidFill>
              <a:srgbClr val="002060"/>
            </a:solidFill>
            <a:latin typeface="Segoe Print" panose="02000600000000000000" pitchFamily="2" charset="0"/>
          </a:endParaRPr>
        </a:p>
      </dsp:txBody>
      <dsp:txXfrm>
        <a:off x="346733" y="811445"/>
        <a:ext cx="4462305" cy="452844"/>
      </dsp:txXfrm>
    </dsp:sp>
    <dsp:sp modelId="{73FCD34B-9987-4B2C-B0C9-645E3FF275AC}">
      <dsp:nvSpPr>
        <dsp:cNvPr id="0" name=""/>
        <dsp:cNvSpPr/>
      </dsp:nvSpPr>
      <dsp:spPr>
        <a:xfrm>
          <a:off x="0" y="1808988"/>
          <a:ext cx="644471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DD8F2-43B6-4083-9977-1FD837424B8A}">
      <dsp:nvSpPr>
        <dsp:cNvPr id="0" name=""/>
        <dsp:cNvSpPr/>
      </dsp:nvSpPr>
      <dsp:spPr>
        <a:xfrm>
          <a:off x="322235" y="1558067"/>
          <a:ext cx="4511301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516" tIns="0" rIns="170516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1" kern="1200" dirty="0" err="1">
              <a:solidFill>
                <a:srgbClr val="002060"/>
              </a:solidFill>
              <a:latin typeface="Segoe Print" panose="02000600000000000000" pitchFamily="2" charset="0"/>
            </a:rPr>
            <a:t>Крегування</a:t>
          </a:r>
          <a:endParaRPr lang="ru-RU" sz="1700" b="1" kern="1200" dirty="0">
            <a:solidFill>
              <a:srgbClr val="002060"/>
            </a:solidFill>
            <a:latin typeface="Segoe Print" panose="02000600000000000000" pitchFamily="2" charset="0"/>
          </a:endParaRPr>
        </a:p>
      </dsp:txBody>
      <dsp:txXfrm>
        <a:off x="346733" y="1582565"/>
        <a:ext cx="4462305" cy="452844"/>
      </dsp:txXfrm>
    </dsp:sp>
    <dsp:sp modelId="{5AD7A6F0-5803-448C-B2CB-43CD7392605E}">
      <dsp:nvSpPr>
        <dsp:cNvPr id="0" name=""/>
        <dsp:cNvSpPr/>
      </dsp:nvSpPr>
      <dsp:spPr>
        <a:xfrm>
          <a:off x="0" y="2580108"/>
          <a:ext cx="644471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EED1FF-A5CC-4852-BC35-EAD23C7548E6}">
      <dsp:nvSpPr>
        <dsp:cNvPr id="0" name=""/>
        <dsp:cNvSpPr/>
      </dsp:nvSpPr>
      <dsp:spPr>
        <a:xfrm>
          <a:off x="322235" y="2329188"/>
          <a:ext cx="4511301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516" tIns="0" rIns="170516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b="1" kern="1200" dirty="0">
              <a:solidFill>
                <a:srgbClr val="002060"/>
              </a:solidFill>
              <a:latin typeface="Segoe Print" panose="02000600000000000000" pitchFamily="2" charset="0"/>
            </a:rPr>
            <a:t>Затвердження</a:t>
          </a:r>
          <a:endParaRPr lang="ru-RU" sz="1700" b="1" kern="1200" dirty="0">
            <a:solidFill>
              <a:srgbClr val="002060"/>
            </a:solidFill>
            <a:latin typeface="Segoe Print" panose="02000600000000000000" pitchFamily="2" charset="0"/>
          </a:endParaRPr>
        </a:p>
      </dsp:txBody>
      <dsp:txXfrm>
        <a:off x="346733" y="2353686"/>
        <a:ext cx="4462305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593D456B-DE3D-49C8-A81C-E112D707AAF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731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307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778038" y="-12807950"/>
            <a:ext cx="18078451" cy="13558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66750" y="4716463"/>
            <a:ext cx="5330825" cy="4462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0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57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15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44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52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1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87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63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29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99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27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63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C944148D-B8A9-4AAF-ADED-FBD6718A5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6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pravoua.com.ua/files/file/metod_(1).%20%D1%80%D0%B5%D0%BA%D0%BE%D0%BC%D0%B5%D0%BD%D0%B4.%20%D0%BC%D1%96%D0%B6%D0%BD%D0%B0%D1%80%D0%BE%D0%B4%D0%BD%D1%96%20%D1%81%D1%82%D0%B8%D0%BB%D1%96%20%D1%86%D0%B8%D1%82%D1%83%D0%B2%D0%B0%D0%BD%D0%BD%D1%8F%20%D1%82%D0%B0%20%D0%BF%D0%BE%D1%81%D0%B8%D0%BB%D0%B0%D0%BD%D0%BD%D1%8F%20%D0%B2%20%D0%BD%D0%B0%D1%83%D0%BA%D0%BE%D0%B2%D0%B8%D1%85%20%D1%80%D0%BE%D0%B1%D0%BE%D1%82%D0%B0%D1%85.pdf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lit.net/" TargetMode="External"/><Relationship Id="rId2" Type="http://schemas.openxmlformats.org/officeDocument/2006/relationships/hyperlink" Target="http://translit.kh.ua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ctrTitle"/>
          </p:nvPr>
        </p:nvSpPr>
        <p:spPr>
          <a:xfrm>
            <a:off x="1294859" y="498864"/>
            <a:ext cx="6818811" cy="631937"/>
          </a:xfrm>
        </p:spPr>
        <p:txBody>
          <a:bodyPr>
            <a:noAutofit/>
          </a:bodyPr>
          <a:lstStyle/>
          <a:p>
            <a:pPr algn="ctr" fontAlgn="base">
              <a:lnSpc>
                <a:spcPct val="150000"/>
              </a:lnSpc>
            </a:pPr>
            <a:r>
              <a:rPr lang="uk-UA" sz="2400" dirty="0">
                <a:solidFill>
                  <a:srgbClr val="002060"/>
                </a:solidFill>
                <a:latin typeface="Segoe Print" panose="02000600000000000000" pitchFamily="2" charset="0"/>
              </a:rPr>
              <a:t>ВСП «Класичний фаховий коледж </a:t>
            </a:r>
            <a:r>
              <a:rPr lang="uk-UA" sz="2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СумД</a:t>
            </a:r>
            <a:r>
              <a:rPr lang="ru-RU" sz="2400" dirty="0">
                <a:solidFill>
                  <a:srgbClr val="002060"/>
                </a:solidFill>
                <a:latin typeface="Segoe Print" panose="02000600000000000000" pitchFamily="2" charset="0"/>
              </a:rPr>
              <a:t>У»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56376" y="1459320"/>
            <a:ext cx="7495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solidFill>
                  <a:srgbClr val="C00000"/>
                </a:solidFill>
                <a:latin typeface="Segoe Print" panose="02000600000000000000" pitchFamily="2" charset="0"/>
              </a:rPr>
              <a:t>Прикладні аспекти оформлення результатів наукових досліджень</a:t>
            </a:r>
            <a:endParaRPr lang="uk-UA" sz="36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pic>
        <p:nvPicPr>
          <p:cNvPr id="8" name="Picture 2" descr="Картинки по запросу job">
            <a:extLst>
              <a:ext uri="{FF2B5EF4-FFF2-40B4-BE49-F238E27FC236}">
                <a16:creationId xmlns:a16="http://schemas.microsoft.com/office/drawing/2014/main" id="{35668353-FB45-44AF-BF96-A82757C07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39404"/>
            <a:ext cx="5721914" cy="285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47835B5-2372-4067-8465-247279DB3C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828" y="5175145"/>
            <a:ext cx="1192226" cy="1556792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F4B4374-291F-427B-931D-4773466D6676}"/>
              </a:ext>
            </a:extLst>
          </p:cNvPr>
          <p:cNvSpPr txBox="1">
            <a:spLocks/>
          </p:cNvSpPr>
          <p:nvPr/>
        </p:nvSpPr>
        <p:spPr>
          <a:xfrm>
            <a:off x="5940152" y="3429000"/>
            <a:ext cx="3203848" cy="19696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uk-UA" sz="24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Волосюк</a:t>
            </a:r>
            <a:r>
              <a:rPr lang="uk-UA" sz="24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</a:p>
          <a:p>
            <a:pPr algn="ctr" fontAlgn="base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uk-UA" sz="2400" b="1" dirty="0">
                <a:solidFill>
                  <a:srgbClr val="002060"/>
                </a:solidFill>
                <a:latin typeface="Segoe Print" panose="02000600000000000000" pitchFamily="2" charset="0"/>
              </a:rPr>
              <a:t>Тетяна Вікторівна</a:t>
            </a:r>
            <a:r>
              <a:rPr lang="uk-UA" sz="2400" dirty="0">
                <a:solidFill>
                  <a:srgbClr val="002060"/>
                </a:solidFill>
                <a:latin typeface="Segoe Print" panose="02000600000000000000" pitchFamily="2" charset="0"/>
              </a:rPr>
              <a:t>, к. пед. наук, викладач вищої категорії</a:t>
            </a:r>
            <a:endParaRPr lang="ru-RU" sz="2400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82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575556" y="2660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377968" y="2090465"/>
            <a:ext cx="82809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C00000"/>
                </a:solidFill>
                <a:latin typeface="Segoe Print" panose="02000600000000000000" pitchFamily="2" charset="0"/>
              </a:rPr>
              <a:t>Н</a:t>
            </a:r>
            <a:r>
              <a:rPr lang="ru-RU" dirty="0" err="1">
                <a:solidFill>
                  <a:srgbClr val="C00000"/>
                </a:solidFill>
                <a:latin typeface="Segoe Print" panose="02000600000000000000" pitchFamily="2" charset="0"/>
              </a:rPr>
              <a:t>ауков</a:t>
            </a:r>
            <a:r>
              <a:rPr lang="uk-UA" dirty="0">
                <a:solidFill>
                  <a:srgbClr val="C00000"/>
                </a:solidFill>
                <a:latin typeface="Segoe Print" panose="02000600000000000000" pitchFamily="2" charset="0"/>
              </a:rPr>
              <a:t>а</a:t>
            </a:r>
            <a:r>
              <a:rPr lang="ru-RU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Segoe Print" panose="02000600000000000000" pitchFamily="2" charset="0"/>
              </a:rPr>
              <a:t>новизн</a:t>
            </a:r>
            <a:r>
              <a:rPr lang="uk-UA" dirty="0">
                <a:solidFill>
                  <a:srgbClr val="C00000"/>
                </a:solidFill>
                <a:latin typeface="Segoe Print" panose="02000600000000000000" pitchFamily="2" charset="0"/>
              </a:rPr>
              <a:t>а </a:t>
            </a:r>
            <a:r>
              <a:rPr lang="uk-UA" dirty="0">
                <a:solidFill>
                  <a:srgbClr val="002060"/>
                </a:solidFill>
                <a:latin typeface="Segoe Print" panose="02000600000000000000" pitchFamily="2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теоретичн</a:t>
            </a:r>
            <a:r>
              <a:rPr lang="uk-UA" dirty="0">
                <a:solidFill>
                  <a:srgbClr val="002060"/>
                </a:solidFill>
                <a:latin typeface="Segoe Print" panose="02000600000000000000" pitchFamily="2" charset="0"/>
              </a:rPr>
              <a:t>е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і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практичн</a:t>
            </a:r>
            <a:r>
              <a:rPr lang="uk-UA" dirty="0">
                <a:solidFill>
                  <a:srgbClr val="002060"/>
                </a:solidFill>
                <a:latin typeface="Segoe Print" panose="02000600000000000000" pitchFamily="2" charset="0"/>
              </a:rPr>
              <a:t>е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значення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результатів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дослідження</a:t>
            </a:r>
            <a:r>
              <a:rPr lang="uk-UA" dirty="0">
                <a:solidFill>
                  <a:srgbClr val="002060"/>
                </a:solidFill>
                <a:latin typeface="Segoe Print" panose="02000600000000000000" pitchFamily="2" charset="0"/>
              </a:rPr>
              <a:t>.</a:t>
            </a:r>
            <a:endParaRPr lang="ru-RU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pPr algn="ctr"/>
            <a:r>
              <a:rPr lang="ru-RU" dirty="0" err="1">
                <a:solidFill>
                  <a:srgbClr val="C00000"/>
                </a:solidFill>
                <a:latin typeface="Segoe Print" panose="02000600000000000000" pitchFamily="2" charset="0"/>
              </a:rPr>
              <a:t>Рівні</a:t>
            </a:r>
            <a:r>
              <a:rPr lang="ru-RU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Segoe Print" panose="02000600000000000000" pitchFamily="2" charset="0"/>
              </a:rPr>
              <a:t>новизни</a:t>
            </a:r>
            <a:r>
              <a:rPr lang="ru-RU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наукових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досліджень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: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а) </a:t>
            </a:r>
            <a:r>
              <a:rPr lang="ru-RU" dirty="0" err="1">
                <a:solidFill>
                  <a:srgbClr val="C00000"/>
                </a:solidFill>
                <a:latin typeface="Segoe Print" panose="02000600000000000000" pitchFamily="2" charset="0"/>
              </a:rPr>
              <a:t>перетворення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відомих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даних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докорінна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їх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зміна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;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б) </a:t>
            </a:r>
            <a:r>
              <a:rPr lang="ru-RU" dirty="0" err="1">
                <a:solidFill>
                  <a:srgbClr val="C00000"/>
                </a:solidFill>
                <a:latin typeface="Segoe Print" panose="02000600000000000000" pitchFamily="2" charset="0"/>
              </a:rPr>
              <a:t>розширення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доповнення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відомих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даних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;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в) </a:t>
            </a:r>
            <a:r>
              <a:rPr lang="ru-RU" dirty="0" err="1">
                <a:solidFill>
                  <a:srgbClr val="C00000"/>
                </a:solidFill>
                <a:latin typeface="Segoe Print" panose="02000600000000000000" pitchFamily="2" charset="0"/>
              </a:rPr>
              <a:t>уточнення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конкретизація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відомих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даних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поширення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відомих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результатів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на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новий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клас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об'єктів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, систем.</a:t>
            </a:r>
          </a:p>
          <a:p>
            <a:endParaRPr lang="uk-UA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r>
              <a:rPr lang="uk-UA" dirty="0">
                <a:solidFill>
                  <a:srgbClr val="002060"/>
                </a:solidFill>
                <a:latin typeface="Segoe Print" panose="02000600000000000000" pitchFamily="2" charset="0"/>
              </a:rPr>
              <a:t>На практиці часто наукову новизну формулюють так: </a:t>
            </a:r>
          </a:p>
          <a:p>
            <a:pPr algn="just"/>
            <a:r>
              <a:rPr lang="uk-UA" i="1" dirty="0">
                <a:solidFill>
                  <a:srgbClr val="002060"/>
                </a:solidFill>
                <a:latin typeface="Segoe Print" panose="02000600000000000000" pitchFamily="2" charset="0"/>
              </a:rPr>
              <a:t>…</a:t>
            </a:r>
            <a:r>
              <a:rPr lang="ru-RU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вперше</a:t>
            </a:r>
            <a:r>
              <a:rPr lang="ru-RU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запропоновано</a:t>
            </a:r>
            <a:r>
              <a:rPr lang="uk-UA" i="1" dirty="0">
                <a:solidFill>
                  <a:srgbClr val="002060"/>
                </a:solidFill>
                <a:latin typeface="Segoe Print" panose="02000600000000000000" pitchFamily="2" charset="0"/>
              </a:rPr>
              <a:t>…. у</a:t>
            </a:r>
            <a:r>
              <a:rPr lang="ru-RU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досконалено</a:t>
            </a:r>
            <a:r>
              <a:rPr lang="uk-UA" i="1" dirty="0">
                <a:solidFill>
                  <a:srgbClr val="002060"/>
                </a:solidFill>
                <a:latin typeface="Segoe Print" panose="02000600000000000000" pitchFamily="2" charset="0"/>
              </a:rPr>
              <a:t>….</a:t>
            </a:r>
            <a:r>
              <a:rPr lang="ru-RU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набуло</a:t>
            </a:r>
            <a:r>
              <a:rPr lang="ru-RU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подальшого</a:t>
            </a:r>
            <a:r>
              <a:rPr lang="ru-RU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розвитку</a:t>
            </a:r>
            <a:r>
              <a:rPr lang="ru-RU" i="1" dirty="0">
                <a:solidFill>
                  <a:srgbClr val="002060"/>
                </a:solidFill>
                <a:latin typeface="Segoe Print" panose="02000600000000000000" pitchFamily="2" charset="0"/>
              </a:rPr>
              <a:t>..</a:t>
            </a:r>
          </a:p>
          <a:p>
            <a:pPr algn="just"/>
            <a:endParaRPr lang="ru-RU" b="1" i="1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pPr algn="just"/>
            <a:r>
              <a:rPr lang="ru-RU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раціональність</a:t>
            </a:r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, </a:t>
            </a:r>
            <a:r>
              <a:rPr lang="ru-RU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обґрунтованість</a:t>
            </a:r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, </a:t>
            </a:r>
            <a:r>
              <a:rPr lang="ru-RU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достовірність</a:t>
            </a:r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,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логічна</a:t>
            </a:r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несуперечливість</a:t>
            </a:r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, </a:t>
            </a:r>
            <a:r>
              <a:rPr lang="ru-RU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відповідність</a:t>
            </a:r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основоположним</a:t>
            </a:r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 принципам науки</a:t>
            </a:r>
            <a:endParaRPr lang="ru-RU" b="1" i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endParaRPr lang="uk-UA" sz="2400" b="1" dirty="0">
              <a:solidFill>
                <a:srgbClr val="00206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179512" y="1309314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Формулювання наукової новизни</a:t>
            </a:r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cs typeface="MV Boli" panose="02000500030200090000" pitchFamily="2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7486A79-82BD-4637-95A9-072D8A8E98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082" y="5122757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591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2267744" y="271750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D1B4C49D-E2CC-4073-97D7-72A4E8BA6F73}"/>
              </a:ext>
            </a:extLst>
          </p:cNvPr>
          <p:cNvSpPr/>
          <p:nvPr/>
        </p:nvSpPr>
        <p:spPr>
          <a:xfrm>
            <a:off x="1871700" y="1281227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НАУКОВІ ПУБЛІКАЦІЇ ТА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ВИМОГИ ДО ЇХ ОФОРМЛЕННЯ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298274" y="2538569"/>
            <a:ext cx="84256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Основні види та вимоги до наукових публікацій </a:t>
            </a:r>
            <a:r>
              <a:rPr lang="uk-UA" sz="24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(з лат. -publicato - оголошую всенародно, оприлюднюю): </a:t>
            </a:r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наукова стаття, тези наукової доповіді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Техніка написання тексту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Загальні вимоги до цитування та посилання на використані джерела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Вимоги до оформлення бібліографічного опису списку використаної літератури </a:t>
            </a:r>
          </a:p>
          <a:p>
            <a:r>
              <a:rPr lang="uk-UA" sz="24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   (ДСТУ 8302:2015)</a:t>
            </a:r>
            <a:endParaRPr lang="uk-UA" sz="2000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4" y="98916"/>
            <a:ext cx="3079442" cy="211509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F68EBED-91E3-482C-83A3-559713C18A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182832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626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575556" y="2660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D1B4C49D-E2CC-4073-97D7-72A4E8BA6F73}"/>
              </a:ext>
            </a:extLst>
          </p:cNvPr>
          <p:cNvSpPr/>
          <p:nvPr/>
        </p:nvSpPr>
        <p:spPr>
          <a:xfrm>
            <a:off x="299986" y="912183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Науково-дослідні видання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298274" y="2538569"/>
            <a:ext cx="84256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uk-UA" sz="2000" dirty="0">
              <a:solidFill>
                <a:srgbClr val="C00000"/>
              </a:solidFill>
            </a:endParaRPr>
          </a:p>
        </p:txBody>
      </p:sp>
      <p:graphicFrame>
        <p:nvGraphicFramePr>
          <p:cNvPr id="9" name="Содержимое 3">
            <a:extLst>
              <a:ext uri="{FF2B5EF4-FFF2-40B4-BE49-F238E27FC236}">
                <a16:creationId xmlns:a16="http://schemas.microsoft.com/office/drawing/2014/main" id="{521DCA16-71A3-40F2-8B1A-FB257DA67F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880012"/>
              </p:ext>
            </p:extLst>
          </p:nvPr>
        </p:nvGraphicFramePr>
        <p:xfrm>
          <a:off x="337722" y="1356527"/>
          <a:ext cx="7088010" cy="5265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8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1669">
                <a:tc>
                  <a:txBody>
                    <a:bodyPr/>
                    <a:lstStyle/>
                    <a:p>
                      <a:r>
                        <a:rPr lang="uk-UA" sz="1800" b="1" noProof="0" dirty="0">
                          <a:solidFill>
                            <a:srgbClr val="C00000"/>
                          </a:solidFill>
                          <a:latin typeface="Segoe Print" panose="02000600000000000000" pitchFamily="2" charset="0"/>
                        </a:rPr>
                        <a:t>монографія </a:t>
                      </a:r>
                      <a:r>
                        <a:rPr lang="uk-UA" sz="1800" b="0" noProof="0" dirty="0">
                          <a:solidFill>
                            <a:schemeClr val="tx1"/>
                          </a:solidFill>
                          <a:latin typeface="Segoe Print" panose="02000600000000000000" pitchFamily="2" charset="0"/>
                        </a:rPr>
                        <a:t>(наукова праця, присвячена дослідженню однієї теми)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5137">
                <a:tc>
                  <a:txBody>
                    <a:bodyPr/>
                    <a:lstStyle/>
                    <a:p>
                      <a:r>
                        <a:rPr lang="uk-UA" sz="1800" b="1" i="0" noProof="0" dirty="0">
                          <a:solidFill>
                            <a:srgbClr val="C00000"/>
                          </a:solidFill>
                          <a:latin typeface="Segoe Print" panose="02000600000000000000" pitchFamily="2" charset="0"/>
                        </a:rPr>
                        <a:t>науковий реферат (автореферат) </a:t>
                      </a:r>
                      <a:r>
                        <a:rPr lang="uk-UA" sz="1800" b="0" noProof="0" dirty="0">
                          <a:latin typeface="Segoe Print" panose="02000600000000000000" pitchFamily="2" charset="0"/>
                        </a:rPr>
                        <a:t>- коротке викладення автором змісту наукового дослідження, дисертаційної роботи перед поданням її до захисту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137">
                <a:tc>
                  <a:txBody>
                    <a:bodyPr/>
                    <a:lstStyle/>
                    <a:p>
                      <a:r>
                        <a:rPr lang="uk-UA" sz="1800" b="1" noProof="0" dirty="0">
                          <a:solidFill>
                            <a:srgbClr val="C00000"/>
                          </a:solidFill>
                          <a:latin typeface="Segoe Print" panose="02000600000000000000" pitchFamily="2" charset="0"/>
                        </a:rPr>
                        <a:t>інформативний реферат </a:t>
                      </a:r>
                      <a:r>
                        <a:rPr lang="uk-UA" sz="1800" b="0" noProof="0" dirty="0">
                          <a:latin typeface="Segoe Print" panose="02000600000000000000" pitchFamily="2" charset="0"/>
                        </a:rPr>
                        <a:t>- коротке письмове викладення однієї наукової праці, що стисло висвітлює її зміст. Він акцентує увагу на нових повідомленнях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5137">
                <a:tc>
                  <a:txBody>
                    <a:bodyPr/>
                    <a:lstStyle/>
                    <a:p>
                      <a:r>
                        <a:rPr lang="uk-UA" sz="1800" b="1" noProof="0" dirty="0">
                          <a:solidFill>
                            <a:srgbClr val="C00000"/>
                          </a:solidFill>
                          <a:latin typeface="Segoe Print" panose="02000600000000000000" pitchFamily="2" charset="0"/>
                        </a:rPr>
                        <a:t>тези доповідей</a:t>
                      </a:r>
                      <a:r>
                        <a:rPr lang="uk-UA" sz="1800" b="0" noProof="0" dirty="0">
                          <a:latin typeface="Segoe Print" panose="02000600000000000000" pitchFamily="2" charset="0"/>
                        </a:rPr>
                        <a:t>, а також </a:t>
                      </a:r>
                      <a:r>
                        <a:rPr lang="uk-UA" sz="1800" b="1" noProof="0" dirty="0">
                          <a:solidFill>
                            <a:srgbClr val="C00000"/>
                          </a:solidFill>
                          <a:latin typeface="Segoe Print" panose="02000600000000000000" pitchFamily="2" charset="0"/>
                        </a:rPr>
                        <a:t>матеріали наукової конференції </a:t>
                      </a:r>
                      <a:r>
                        <a:rPr lang="uk-UA" sz="1800" b="0" noProof="0" dirty="0">
                          <a:latin typeface="Segoe Print" panose="02000600000000000000" pitchFamily="2" charset="0"/>
                        </a:rPr>
                        <a:t>(неперіодичний збірник підсумків конференції, доповідей, рекомендацій та рішень)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8403">
                <a:tc>
                  <a:txBody>
                    <a:bodyPr/>
                    <a:lstStyle/>
                    <a:p>
                      <a:r>
                        <a:rPr lang="uk-UA" sz="1800" b="1" noProof="0" dirty="0">
                          <a:solidFill>
                            <a:srgbClr val="C00000"/>
                          </a:solidFill>
                          <a:latin typeface="Segoe Print" panose="02000600000000000000" pitchFamily="2" charset="0"/>
                        </a:rPr>
                        <a:t>збірники наукових праць </a:t>
                      </a:r>
                      <a:r>
                        <a:rPr lang="uk-UA" sz="1800" b="0" noProof="0" dirty="0">
                          <a:latin typeface="Segoe Print" panose="02000600000000000000" pitchFamily="2" charset="0"/>
                        </a:rPr>
                        <a:t>(збірники матеріалів досліджень наукових статей, виконаних у наукових установах, закладах освіти)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DCF7C67-CC68-4761-8654-501F68A369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775" y="4802344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17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575556" y="2660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318220" y="1052736"/>
            <a:ext cx="842564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НАУКОВА СТАТТЯ</a:t>
            </a:r>
            <a:r>
              <a:rPr lang="uk-UA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/>
              </a:rPr>
              <a:t> - </a:t>
            </a:r>
            <a:r>
              <a:rPr lang="uk-UA" dirty="0">
                <a:solidFill>
                  <a:srgbClr val="002060"/>
                </a:solidFill>
                <a:latin typeface="Segoe Print" panose="02000600000000000000" pitchFamily="2" charset="0"/>
              </a:rPr>
              <a:t>є одним із видів публікацій, в якій подаються проміжні або кінцеві результати, висвітлюються конкретні окремі питання за темою дослідження, фіксується науковий пріоритет автора, робить її матеріал надбанням фахівців.</a:t>
            </a:r>
            <a:endParaRPr lang="en-US" dirty="0">
              <a:solidFill>
                <a:srgbClr val="002060"/>
              </a:solidFill>
              <a:latin typeface="Segoe Print" panose="02000600000000000000" pitchFamily="2" charset="0"/>
              <a:cs typeface="Times New Roman"/>
            </a:endParaRPr>
          </a:p>
          <a:p>
            <a:endParaRPr lang="uk-UA" b="1" dirty="0">
              <a:solidFill>
                <a:srgbClr val="C00000"/>
              </a:solidFill>
              <a:latin typeface="Segoe Print" panose="02000600000000000000" pitchFamily="2" charset="0"/>
              <a:cs typeface="Times New Roman"/>
            </a:endParaRPr>
          </a:p>
          <a:p>
            <a:r>
              <a:rPr lang="uk-UA" b="1" dirty="0">
                <a:solidFill>
                  <a:srgbClr val="C00000"/>
                </a:solidFill>
                <a:latin typeface="Segoe Print" panose="02000600000000000000" pitchFamily="2" charset="0"/>
                <a:cs typeface="Times New Roman"/>
              </a:rPr>
              <a:t>Особливе значення</a:t>
            </a:r>
            <a:r>
              <a:rPr lang="uk-UA" b="1" dirty="0">
                <a:latin typeface="Segoe Print" panose="02000600000000000000" pitchFamily="2" charset="0"/>
                <a:cs typeface="Times New Roman"/>
              </a:rPr>
              <a:t> </a:t>
            </a:r>
            <a:r>
              <a:rPr lang="uk-UA" dirty="0">
                <a:solidFill>
                  <a:srgbClr val="002060"/>
                </a:solidFill>
                <a:latin typeface="Segoe Print" panose="02000600000000000000" pitchFamily="2" charset="0"/>
                <a:cs typeface="Times New Roman"/>
              </a:rPr>
              <a:t>мають статті, опубліковані у провідних фахових виданнях, перелік яких затверджений ВАК (Вища атестаційна комісія) України (згідно 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Наказу МОН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України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від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15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січня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2018 року № 32 «Про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затвердження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Порядку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формування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Переліку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наукових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фахових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видань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України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»</a:t>
            </a:r>
            <a:r>
              <a:rPr lang="uk-UA" dirty="0">
                <a:solidFill>
                  <a:srgbClr val="002060"/>
                </a:solidFill>
                <a:latin typeface="Segoe Print" panose="02000600000000000000" pitchFamily="2" charset="0"/>
                <a:cs typeface="Times New Roman"/>
              </a:rPr>
              <a:t>). </a:t>
            </a:r>
            <a:endParaRPr lang="en-US" dirty="0">
              <a:solidFill>
                <a:srgbClr val="002060"/>
              </a:solidFill>
              <a:latin typeface="Segoe Print" panose="02000600000000000000" pitchFamily="2" charset="0"/>
              <a:cs typeface="Times New Roman"/>
            </a:endParaRPr>
          </a:p>
          <a:p>
            <a:endParaRPr lang="en-US" dirty="0">
              <a:latin typeface="Segoe Print" panose="02000600000000000000" pitchFamily="2" charset="0"/>
              <a:cs typeface="Times New Roman"/>
            </a:endParaRPr>
          </a:p>
          <a:p>
            <a:r>
              <a:rPr lang="uk-UA" dirty="0">
                <a:solidFill>
                  <a:srgbClr val="002060"/>
                </a:solidFill>
                <a:latin typeface="Segoe Print" panose="02000600000000000000" pitchFamily="2" charset="0"/>
                <a:cs typeface="Times New Roman"/>
              </a:rPr>
              <a:t>Направляється до редакції </a:t>
            </a:r>
            <a:r>
              <a:rPr lang="uk-UA" dirty="0">
                <a:solidFill>
                  <a:srgbClr val="C00000"/>
                </a:solidFill>
                <a:latin typeface="Segoe Print" panose="02000600000000000000" pitchFamily="2" charset="0"/>
                <a:cs typeface="Times New Roman"/>
              </a:rPr>
              <a:t>в завершеному вигляді </a:t>
            </a:r>
            <a:r>
              <a:rPr lang="uk-UA" dirty="0">
                <a:solidFill>
                  <a:srgbClr val="002060"/>
                </a:solidFill>
                <a:latin typeface="Segoe Print" panose="02000600000000000000" pitchFamily="2" charset="0"/>
                <a:cs typeface="Times New Roman"/>
              </a:rPr>
              <a:t>відповідно до вимог, які публікуються в окремих номерах журналів або збірниках у вигляді пам'ятки авторам.</a:t>
            </a:r>
            <a:endParaRPr lang="en-US" dirty="0">
              <a:solidFill>
                <a:srgbClr val="002060"/>
              </a:solidFill>
              <a:latin typeface="Segoe Print" panose="02000600000000000000" pitchFamily="2" charset="0"/>
              <a:cs typeface="Times New Roman"/>
            </a:endParaRPr>
          </a:p>
          <a:p>
            <a:endParaRPr lang="ru-RU" dirty="0">
              <a:latin typeface="Segoe Print" panose="02000600000000000000" pitchFamily="2" charset="0"/>
              <a:cs typeface="Times New Roman"/>
            </a:endParaRPr>
          </a:p>
          <a:p>
            <a:r>
              <a:rPr lang="uk-UA" b="1" dirty="0">
                <a:solidFill>
                  <a:srgbClr val="C00000"/>
                </a:solidFill>
                <a:latin typeface="Segoe Print" panose="02000600000000000000" pitchFamily="2" charset="0"/>
                <a:cs typeface="Times New Roman"/>
              </a:rPr>
              <a:t>Оптимальний обсяг наукової статті </a:t>
            </a:r>
            <a:r>
              <a:rPr lang="uk-UA" dirty="0">
                <a:solidFill>
                  <a:srgbClr val="002060"/>
                </a:solidFill>
                <a:latin typeface="Segoe Print" panose="02000600000000000000" pitchFamily="2" charset="0"/>
                <a:cs typeface="Times New Roman"/>
              </a:rPr>
              <a:t>— 0,5 авторського аркуша (до 12 сторінок друкованого на комп'ютері тексту через 1,5 інтервали, шрифт 14</a:t>
            </a:r>
            <a:r>
              <a:rPr lang="uk-UA" sz="2000" dirty="0">
                <a:solidFill>
                  <a:srgbClr val="002060"/>
                </a:solidFill>
                <a:latin typeface="Times New Roman"/>
                <a:cs typeface="Times New Roman"/>
              </a:rPr>
              <a:t>).</a:t>
            </a:r>
            <a:endParaRPr lang="ru-RU" sz="20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EE27BF-AEED-4D2B-9F2E-AD0364BD2C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774" y="5267685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263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-468560" y="222365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EB2763DC-CBDC-4227-8D28-D53A1850AA65}"/>
              </a:ext>
            </a:extLst>
          </p:cNvPr>
          <p:cNvSpPr txBox="1">
            <a:spLocks/>
          </p:cNvSpPr>
          <p:nvPr/>
        </p:nvSpPr>
        <p:spPr>
          <a:xfrm>
            <a:off x="325993" y="1435629"/>
            <a:ext cx="7776864" cy="3849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Індекс</a:t>
            </a:r>
            <a:r>
              <a:rPr lang="ru-RU" sz="1800" b="1" dirty="0">
                <a:solidFill>
                  <a:srgbClr val="C00000"/>
                </a:solidFill>
                <a:latin typeface="Segoe Print" panose="02000600000000000000" pitchFamily="2" charset="0"/>
              </a:rPr>
              <a:t> УДК 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(шифр за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Універсальною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десятковою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класифікацією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);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Відомості</a:t>
            </a:r>
            <a:r>
              <a:rPr lang="ru-RU" sz="1800" b="1" dirty="0">
                <a:solidFill>
                  <a:srgbClr val="C00000"/>
                </a:solidFill>
                <a:latin typeface="Segoe Print" panose="02000600000000000000" pitchFamily="2" charset="0"/>
              </a:rPr>
              <a:t> про автора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;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Назва</a:t>
            </a:r>
            <a:r>
              <a:rPr lang="ru-RU" sz="18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статті</a:t>
            </a:r>
            <a:r>
              <a:rPr lang="ru-RU" sz="18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(повинна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відображати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зміст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дослідження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та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відповідати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його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меті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науковим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результатам і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висновкам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);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Анотація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:  постановка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проблеми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, мета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статті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методи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дослідження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(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зазначаються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лише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в тому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разі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якщо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вони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містять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новизну і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становлять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інтерес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зважаючи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на предмет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статті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),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основні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результати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дослідження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,  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висновки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ключові</a:t>
            </a:r>
            <a:r>
              <a:rPr lang="ru-RU" sz="1800" b="1" dirty="0">
                <a:solidFill>
                  <a:srgbClr val="C00000"/>
                </a:solidFill>
                <a:latin typeface="Segoe Print" panose="02000600000000000000" pitchFamily="2" charset="0"/>
              </a:rPr>
              <a:t> слова 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–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мають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відповідати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основному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змісту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статті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відображати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тематику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дослідження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і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забезпечувати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його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тематичний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пошук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Ключові</a:t>
            </a:r>
            <a:r>
              <a:rPr lang="ru-RU" sz="14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слова </a:t>
            </a:r>
            <a:r>
              <a:rPr lang="ru-RU" sz="14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потрібно</a:t>
            </a:r>
            <a:r>
              <a:rPr lang="ru-RU" sz="14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подавати</a:t>
            </a:r>
            <a:r>
              <a:rPr lang="ru-RU" sz="14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у </a:t>
            </a:r>
            <a:r>
              <a:rPr lang="ru-RU" sz="14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називному</a:t>
            </a:r>
            <a:r>
              <a:rPr lang="ru-RU" sz="14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4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відмінку</a:t>
            </a:r>
            <a:r>
              <a:rPr lang="ru-RU" sz="14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через </a:t>
            </a:r>
            <a:r>
              <a:rPr lang="ru-RU" sz="1400" b="1" i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крапку</a:t>
            </a:r>
            <a:r>
              <a:rPr lang="ru-RU" sz="1400" b="1" i="1" dirty="0">
                <a:solidFill>
                  <a:srgbClr val="002060"/>
                </a:solidFill>
                <a:latin typeface="Segoe Print" panose="02000600000000000000" pitchFamily="2" charset="0"/>
              </a:rPr>
              <a:t> з комою.</a:t>
            </a: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0BC9D6B3-1D08-4D95-9D80-8E45F2261861}"/>
              </a:ext>
            </a:extLst>
          </p:cNvPr>
          <p:cNvSpPr/>
          <p:nvPr/>
        </p:nvSpPr>
        <p:spPr>
          <a:xfrm>
            <a:off x="-546299" y="885121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Елементи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наукової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статті</a:t>
            </a: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265" y="114849"/>
            <a:ext cx="1945183" cy="21145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E041992-9DC3-4C2E-818B-08C06AC59E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827" y="5195866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546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979712" y="197460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EB2763DC-CBDC-4227-8D28-D53A1850AA65}"/>
              </a:ext>
            </a:extLst>
          </p:cNvPr>
          <p:cNvSpPr txBox="1">
            <a:spLocks/>
          </p:cNvSpPr>
          <p:nvPr/>
        </p:nvSpPr>
        <p:spPr>
          <a:xfrm>
            <a:off x="513841" y="2037016"/>
            <a:ext cx="8278455" cy="3849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постановка </a:t>
            </a:r>
            <a:r>
              <a:rPr lang="ru-RU" sz="20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проблеми</a:t>
            </a:r>
            <a:r>
              <a:rPr lang="ru-RU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та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її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зв’язок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із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важливими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науковими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чи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практичними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завданнями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;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аналіз</a:t>
            </a:r>
            <a:r>
              <a:rPr lang="ru-RU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останніх</a:t>
            </a:r>
            <a:r>
              <a:rPr lang="ru-RU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досліджень</a:t>
            </a:r>
            <a:r>
              <a:rPr lang="ru-RU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і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публікацій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, у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яких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започатковано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розв’язання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порушеної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проблеми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та на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які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спирається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автор;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мета </a:t>
            </a:r>
            <a:r>
              <a:rPr lang="ru-RU" sz="20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дослідження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;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виклад</a:t>
            </a:r>
            <a:r>
              <a:rPr lang="ru-RU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матеріалу</a:t>
            </a:r>
            <a:r>
              <a:rPr lang="ru-RU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дослідження</a:t>
            </a:r>
            <a:r>
              <a:rPr lang="ru-RU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та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його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основні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результати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;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висновки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;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перспекиви</a:t>
            </a:r>
            <a:r>
              <a:rPr lang="ru-RU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подальших</a:t>
            </a:r>
            <a:r>
              <a:rPr lang="ru-RU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досліджень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;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перелік</a:t>
            </a:r>
            <a:r>
              <a:rPr lang="ru-RU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використаних</a:t>
            </a:r>
            <a:r>
              <a:rPr lang="ru-RU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джерел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Витяг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з Постанови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Президії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ВАК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України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від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15.01.2003 р. № 7-05/1</a:t>
            </a:r>
            <a:endParaRPr lang="uk-UA" sz="16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0BC9D6B3-1D08-4D95-9D80-8E45F2261861}"/>
              </a:ext>
            </a:extLst>
          </p:cNvPr>
          <p:cNvSpPr/>
          <p:nvPr/>
        </p:nvSpPr>
        <p:spPr>
          <a:xfrm>
            <a:off x="1691680" y="1226456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Елементи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наукової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статті</a:t>
            </a: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0039"/>
            <a:ext cx="2476500" cy="18478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4DB70AD-CB4C-42DE-88BA-D86281BBC9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120596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306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4211960" y="197460"/>
            <a:ext cx="49320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оформлення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EB2763DC-CBDC-4227-8D28-D53A1850AA65}"/>
              </a:ext>
            </a:extLst>
          </p:cNvPr>
          <p:cNvSpPr txBox="1">
            <a:spLocks/>
          </p:cNvSpPr>
          <p:nvPr/>
        </p:nvSpPr>
        <p:spPr>
          <a:xfrm>
            <a:off x="513841" y="2037016"/>
            <a:ext cx="8278455" cy="3849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endParaRPr lang="uk-UA" sz="16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4DB70AD-CB4C-42DE-88BA-D86281BBC9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120596"/>
            <a:ext cx="1192226" cy="155679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1E30D5E-7BA7-413F-BE1B-ED67AC3DB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1" y="0"/>
            <a:ext cx="4981575" cy="558165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CAC1D36-37ED-4D3C-A80F-99BA06461A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1234" y="1819275"/>
            <a:ext cx="4810125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3516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575556" y="2660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EB2763DC-CBDC-4227-8D28-D53A1850AA65}"/>
              </a:ext>
            </a:extLst>
          </p:cNvPr>
          <p:cNvSpPr txBox="1">
            <a:spLocks/>
          </p:cNvSpPr>
          <p:nvPr/>
        </p:nvSpPr>
        <p:spPr>
          <a:xfrm>
            <a:off x="318220" y="1124744"/>
            <a:ext cx="7888006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uk-UA" sz="6200" b="1" dirty="0">
                <a:solidFill>
                  <a:srgbClr val="C00000"/>
                </a:solidFill>
                <a:latin typeface="Segoe Print" panose="02000600000000000000" pitchFamily="2" charset="0"/>
              </a:rPr>
              <a:t>ОСНОВНІ ВИМОГИ ДО НАУКОВОЇ СТАТТІ:</a:t>
            </a:r>
          </a:p>
          <a:p>
            <a:pPr marL="457200" indent="-457200" algn="just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uk-UA" sz="6400" dirty="0">
                <a:solidFill>
                  <a:srgbClr val="002060"/>
                </a:solidFill>
                <a:latin typeface="Segoe Print" panose="02000600000000000000" pitchFamily="2" charset="0"/>
              </a:rPr>
              <a:t>Відповідність основним вимогам видання щодо змісту, об'єму та оформлення; </a:t>
            </a:r>
          </a:p>
          <a:p>
            <a:pPr marL="457200" indent="-457200" algn="just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uk-UA" sz="6400" dirty="0">
                <a:solidFill>
                  <a:srgbClr val="002060"/>
                </a:solidFill>
                <a:latin typeface="Segoe Print" panose="02000600000000000000" pitchFamily="2" charset="0"/>
              </a:rPr>
              <a:t>Допускається </a:t>
            </a:r>
            <a:r>
              <a:rPr lang="uk-UA" sz="6400" dirty="0">
                <a:solidFill>
                  <a:srgbClr val="C00000"/>
                </a:solidFill>
                <a:latin typeface="Segoe Print" panose="02000600000000000000" pitchFamily="2" charset="0"/>
              </a:rPr>
              <a:t>співавторство</a:t>
            </a:r>
            <a:r>
              <a:rPr lang="uk-UA" sz="6400" dirty="0">
                <a:solidFill>
                  <a:srgbClr val="002060"/>
                </a:solidFill>
                <a:latin typeface="Segoe Print" panose="02000600000000000000" pitchFamily="2" charset="0"/>
              </a:rPr>
              <a:t>;</a:t>
            </a:r>
          </a:p>
          <a:p>
            <a:pPr marL="457200" indent="-457200" algn="just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Застосування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>
                <a:solidFill>
                  <a:srgbClr val="C00000"/>
                </a:solidFill>
                <a:latin typeface="Segoe Print" panose="02000600000000000000" pitchFamily="2" charset="0"/>
              </a:rPr>
              <a:t>правил </a:t>
            </a:r>
            <a:r>
              <a:rPr lang="ru-RU" sz="6400" dirty="0" err="1">
                <a:solidFill>
                  <a:srgbClr val="C00000"/>
                </a:solidFill>
                <a:latin typeface="Segoe Print" panose="02000600000000000000" pitchFamily="2" charset="0"/>
              </a:rPr>
              <a:t>цитування</a:t>
            </a:r>
            <a:r>
              <a:rPr lang="ru-RU" sz="6400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6400" b="1" dirty="0">
                <a:solidFill>
                  <a:srgbClr val="FF0000"/>
                </a:solidFill>
                <a:latin typeface="Segoe Print" panose="02000600000000000000" pitchFamily="2" charset="0"/>
              </a:rPr>
              <a:t>(</a:t>
            </a:r>
            <a:r>
              <a:rPr lang="ru-RU" sz="6600" b="1" dirty="0">
                <a:solidFill>
                  <a:srgbClr val="FF0000"/>
                </a:solidFill>
              </a:rPr>
              <a:t>«...»</a:t>
            </a:r>
            <a:r>
              <a:rPr lang="ru-RU" sz="6400" b="1" dirty="0">
                <a:solidFill>
                  <a:srgbClr val="FF0000"/>
                </a:solidFill>
                <a:latin typeface="Segoe Print" panose="02000600000000000000" pitchFamily="2" charset="0"/>
              </a:rPr>
              <a:t>)</a:t>
            </a:r>
            <a:r>
              <a:rPr lang="ru-RU" sz="6400" dirty="0">
                <a:solidFill>
                  <a:srgbClr val="C00000"/>
                </a:solidFill>
                <a:latin typeface="Segoe Print" panose="02000600000000000000" pitchFamily="2" charset="0"/>
              </a:rPr>
              <a:t> й </a:t>
            </a:r>
            <a:r>
              <a:rPr lang="ru-RU" sz="6400" dirty="0" err="1">
                <a:solidFill>
                  <a:srgbClr val="C00000"/>
                </a:solidFill>
                <a:latin typeface="Segoe Print" panose="02000600000000000000" pitchFamily="2" charset="0"/>
              </a:rPr>
              <a:t>посилання</a:t>
            </a:r>
            <a:r>
              <a:rPr lang="ru-RU" sz="6400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6400" b="1" dirty="0">
                <a:solidFill>
                  <a:srgbClr val="FF0000"/>
                </a:solidFill>
                <a:latin typeface="Segoe Print" panose="02000600000000000000" pitchFamily="2" charset="0"/>
              </a:rPr>
              <a:t>(</a:t>
            </a:r>
            <a:r>
              <a:rPr lang="ru-RU" sz="6600" b="1" dirty="0">
                <a:solidFill>
                  <a:srgbClr val="FF0000"/>
                </a:solidFill>
              </a:rPr>
              <a:t>[8, 25]) 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на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використані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джерела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згідно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вимог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Національного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стандарту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України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ДСТУ ГОСТ 8302:2015 «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Бібліографічне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посилання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.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Загальні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положення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та правила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складання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»; ДСТУ 3582:2013 «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Бібліографічний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опис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.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Скорочення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слів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і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словосполучень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українською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мовою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.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Загальні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вимоги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та правила» + (</a:t>
            </a:r>
            <a:r>
              <a:rPr lang="ru-RU" sz="6400" b="1" dirty="0" err="1">
                <a:solidFill>
                  <a:srgbClr val="002060"/>
                </a:solidFill>
                <a:latin typeface="Segoe Print" panose="020006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Методичні</a:t>
            </a:r>
            <a:r>
              <a:rPr lang="ru-RU" sz="6400" b="1" dirty="0">
                <a:solidFill>
                  <a:srgbClr val="002060"/>
                </a:solidFill>
                <a:latin typeface="Segoe Print" panose="020006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6400" b="1" dirty="0" err="1">
                <a:solidFill>
                  <a:srgbClr val="002060"/>
                </a:solidFill>
                <a:latin typeface="Segoe Print" panose="020006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рекомендації</a:t>
            </a:r>
            <a:r>
              <a:rPr lang="ru-RU" sz="6400" b="1" dirty="0">
                <a:solidFill>
                  <a:srgbClr val="002060"/>
                </a:solidFill>
                <a:latin typeface="Segoe Print" panose="020006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“</a:t>
            </a:r>
            <a:r>
              <a:rPr lang="ru-RU" sz="6400" b="1" dirty="0" err="1">
                <a:solidFill>
                  <a:srgbClr val="002060"/>
                </a:solidFill>
                <a:latin typeface="Segoe Print" panose="020006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Міжнародні</a:t>
            </a:r>
            <a:r>
              <a:rPr lang="ru-RU" sz="6400" b="1" dirty="0">
                <a:solidFill>
                  <a:srgbClr val="002060"/>
                </a:solidFill>
                <a:latin typeface="Segoe Print" panose="020006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6400" b="1" dirty="0" err="1">
                <a:solidFill>
                  <a:srgbClr val="002060"/>
                </a:solidFill>
                <a:latin typeface="Segoe Print" panose="020006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стилі</a:t>
            </a:r>
            <a:r>
              <a:rPr lang="ru-RU" sz="6400" b="1" dirty="0">
                <a:solidFill>
                  <a:srgbClr val="002060"/>
                </a:solidFill>
                <a:latin typeface="Segoe Print" panose="020006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6400" b="1" dirty="0" err="1">
                <a:solidFill>
                  <a:srgbClr val="002060"/>
                </a:solidFill>
                <a:latin typeface="Segoe Print" panose="020006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цитування</a:t>
            </a:r>
            <a:r>
              <a:rPr lang="ru-RU" sz="6400" b="1" dirty="0">
                <a:solidFill>
                  <a:srgbClr val="002060"/>
                </a:solidFill>
                <a:latin typeface="Segoe Print" panose="020006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та </a:t>
            </a:r>
            <a:r>
              <a:rPr lang="ru-RU" sz="6400" b="1" dirty="0" err="1">
                <a:solidFill>
                  <a:srgbClr val="002060"/>
                </a:solidFill>
                <a:latin typeface="Segoe Print" panose="020006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посилання</a:t>
            </a:r>
            <a:r>
              <a:rPr lang="ru-RU" sz="6400" b="1" dirty="0">
                <a:solidFill>
                  <a:srgbClr val="002060"/>
                </a:solidFill>
                <a:latin typeface="Segoe Print" panose="020006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в </a:t>
            </a:r>
            <a:r>
              <a:rPr lang="ru-RU" sz="6400" b="1" dirty="0" err="1">
                <a:solidFill>
                  <a:srgbClr val="002060"/>
                </a:solidFill>
                <a:latin typeface="Segoe Print" panose="020006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наукових</a:t>
            </a:r>
            <a:r>
              <a:rPr lang="ru-RU" sz="6400" b="1" dirty="0">
                <a:solidFill>
                  <a:srgbClr val="002060"/>
                </a:solidFill>
                <a:latin typeface="Segoe Print" panose="020006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роботах”</a:t>
            </a:r>
            <a:r>
              <a:rPr lang="ru-RU" sz="6400" b="1" dirty="0">
                <a:solidFill>
                  <a:srgbClr val="002060"/>
                </a:solidFill>
                <a:latin typeface="Segoe Print" panose="02000600000000000000" pitchFamily="2" charset="0"/>
              </a:rPr>
              <a:t>);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 </a:t>
            </a:r>
          </a:p>
          <a:p>
            <a:pPr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uk-UA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A4F5DD1-08C1-4A02-A9C8-2A23C67E8C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307" y="5157192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001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979712" y="233405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EB2763DC-CBDC-4227-8D28-D53A1850AA65}"/>
              </a:ext>
            </a:extLst>
          </p:cNvPr>
          <p:cNvSpPr txBox="1">
            <a:spLocks/>
          </p:cNvSpPr>
          <p:nvPr/>
        </p:nvSpPr>
        <p:spPr>
          <a:xfrm>
            <a:off x="318220" y="1124744"/>
            <a:ext cx="8646268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uk-UA" sz="6200" b="1" dirty="0">
                <a:solidFill>
                  <a:srgbClr val="C00000"/>
                </a:solidFill>
                <a:latin typeface="Segoe Print" panose="02000600000000000000" pitchFamily="2" charset="0"/>
              </a:rPr>
              <a:t>              ОСНОВНІ ВИМОГИ ДО НАУКОВОЇ СТАТТІ:</a:t>
            </a:r>
          </a:p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uk-UA" sz="62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marL="2286000" lvl="4" indent="-457200" algn="just" fontAlgn="auto">
              <a:lnSpc>
                <a:spcPct val="12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5600" dirty="0">
                <a:solidFill>
                  <a:srgbClr val="002060"/>
                </a:solidFill>
                <a:latin typeface="Segoe Print" panose="02000600000000000000" pitchFamily="2" charset="0"/>
              </a:rPr>
              <a:t>У </a:t>
            </a:r>
            <a:r>
              <a:rPr lang="ru-RU" sz="5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тексті</a:t>
            </a:r>
            <a:r>
              <a:rPr lang="ru-RU" sz="5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5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статті</a:t>
            </a:r>
            <a:r>
              <a:rPr lang="ru-RU" sz="5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5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можна</a:t>
            </a:r>
            <a:r>
              <a:rPr lang="ru-RU" sz="5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5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подавати</a:t>
            </a:r>
            <a:r>
              <a:rPr lang="ru-RU" sz="5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5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ілюстрації</a:t>
            </a:r>
            <a:r>
              <a:rPr lang="ru-RU" sz="5600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5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таблиці</a:t>
            </a:r>
            <a:r>
              <a:rPr lang="ru-RU" sz="5600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5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формули</a:t>
            </a:r>
            <a:r>
              <a:rPr lang="ru-RU" sz="5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5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тощо</a:t>
            </a:r>
            <a:r>
              <a:rPr lang="ru-RU" sz="5600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5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оформлюючи</a:t>
            </a:r>
            <a:r>
              <a:rPr lang="ru-RU" sz="5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5800" dirty="0" err="1">
                <a:solidFill>
                  <a:srgbClr val="002060"/>
                </a:solidFill>
                <a:latin typeface="Segoe Print" panose="02000600000000000000" pitchFamily="2" charset="0"/>
              </a:rPr>
              <a:t>згідно</a:t>
            </a:r>
            <a:r>
              <a:rPr lang="ru-RU" sz="5800" dirty="0">
                <a:solidFill>
                  <a:srgbClr val="002060"/>
                </a:solidFill>
                <a:latin typeface="Segoe Print" panose="02000600000000000000" pitchFamily="2" charset="0"/>
              </a:rPr>
              <a:t> з </a:t>
            </a:r>
            <a:r>
              <a:rPr lang="ru-RU" sz="5800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вимогами</a:t>
            </a:r>
            <a:r>
              <a:rPr lang="ru-RU" sz="5800" dirty="0">
                <a:solidFill>
                  <a:srgbClr val="002060"/>
                </a:solidFill>
                <a:latin typeface="Segoe Print" panose="02000600000000000000" pitchFamily="2" charset="0"/>
              </a:rPr>
              <a:t> ДСТУ 3008-95</a:t>
            </a:r>
            <a:r>
              <a:rPr lang="ru-RU" sz="5600" dirty="0">
                <a:solidFill>
                  <a:srgbClr val="002060"/>
                </a:solidFill>
                <a:latin typeface="Segoe Print" panose="02000600000000000000" pitchFamily="2" charset="0"/>
              </a:rPr>
              <a:t>;</a:t>
            </a:r>
          </a:p>
          <a:p>
            <a:pPr lvl="4" algn="just" fontAlgn="auto">
              <a:lnSpc>
                <a:spcPct val="120000"/>
              </a:lnSpc>
              <a:spcAft>
                <a:spcPts val="0"/>
              </a:spcAft>
              <a:buClrTx/>
              <a:buSzTx/>
              <a:defRPr/>
            </a:pPr>
            <a:endParaRPr lang="ru-RU" sz="2500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pPr marL="457200" indent="-457200" algn="just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6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Рецензія</a:t>
            </a:r>
            <a:r>
              <a:rPr lang="ru-RU" sz="6400" b="1" dirty="0">
                <a:solidFill>
                  <a:srgbClr val="C00000"/>
                </a:solidFill>
                <a:latin typeface="Segoe Print" panose="02000600000000000000" pitchFamily="2" charset="0"/>
              </a:rPr>
              <a:t> на </a:t>
            </a:r>
            <a:r>
              <a:rPr lang="ru-RU" sz="6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наукову</a:t>
            </a:r>
            <a:r>
              <a:rPr lang="ru-RU" sz="64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6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статтю</a:t>
            </a:r>
            <a:r>
              <a:rPr lang="ru-RU" sz="64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- 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із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зазначенням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наукової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новизни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та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актуальності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публікації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підписаною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доктором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чи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кандидатом наук (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фахівцем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за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профілем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)</a:t>
            </a:r>
          </a:p>
          <a:p>
            <a:pPr algn="just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defRPr/>
            </a:pPr>
            <a:endParaRPr lang="ru-RU" sz="6400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pPr marL="457200" indent="-457200" algn="just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Стаття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може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перевірятись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на </a:t>
            </a:r>
            <a:r>
              <a:rPr lang="ru-RU" sz="6400" b="1" dirty="0">
                <a:solidFill>
                  <a:srgbClr val="C00000"/>
                </a:solidFill>
                <a:latin typeface="Segoe Print" panose="02000600000000000000" pitchFamily="2" charset="0"/>
              </a:rPr>
              <a:t>ПЛАГІАТ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(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Статті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1, 5 Закону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України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«Про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наукову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і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науково-технічну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діяльність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»;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Стаття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50 Закону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України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«Про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авторське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право і </a:t>
            </a:r>
            <a:r>
              <a:rPr lang="ru-RU" sz="6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суміжні</a:t>
            </a:r>
            <a:r>
              <a:rPr lang="ru-RU" sz="6400" dirty="0">
                <a:solidFill>
                  <a:srgbClr val="002060"/>
                </a:solidFill>
                <a:latin typeface="Segoe Print" panose="02000600000000000000" pitchFamily="2" charset="0"/>
              </a:rPr>
              <a:t> права»</a:t>
            </a:r>
            <a:endParaRPr lang="uk-UA" sz="6400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pPr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9197"/>
            <a:ext cx="1905000" cy="24003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4C308EA-14DB-48FA-8ED0-0404CD4EB0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469612"/>
            <a:ext cx="1008112" cy="131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771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575556" y="116632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EB2763DC-CBDC-4227-8D28-D53A1850AA65}"/>
              </a:ext>
            </a:extLst>
          </p:cNvPr>
          <p:cNvSpPr txBox="1">
            <a:spLocks/>
          </p:cNvSpPr>
          <p:nvPr/>
        </p:nvSpPr>
        <p:spPr>
          <a:xfrm>
            <a:off x="251520" y="1042362"/>
            <a:ext cx="8424936" cy="50405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ru-RU" b="1" u="sng" dirty="0">
                <a:solidFill>
                  <a:srgbClr val="C00000"/>
                </a:solidFill>
                <a:latin typeface="Segoe Print" panose="02000600000000000000" pitchFamily="2" charset="0"/>
              </a:rPr>
              <a:t>2 списки </a:t>
            </a:r>
            <a:r>
              <a:rPr lang="ru-RU" b="1" u="sng" dirty="0" err="1">
                <a:solidFill>
                  <a:srgbClr val="C00000"/>
                </a:solidFill>
                <a:latin typeface="Segoe Print" panose="02000600000000000000" pitchFamily="2" charset="0"/>
              </a:rPr>
              <a:t>джерел</a:t>
            </a:r>
            <a:r>
              <a:rPr lang="ru-RU" b="1" u="sng" dirty="0">
                <a:solidFill>
                  <a:srgbClr val="C00000"/>
                </a:solidFill>
                <a:latin typeface="Segoe Print" panose="02000600000000000000" pitchFamily="2" charset="0"/>
              </a:rPr>
              <a:t>: 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«</a:t>
            </a:r>
            <a:r>
              <a:rPr lang="ru-RU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Література</a:t>
            </a:r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» 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(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звичайний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список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літератури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) 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«</a:t>
            </a:r>
            <a:r>
              <a:rPr lang="en-US" b="1" dirty="0">
                <a:solidFill>
                  <a:srgbClr val="C00000"/>
                </a:solidFill>
                <a:latin typeface="Segoe Print" panose="02000600000000000000" pitchFamily="2" charset="0"/>
              </a:rPr>
              <a:t>References» </a:t>
            </a:r>
            <a:r>
              <a:rPr lang="en-US" dirty="0">
                <a:solidFill>
                  <a:srgbClr val="002060"/>
                </a:solidFill>
                <a:latin typeface="Segoe Print" panose="02000600000000000000" pitchFamily="2" charset="0"/>
              </a:rPr>
              <a:t>(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список для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міжнародних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БД, де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дані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українською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/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російською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мовою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описуються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за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допомогою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спеціальних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вказівок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, а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джерела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англійською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мовою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дублюються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зі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списку «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література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»).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ru-RU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Онлайн-конвертер з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української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мови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для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транслітерації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: 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http://translit.kh.ua/</a:t>
            </a:r>
            <a:endParaRPr lang="ru-RU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  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			Онлайн-конвертер з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російської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мови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для 			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транслітерації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 			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http://www.translit.net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6" y="4411366"/>
            <a:ext cx="2741612" cy="230519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DD9C9C1-7100-45CF-AAC6-BFF9EE2E88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980" y="5159766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767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251520" y="140163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      </a:t>
            </a:r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251520" y="2492896"/>
            <a:ext cx="86049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Вибір напряму наукового дослідження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Формулювання теми, мети, задач наукового дослідження.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Обґрунтування актуальності дослідження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Дефініції дослідження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latin typeface="Segoe Print" panose="02000600000000000000" pitchFamily="2" charset="0"/>
                <a:cs typeface="MV Boli" panose="02000500030200090000" pitchFamily="2" charset="0"/>
              </a:rPr>
              <a:t>Джерела збору науково-педагогічної інформації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Види нових результатів наукового дослідження (формулювання наукової новизни)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Техніка написання тексту</a:t>
            </a: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-144524" y="1271350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   ТЕХНОЛОГІЯ НАУКОВОГО </a:t>
            </a:r>
          </a:p>
          <a:p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          ДОСЛІДЖЕННЯ</a:t>
            </a: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40163"/>
            <a:ext cx="3442155" cy="196301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04F76BB-B7AF-46FD-A258-7B4C49365C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547" y="5130820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955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543897" y="229701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EB2763DC-CBDC-4227-8D28-D53A1850AA65}"/>
              </a:ext>
            </a:extLst>
          </p:cNvPr>
          <p:cNvSpPr txBox="1">
            <a:spLocks/>
          </p:cNvSpPr>
          <p:nvPr/>
        </p:nvSpPr>
        <p:spPr>
          <a:xfrm>
            <a:off x="251520" y="1124744"/>
            <a:ext cx="8424936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600"/>
              </a:spcBef>
            </a:pPr>
            <a:endParaRPr lang="ru-RU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:a16="http://schemas.microsoft.com/office/drawing/2014/main" id="{28E8FFE5-4A85-49C8-BA4C-674D344DCA1E}"/>
              </a:ext>
            </a:extLst>
          </p:cNvPr>
          <p:cNvSpPr txBox="1">
            <a:spLocks/>
          </p:cNvSpPr>
          <p:nvPr/>
        </p:nvSpPr>
        <p:spPr>
          <a:xfrm>
            <a:off x="349187" y="1540523"/>
            <a:ext cx="8476561" cy="47847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3429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uk-UA" b="1" dirty="0">
                <a:solidFill>
                  <a:srgbClr val="C00000"/>
                </a:solidFill>
                <a:latin typeface="Segoe Print" panose="02000600000000000000" pitchFamily="2" charset="0"/>
              </a:rPr>
              <a:t>             Тези</a:t>
            </a:r>
            <a:r>
              <a:rPr lang="uk-UA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uk-UA" sz="1700" dirty="0">
                <a:solidFill>
                  <a:srgbClr val="002060"/>
                </a:solidFill>
                <a:latin typeface="Segoe Print" panose="02000600000000000000" pitchFamily="2" charset="0"/>
              </a:rPr>
              <a:t>(від </a:t>
            </a:r>
            <a:r>
              <a:rPr lang="pl-PL" sz="1700" dirty="0">
                <a:solidFill>
                  <a:srgbClr val="002060"/>
                </a:solidFill>
                <a:latin typeface="Segoe Print" panose="02000600000000000000" pitchFamily="2" charset="0"/>
              </a:rPr>
              <a:t>thesis - </a:t>
            </a:r>
            <a:r>
              <a:rPr lang="uk-UA" sz="1700" dirty="0">
                <a:solidFill>
                  <a:srgbClr val="002060"/>
                </a:solidFill>
                <a:latin typeface="Segoe Print" panose="02000600000000000000" pitchFamily="2" charset="0"/>
              </a:rPr>
              <a:t>положення, твердження) </a:t>
            </a:r>
            <a:r>
              <a:rPr lang="uk-UA" dirty="0">
                <a:solidFill>
                  <a:srgbClr val="002060"/>
                </a:solidFill>
                <a:latin typeface="Segoe Print" panose="02000600000000000000" pitchFamily="2" charset="0"/>
              </a:rPr>
              <a:t>- це коротко, точно, послідовно сформульовані ідеї, думки, положення наукової доповіді, повідомлення, статті або іншої наукової праці.</a:t>
            </a:r>
          </a:p>
          <a:p>
            <a:pPr indent="3429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uk-UA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pPr marL="457200" indent="-4572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uk-UA" sz="2200" dirty="0">
                <a:solidFill>
                  <a:srgbClr val="002060"/>
                </a:solidFill>
                <a:latin typeface="Segoe Print" panose="02000600000000000000" pitchFamily="2" charset="0"/>
              </a:rPr>
              <a:t>опубліковані у збірнику матеріалів наукової конференції (з´їзду, симпозіуму), </a:t>
            </a:r>
          </a:p>
          <a:p>
            <a:pPr marL="457200" indent="-4572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uk-UA" sz="2200" dirty="0">
                <a:solidFill>
                  <a:srgbClr val="002060"/>
                </a:solidFill>
                <a:latin typeface="Segoe Print" panose="02000600000000000000" pitchFamily="2" charset="0"/>
              </a:rPr>
              <a:t>містять виклад основних аспектів наукової доповіді,</a:t>
            </a:r>
          </a:p>
          <a:p>
            <a:pPr marL="457200" indent="-4572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uk-UA" sz="2200" dirty="0">
                <a:solidFill>
                  <a:srgbClr val="002060"/>
                </a:solidFill>
                <a:latin typeface="Segoe Print" panose="02000600000000000000" pitchFamily="2" charset="0"/>
              </a:rPr>
              <a:t>обсяг може бути в межах 2-3 сторінки тексту через </a:t>
            </a:r>
          </a:p>
          <a:p>
            <a:pPr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uk-UA" sz="2200" dirty="0">
                <a:solidFill>
                  <a:srgbClr val="002060"/>
                </a:solidFill>
                <a:latin typeface="Segoe Print" panose="02000600000000000000" pitchFamily="2" charset="0"/>
              </a:rPr>
              <a:t>      1,5 інтервали.</a:t>
            </a:r>
          </a:p>
          <a:p>
            <a:pPr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uk-UA" dirty="0"/>
              <a:t> </a:t>
            </a:r>
          </a:p>
        </p:txBody>
      </p:sp>
      <p:sp>
        <p:nvSpPr>
          <p:cNvPr id="9" name="Прямокутник 6">
            <a:extLst>
              <a:ext uri="{FF2B5EF4-FFF2-40B4-BE49-F238E27FC236}">
                <a16:creationId xmlns:a16="http://schemas.microsoft.com/office/drawing/2014/main" id="{DF4B57A2-56CE-4642-9511-75E3101E52CD}"/>
              </a:ext>
            </a:extLst>
          </p:cNvPr>
          <p:cNvSpPr/>
          <p:nvPr/>
        </p:nvSpPr>
        <p:spPr>
          <a:xfrm>
            <a:off x="1259632" y="964799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Тези</a:t>
            </a:r>
            <a:r>
              <a:rPr lang="ru-RU" sz="28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наукової</a:t>
            </a:r>
            <a:r>
              <a:rPr lang="ru-RU" sz="28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доповіді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7" y="83737"/>
            <a:ext cx="2085975" cy="176212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EEF7544-BA1E-4BFB-84EE-D6874A96BC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589" y="5184235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025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575556" y="2660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EB2763DC-CBDC-4227-8D28-D53A1850AA65}"/>
              </a:ext>
            </a:extLst>
          </p:cNvPr>
          <p:cNvSpPr txBox="1">
            <a:spLocks/>
          </p:cNvSpPr>
          <p:nvPr/>
        </p:nvSpPr>
        <p:spPr>
          <a:xfrm>
            <a:off x="251520" y="1124744"/>
            <a:ext cx="8424936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600"/>
              </a:spcBef>
            </a:pPr>
            <a:endParaRPr lang="ru-RU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:a16="http://schemas.microsoft.com/office/drawing/2014/main" id="{28E8FFE5-4A85-49C8-BA4C-674D344DCA1E}"/>
              </a:ext>
            </a:extLst>
          </p:cNvPr>
          <p:cNvSpPr txBox="1">
            <a:spLocks/>
          </p:cNvSpPr>
          <p:nvPr/>
        </p:nvSpPr>
        <p:spPr>
          <a:xfrm>
            <a:off x="530676" y="1852854"/>
            <a:ext cx="8220442" cy="47188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C000"/>
                </a:solidFill>
                <a:latin typeface="Segoe Print" panose="02000600000000000000" pitchFamily="2" charset="0"/>
              </a:rPr>
              <a:t>теза - обґрунтування - доказ - аргумент - результат – перспектива</a:t>
            </a:r>
          </a:p>
          <a:p>
            <a:pPr fontAlgn="auto">
              <a:spcAft>
                <a:spcPts val="0"/>
              </a:spcAft>
              <a:buClrTx/>
              <a:buSzTx/>
              <a:defRPr/>
            </a:pPr>
            <a:endParaRPr lang="uk-UA" sz="900" dirty="0"/>
          </a:p>
          <a:p>
            <a:pPr algn="ctr" fontAlgn="auto">
              <a:spcAft>
                <a:spcPts val="0"/>
              </a:spcAft>
              <a:buClrTx/>
              <a:buSzTx/>
              <a:defRPr/>
            </a:pPr>
            <a:r>
              <a:rPr lang="uk-UA" b="1" dirty="0">
                <a:solidFill>
                  <a:srgbClr val="C00000"/>
                </a:solidFill>
                <a:latin typeface="Segoe Print" panose="02000600000000000000" pitchFamily="2" charset="0"/>
              </a:rPr>
              <a:t>СТРУКТУРА:</a:t>
            </a:r>
          </a:p>
          <a:p>
            <a:pPr marL="457200" indent="-457200"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uk-UA" dirty="0">
                <a:solidFill>
                  <a:srgbClr val="002060"/>
                </a:solidFill>
                <a:latin typeface="Segoe Print" panose="02000600000000000000" pitchFamily="2" charset="0"/>
              </a:rPr>
              <a:t>актуальність; </a:t>
            </a:r>
          </a:p>
          <a:p>
            <a:pPr marL="457200" indent="-457200"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uk-UA" dirty="0">
                <a:solidFill>
                  <a:srgbClr val="002060"/>
                </a:solidFill>
                <a:latin typeface="Segoe Print" panose="02000600000000000000" pitchFamily="2" charset="0"/>
              </a:rPr>
              <a:t>стан розробки проблеми в науці і практиці; </a:t>
            </a:r>
          </a:p>
          <a:p>
            <a:pPr marL="457200" indent="-457200"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uk-UA" dirty="0">
                <a:solidFill>
                  <a:srgbClr val="002060"/>
                </a:solidFill>
                <a:latin typeface="Segoe Print" panose="02000600000000000000" pitchFamily="2" charset="0"/>
              </a:rPr>
              <a:t>основна ідея, положення, </a:t>
            </a:r>
          </a:p>
          <a:p>
            <a:pPr marL="457200" indent="-457200"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uk-UA" dirty="0">
                <a:solidFill>
                  <a:srgbClr val="002060"/>
                </a:solidFill>
                <a:latin typeface="Segoe Print" panose="02000600000000000000" pitchFamily="2" charset="0"/>
              </a:rPr>
              <a:t>висновки дослідження; </a:t>
            </a:r>
          </a:p>
          <a:p>
            <a:pPr marL="457200" indent="-457200"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uk-UA" dirty="0">
                <a:solidFill>
                  <a:srgbClr val="002060"/>
                </a:solidFill>
                <a:latin typeface="Segoe Print" panose="02000600000000000000" pitchFamily="2" charset="0"/>
              </a:rPr>
              <a:t>основні результати, їх практичне значення;</a:t>
            </a:r>
          </a:p>
          <a:p>
            <a:pPr marL="457200" indent="-457200"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lang="uk-UA" dirty="0">
                <a:solidFill>
                  <a:srgbClr val="002060"/>
                </a:solidFill>
                <a:latin typeface="Segoe Print" panose="02000600000000000000" pitchFamily="2" charset="0"/>
              </a:rPr>
              <a:t>перспективи подальших досліджень.</a:t>
            </a:r>
          </a:p>
        </p:txBody>
      </p:sp>
      <p:sp>
        <p:nvSpPr>
          <p:cNvPr id="9" name="Прямокутник 6">
            <a:extLst>
              <a:ext uri="{FF2B5EF4-FFF2-40B4-BE49-F238E27FC236}">
                <a16:creationId xmlns:a16="http://schemas.microsoft.com/office/drawing/2014/main" id="{DF4B57A2-56CE-4642-9511-75E3101E52CD}"/>
              </a:ext>
            </a:extLst>
          </p:cNvPr>
          <p:cNvSpPr/>
          <p:nvPr/>
        </p:nvSpPr>
        <p:spPr>
          <a:xfrm>
            <a:off x="323528" y="1178854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>
                <a:solidFill>
                  <a:srgbClr val="C00000"/>
                </a:solidFill>
                <a:latin typeface="Segoe Print" panose="02000600000000000000" pitchFamily="2" charset="0"/>
              </a:rPr>
              <a:t>Алгоритм тези можна подати так:</a:t>
            </a:r>
            <a:endParaRPr lang="ru-RU" sz="2800" dirty="0">
              <a:solidFill>
                <a:srgbClr val="C00000"/>
              </a:solidFill>
              <a:latin typeface="Segoe Print" panose="02000600000000000000" pitchFamily="2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193B292-76A5-4D55-8E62-CA294263A2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307" y="5014932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771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575556" y="266078"/>
            <a:ext cx="78848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EB2763DC-CBDC-4227-8D28-D53A1850AA65}"/>
              </a:ext>
            </a:extLst>
          </p:cNvPr>
          <p:cNvSpPr txBox="1">
            <a:spLocks/>
          </p:cNvSpPr>
          <p:nvPr/>
        </p:nvSpPr>
        <p:spPr>
          <a:xfrm>
            <a:off x="251520" y="1124744"/>
            <a:ext cx="8424936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600"/>
              </a:spcBef>
            </a:pPr>
            <a:endParaRPr lang="ru-RU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:a16="http://schemas.microsoft.com/office/drawing/2014/main" id="{28E8FFE5-4A85-49C8-BA4C-674D344DCA1E}"/>
              </a:ext>
            </a:extLst>
          </p:cNvPr>
          <p:cNvSpPr txBox="1">
            <a:spLocks/>
          </p:cNvSpPr>
          <p:nvPr/>
        </p:nvSpPr>
        <p:spPr>
          <a:xfrm>
            <a:off x="1130677" y="5838640"/>
            <a:ext cx="12237180" cy="6085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Прямокутник 6">
            <a:extLst>
              <a:ext uri="{FF2B5EF4-FFF2-40B4-BE49-F238E27FC236}">
                <a16:creationId xmlns:a16="http://schemas.microsoft.com/office/drawing/2014/main" id="{DF4B57A2-56CE-4642-9511-75E3101E52CD}"/>
              </a:ext>
            </a:extLst>
          </p:cNvPr>
          <p:cNvSpPr/>
          <p:nvPr/>
        </p:nvSpPr>
        <p:spPr>
          <a:xfrm>
            <a:off x="323528" y="1178854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solidFill>
                <a:srgbClr val="C00000"/>
              </a:solidFill>
              <a:latin typeface="Segoe Print" panose="02000600000000000000" pitchFamily="2" charset="0"/>
            </a:endParaRPr>
          </a:p>
        </p:txBody>
      </p:sp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6958"/>
            <a:ext cx="3672408" cy="275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98C1A2D-46CA-4052-AF0F-CEA96F0632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775" y="4802344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628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633777" y="18908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377534" y="2132856"/>
            <a:ext cx="81729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Мета </a:t>
            </a:r>
            <a:r>
              <a:rPr lang="ru-RU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наукового</a:t>
            </a:r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дослідження</a:t>
            </a:r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–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це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всебічне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та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достовірне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вивчення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об`єкта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процесу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або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явища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їх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структури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зв`язків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та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співвідношення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на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основі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наукових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принципів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і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методів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пізнання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, а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також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отримання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і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впровадження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корисних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результатів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. </a:t>
            </a:r>
          </a:p>
          <a:p>
            <a:endParaRPr lang="ru-RU" b="1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r>
              <a:rPr lang="ru-RU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Об`єкт</a:t>
            </a:r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дослідження</a:t>
            </a:r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–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це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матеріальна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або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ідеальна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система. </a:t>
            </a:r>
          </a:p>
          <a:p>
            <a:endParaRPr lang="ru-RU" b="1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Предмет </a:t>
            </a:r>
            <a:r>
              <a:rPr lang="ru-RU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дослідження</a:t>
            </a:r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–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це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структура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системи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закономірності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взаємодії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елементів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у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середині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системи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і поза нею,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закономірність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її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розвитку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різні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властивості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та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якості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цієї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системи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. </a:t>
            </a:r>
          </a:p>
          <a:p>
            <a:endParaRPr lang="ru-RU" b="1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r>
              <a:rPr lang="ru-RU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Науковий</a:t>
            </a:r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напрям</a:t>
            </a:r>
            <a:r>
              <a:rPr lang="ru-RU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– сфера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дослідження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наукового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колективу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</a:p>
          <a:p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який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упродовж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відповідного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часу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розв’язує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ту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чи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іншу</a:t>
            </a:r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</a:p>
          <a:p>
            <a:r>
              <a:rPr lang="ru-RU" b="1" dirty="0">
                <a:solidFill>
                  <a:srgbClr val="002060"/>
                </a:solidFill>
                <a:latin typeface="Segoe Print" panose="02000600000000000000" pitchFamily="2" charset="0"/>
              </a:rPr>
              <a:t>проблему. </a:t>
            </a:r>
            <a:endParaRPr lang="uk-UA" b="1" dirty="0">
              <a:solidFill>
                <a:srgbClr val="00206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1237733" y="996307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Загальні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визначення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</a:rPr>
              <a:t> та </a:t>
            </a:r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поняття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наукових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досліджень</a:t>
            </a:r>
            <a:endParaRPr lang="ru-RU" sz="1600" b="1" dirty="0">
              <a:solidFill>
                <a:srgbClr val="C00000"/>
              </a:solidFill>
              <a:latin typeface="Segoe Print" panose="02000600000000000000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9" y="78364"/>
            <a:ext cx="1943100" cy="205601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707DF56-C61E-487E-8C90-41B006147C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128933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315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-468560" y="221273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179512" y="1758679"/>
            <a:ext cx="817290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	</a:t>
            </a:r>
            <a:r>
              <a:rPr lang="ru-RU" sz="20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Наукова</a:t>
            </a:r>
            <a:r>
              <a:rPr lang="ru-RU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проблема </a:t>
            </a:r>
            <a:r>
              <a:rPr lang="ru-RU" sz="2000" dirty="0">
                <a:solidFill>
                  <a:srgbClr val="002060"/>
                </a:solidFill>
                <a:latin typeface="Segoe Print" panose="02000600000000000000" pitchFamily="2" charset="0"/>
              </a:rPr>
              <a:t>–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питання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що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потребує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</a:p>
          <a:p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наукового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вирішення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;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сукупність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нових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діалектично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складних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теоретичних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або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практичних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питань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які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суперечать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існуючим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знанням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або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прикладним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методикам у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конкретній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науці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та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потребують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вирішення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за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допомогою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наукових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досліджень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. </a:t>
            </a:r>
          </a:p>
          <a:p>
            <a:endParaRPr lang="ru-RU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Дослідження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стану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наукових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розробок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у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визначеному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напрямі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: </a:t>
            </a:r>
          </a:p>
          <a:p>
            <a:pPr marL="342900" indent="-342900">
              <a:buAutoNum type="arabicParenR"/>
            </a:pP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знання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що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набули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загального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визнання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наукової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спільноти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та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перевірені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на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практиці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; </a:t>
            </a:r>
          </a:p>
          <a:p>
            <a:pPr marL="342900" indent="-342900">
              <a:buAutoNum type="arabicParenR"/>
            </a:pP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питання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які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є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недостатньо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розробленими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і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вимагають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наукового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обґрунтування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; </a:t>
            </a:r>
          </a:p>
          <a:p>
            <a:pPr marL="342900" indent="-342900">
              <a:buAutoNum type="arabicParenR"/>
            </a:pP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невирішені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питання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сформульовані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у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процесі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теоретичного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осмислення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запропоновані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практикою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або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ті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що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виникли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</a:p>
          <a:p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 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під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час </a:t>
            </a:r>
            <a:r>
              <a:rPr lang="ru-RU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вибору</a:t>
            </a: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 теми.</a:t>
            </a: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-636392" y="1083581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Вибір напряму наукового дослідження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742" y="109500"/>
            <a:ext cx="1895475" cy="24098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A6456D1-4D04-4892-871E-D82DC58F4F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62" y="5133738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355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575556" y="2660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575556" y="2077281"/>
            <a:ext cx="81909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</a:rPr>
              <a:t>Тема </a:t>
            </a:r>
            <a:r>
              <a:rPr lang="ru-RU" sz="2400" b="1" dirty="0">
                <a:solidFill>
                  <a:srgbClr val="002060"/>
                </a:solidFill>
                <a:latin typeface="Segoe Print" panose="02000600000000000000" pitchFamily="2" charset="0"/>
              </a:rPr>
              <a:t>– </a:t>
            </a:r>
            <a:r>
              <a:rPr lang="ru-RU" sz="24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частина</a:t>
            </a:r>
            <a:r>
              <a:rPr lang="ru-RU" sz="24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наукової</a:t>
            </a:r>
            <a:r>
              <a:rPr lang="ru-RU" sz="24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проблеми</a:t>
            </a:r>
            <a:r>
              <a:rPr lang="ru-RU" sz="2400" b="1" dirty="0">
                <a:solidFill>
                  <a:srgbClr val="002060"/>
                </a:solidFill>
                <a:latin typeface="Segoe Print" panose="02000600000000000000" pitchFamily="2" charset="0"/>
              </a:rPr>
              <a:t>, яка </a:t>
            </a:r>
            <a:r>
              <a:rPr lang="ru-RU" sz="24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охоплює</a:t>
            </a:r>
            <a:r>
              <a:rPr lang="ru-RU" sz="24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одне</a:t>
            </a:r>
            <a:r>
              <a:rPr lang="ru-RU" sz="24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або</a:t>
            </a:r>
            <a:r>
              <a:rPr lang="ru-RU" sz="24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кілька</a:t>
            </a:r>
            <a:r>
              <a:rPr lang="ru-RU" sz="24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питань</a:t>
            </a:r>
            <a:r>
              <a:rPr lang="ru-RU" sz="24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дослідження</a:t>
            </a:r>
            <a:endParaRPr lang="ru-RU" sz="2400" b="1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  <a:p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Етапи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процесу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формування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</a:rPr>
              <a:t> теми </a:t>
            </a:r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дослідження</a:t>
            </a:r>
            <a:endParaRPr lang="ru-RU" sz="24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endParaRPr lang="uk-UA" sz="2400" b="1" dirty="0">
              <a:solidFill>
                <a:srgbClr val="00206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395536" y="1124744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Формулювання теми, мети, задач наукового дослідження</a:t>
            </a:r>
            <a:endParaRPr lang="ru-RU" sz="1600" dirty="0">
              <a:solidFill>
                <a:srgbClr val="C00000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99033638"/>
              </p:ext>
            </p:extLst>
          </p:nvPr>
        </p:nvGraphicFramePr>
        <p:xfrm>
          <a:off x="575556" y="3645024"/>
          <a:ext cx="644471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FE37D14-8B04-4D7E-899F-460ADE7DDB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959" y="5112568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773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575556" y="2660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377534" y="1916832"/>
            <a:ext cx="817290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</a:rPr>
              <a:t>Мета </a:t>
            </a:r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дослідження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Segoe Print" panose="02000600000000000000" pitchFamily="2" charset="0"/>
              </a:rPr>
              <a:t>– </a:t>
            </a:r>
            <a:r>
              <a:rPr lang="ru-RU" sz="2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це</a:t>
            </a:r>
            <a:r>
              <a:rPr lang="ru-RU" sz="2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кінцевий</a:t>
            </a:r>
            <a:r>
              <a:rPr lang="ru-RU" sz="2400" dirty="0">
                <a:solidFill>
                  <a:srgbClr val="002060"/>
                </a:solidFill>
                <a:latin typeface="Segoe Print" panose="02000600000000000000" pitchFamily="2" charset="0"/>
              </a:rPr>
              <a:t> результат, на </a:t>
            </a:r>
            <a:r>
              <a:rPr lang="ru-RU" sz="2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досягнення</a:t>
            </a:r>
            <a:r>
              <a:rPr lang="ru-RU" sz="2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якого</a:t>
            </a:r>
            <a:r>
              <a:rPr lang="ru-RU" sz="2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воно</a:t>
            </a:r>
            <a:r>
              <a:rPr lang="ru-RU" sz="2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спрямоване</a:t>
            </a:r>
            <a:r>
              <a:rPr lang="ru-RU" sz="2400" dirty="0">
                <a:solidFill>
                  <a:srgbClr val="002060"/>
                </a:solidFill>
                <a:latin typeface="Segoe Print" panose="02000600000000000000" pitchFamily="2" charset="0"/>
              </a:rPr>
              <a:t>. </a:t>
            </a:r>
          </a:p>
          <a:p>
            <a:endParaRPr lang="uk-UA" sz="800" b="1" dirty="0">
              <a:solidFill>
                <a:srgbClr val="00206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  <a:p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Завдання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дослідження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Segoe Print" panose="02000600000000000000" pitchFamily="2" charset="0"/>
              </a:rPr>
              <a:t>– як </a:t>
            </a:r>
            <a:r>
              <a:rPr lang="ru-RU" sz="2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основні</a:t>
            </a:r>
            <a:r>
              <a:rPr lang="ru-RU" sz="2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етапи</a:t>
            </a:r>
            <a:r>
              <a:rPr lang="ru-RU" sz="2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наукового</a:t>
            </a:r>
            <a:r>
              <a:rPr lang="ru-RU" sz="24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дослідження</a:t>
            </a:r>
            <a:r>
              <a:rPr lang="ru-RU" sz="2400" dirty="0">
                <a:solidFill>
                  <a:srgbClr val="002060"/>
                </a:solidFill>
                <a:latin typeface="Segoe Print" panose="02000600000000000000" pitchFamily="2" charset="0"/>
              </a:rPr>
              <a:t>. Як правило, </a:t>
            </a:r>
            <a:r>
              <a:rPr lang="ru-RU" sz="2400" dirty="0" err="1">
                <a:solidFill>
                  <a:srgbClr val="002060"/>
                </a:solidFill>
                <a:latin typeface="Segoe Print" panose="02000600000000000000" pitchFamily="2" charset="0"/>
              </a:rPr>
              <a:t>полягають</a:t>
            </a:r>
            <a:r>
              <a:rPr lang="ru-RU" sz="2400" dirty="0">
                <a:solidFill>
                  <a:srgbClr val="002060"/>
                </a:solidFill>
                <a:latin typeface="Segoe Print" panose="02000600000000000000" pitchFamily="2" charset="0"/>
              </a:rPr>
              <a:t> у: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вирішенні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теоретичних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питань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розроблення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нових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критеріїв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і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показників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розробленні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принципів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, умов і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факторів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застосування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окремих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методик і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методів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виявленні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уточненні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поглибленні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методологічному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обґрунтуванні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суттєвості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….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об’єкта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виявленні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шляхів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та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засобів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удосконалення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явища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процесу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що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досліджується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обґрунтуванні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системи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заходів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необхідних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для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вирішення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завдань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експериментальній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перевірці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розроблених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пропозицій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щодо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</a:p>
          <a:p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   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розв’язання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проблеми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підготовці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методичних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рекомендацій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для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їх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використання</a:t>
            </a:r>
            <a:endParaRPr lang="ru-RU" sz="1600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   на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практиці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Segoe Print" panose="02000600000000000000" pitchFamily="2" charset="0"/>
              </a:rPr>
              <a:t>тощо</a:t>
            </a:r>
            <a:r>
              <a:rPr lang="ru-RU" sz="1600" dirty="0">
                <a:solidFill>
                  <a:srgbClr val="002060"/>
                </a:solidFill>
                <a:latin typeface="Segoe Print" panose="02000600000000000000" pitchFamily="2" charset="0"/>
              </a:rPr>
              <a:t>.</a:t>
            </a:r>
          </a:p>
          <a:p>
            <a:endParaRPr lang="uk-UA" sz="1600" b="1" dirty="0">
              <a:solidFill>
                <a:srgbClr val="00206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297884" y="1231375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Формулювання теми, мети, задач наукового дослідження</a:t>
            </a: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042123D-63F2-4999-A812-FD2F8A70A7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627" y="5248607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881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575556" y="2660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575556" y="1817317"/>
            <a:ext cx="81729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rgbClr val="002060"/>
                </a:solidFill>
              </a:rPr>
              <a:t>Вказати</a:t>
            </a:r>
            <a:r>
              <a:rPr lang="ru-RU" sz="2400" dirty="0">
                <a:solidFill>
                  <a:srgbClr val="002060"/>
                </a:solidFill>
              </a:rPr>
              <a:t> на </a:t>
            </a:r>
            <a:r>
              <a:rPr lang="ru-RU" sz="2400" dirty="0" err="1">
                <a:solidFill>
                  <a:srgbClr val="002060"/>
                </a:solidFill>
              </a:rPr>
              <a:t>розв`язання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конкретних</a:t>
            </a:r>
            <a:r>
              <a:rPr lang="ru-RU" sz="2400" dirty="0">
                <a:solidFill>
                  <a:srgbClr val="002060"/>
                </a:solidFill>
              </a:rPr>
              <a:t> і </a:t>
            </a:r>
            <a:r>
              <a:rPr lang="ru-RU" sz="2400" dirty="0" err="1">
                <a:solidFill>
                  <a:srgbClr val="002060"/>
                </a:solidFill>
              </a:rPr>
              <a:t>корисних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завдань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які</a:t>
            </a:r>
            <a:r>
              <a:rPr lang="ru-RU" sz="2400" dirty="0">
                <a:solidFill>
                  <a:srgbClr val="002060"/>
                </a:solidFill>
              </a:rPr>
              <a:t> є </a:t>
            </a:r>
            <a:r>
              <a:rPr lang="ru-RU" sz="2400" dirty="0" err="1">
                <a:solidFill>
                  <a:srgbClr val="002060"/>
                </a:solidFill>
              </a:rPr>
              <a:t>важливими</a:t>
            </a:r>
            <a:r>
              <a:rPr lang="ru-RU" sz="2400" dirty="0">
                <a:solidFill>
                  <a:srgbClr val="002060"/>
                </a:solidFill>
              </a:rPr>
              <a:t> у </a:t>
            </a:r>
            <a:r>
              <a:rPr lang="ru-RU" sz="2400" dirty="0" err="1">
                <a:solidFill>
                  <a:srgbClr val="002060"/>
                </a:solidFill>
              </a:rPr>
              <a:t>даному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напрямі</a:t>
            </a:r>
            <a:r>
              <a:rPr lang="ru-RU" sz="2400" dirty="0">
                <a:solidFill>
                  <a:srgbClr val="002060"/>
                </a:solidFill>
              </a:rPr>
              <a:t> науки. 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r>
              <a:rPr lang="ru-RU" sz="2400" dirty="0" err="1">
                <a:solidFill>
                  <a:srgbClr val="002060"/>
                </a:solidFill>
              </a:rPr>
              <a:t>Базується</a:t>
            </a:r>
            <a:r>
              <a:rPr lang="ru-RU" sz="2400" dirty="0">
                <a:solidFill>
                  <a:srgbClr val="002060"/>
                </a:solidFill>
              </a:rPr>
              <a:t> на </a:t>
            </a:r>
            <a:r>
              <a:rPr lang="ru-RU" sz="2400" dirty="0" err="1">
                <a:solidFill>
                  <a:srgbClr val="002060"/>
                </a:solidFill>
              </a:rPr>
              <a:t>вивченні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спеціальної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періодичної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літератури</a:t>
            </a:r>
            <a:r>
              <a:rPr lang="ru-RU" sz="2400" dirty="0">
                <a:solidFill>
                  <a:srgbClr val="002060"/>
                </a:solidFill>
              </a:rPr>
              <a:t> та </a:t>
            </a:r>
            <a:r>
              <a:rPr lang="ru-RU" sz="2400" dirty="0" err="1">
                <a:solidFill>
                  <a:srgbClr val="002060"/>
                </a:solidFill>
              </a:rPr>
              <a:t>виробництва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участі</a:t>
            </a:r>
            <a:r>
              <a:rPr lang="ru-RU" sz="2400" dirty="0">
                <a:solidFill>
                  <a:srgbClr val="002060"/>
                </a:solidFill>
              </a:rPr>
              <a:t> у </a:t>
            </a:r>
            <a:r>
              <a:rPr lang="ru-RU" sz="2400" dirty="0" err="1">
                <a:solidFill>
                  <a:srgbClr val="002060"/>
                </a:solidFill>
              </a:rPr>
              <a:t>виставках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ru-RU" sz="2400" dirty="0" err="1">
                <a:solidFill>
                  <a:srgbClr val="002060"/>
                </a:solidFill>
              </a:rPr>
              <a:t>конференціях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тощо</a:t>
            </a:r>
            <a:endParaRPr lang="uk-UA" sz="2400" b="1" dirty="0">
              <a:solidFill>
                <a:srgbClr val="00206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267739" y="1164808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Обґрунтування актуальності дослідження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1818150" y="2703084"/>
            <a:ext cx="834294" cy="1296144"/>
          </a:xfrm>
          <a:prstGeom prst="downArrow">
            <a:avLst/>
          </a:prstGeom>
          <a:solidFill>
            <a:srgbClr val="B31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827716" y="2703084"/>
            <a:ext cx="834294" cy="1296144"/>
          </a:xfrm>
          <a:prstGeom prst="downArrow">
            <a:avLst/>
          </a:prstGeom>
          <a:solidFill>
            <a:srgbClr val="B31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724128" y="2703084"/>
            <a:ext cx="834294" cy="1296144"/>
          </a:xfrm>
          <a:prstGeom prst="downArrow">
            <a:avLst/>
          </a:prstGeom>
          <a:solidFill>
            <a:srgbClr val="B31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12D11DB-1445-4F0D-87C8-1BE6005034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501" y="5035130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005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606925" y="177329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pPr algn="ctr"/>
            <a:r>
              <a:rPr lang="uk-UA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  <a:endParaRPr lang="uk-UA" sz="20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179512" y="1767809"/>
            <a:ext cx="867696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                      </a:t>
            </a:r>
            <a:r>
              <a:rPr lang="uk-UA" sz="2000" b="1" u="sng" dirty="0">
                <a:solidFill>
                  <a:srgbClr val="C00000"/>
                </a:solidFill>
                <a:latin typeface="Segoe Print" panose="02000600000000000000" pitchFamily="2" charset="0"/>
              </a:rPr>
              <a:t>ДЕФІНІЦІЯ</a:t>
            </a:r>
            <a:r>
              <a:rPr lang="uk-UA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uk-UA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- логічна операція, яка розкриває                      </a:t>
            </a:r>
          </a:p>
          <a:p>
            <a:r>
              <a:rPr lang="uk-UA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                        зміст поняття або встановлює значення                           </a:t>
            </a:r>
          </a:p>
          <a:p>
            <a:r>
              <a:rPr lang="uk-UA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                             терміну, що позначає це поняття.</a:t>
            </a:r>
          </a:p>
          <a:p>
            <a:endParaRPr lang="uk-UA" sz="2000" b="1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r>
              <a:rPr lang="ru-RU" sz="32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Визначення</a:t>
            </a:r>
            <a:r>
              <a:rPr lang="ru-RU" sz="32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має</a:t>
            </a:r>
            <a:r>
              <a:rPr lang="ru-RU" sz="32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відповідати</a:t>
            </a:r>
            <a:r>
              <a:rPr lang="ru-RU" sz="32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вимогам</a:t>
            </a:r>
            <a:r>
              <a:rPr lang="ru-RU" sz="3200" b="1" dirty="0">
                <a:solidFill>
                  <a:srgbClr val="002060"/>
                </a:solidFill>
                <a:latin typeface="Segoe Print" panose="02000600000000000000" pitchFamily="2" charset="0"/>
              </a:rPr>
              <a:t>: </a:t>
            </a:r>
          </a:p>
          <a:p>
            <a:pPr marL="1200150" lvl="1" indent="-457200">
              <a:buFont typeface="Wingdings" panose="05000000000000000000" pitchFamily="2" charset="2"/>
              <a:buChar char="q"/>
            </a:pP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має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бути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співмірним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;</a:t>
            </a:r>
          </a:p>
          <a:p>
            <a:pPr marL="1200150" lvl="1" indent="-45720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не повинно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утворювати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коло;</a:t>
            </a:r>
          </a:p>
          <a:p>
            <a:pPr marL="1200150" lvl="1" indent="-457200">
              <a:buFont typeface="Wingdings" panose="05000000000000000000" pitchFamily="2" charset="2"/>
              <a:buChar char="q"/>
            </a:pP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має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бути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чітким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виразним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вільним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від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двозначності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;</a:t>
            </a:r>
          </a:p>
          <a:p>
            <a:pPr marL="1200150" lvl="1" indent="-45720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не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повинне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бути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тільки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заперечним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</a:rPr>
              <a:t>.</a:t>
            </a:r>
            <a:endParaRPr lang="uk-UA" sz="2000" b="1" dirty="0">
              <a:solidFill>
                <a:srgbClr val="00206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1210881" y="989839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Дефініції дослідження</a:t>
            </a:r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cs typeface="MV Boli" panose="02000500030200090000" pitchFamily="2" charset="0"/>
            </a:endParaRPr>
          </a:p>
        </p:txBody>
      </p:sp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2705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F559F9E-E1AD-4D66-A5E7-C364FAC0C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258" y="4921413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510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575556" y="266078"/>
            <a:ext cx="777686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Прикладні аспекти оформлення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    результатів наукових досліджень</a:t>
            </a:r>
          </a:p>
          <a:p>
            <a:pPr algn="ctr"/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377968" y="1744343"/>
            <a:ext cx="82809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НАУКОВИЙ ДОКУМЕНТ 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інформаціний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 ресурс,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що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містить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науково-технічну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інформацію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 і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призначений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 для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її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зберігання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 й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використання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lvl="1"/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	- текстов</a:t>
            </a:r>
            <a:r>
              <a:rPr lang="uk-UA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і, графічні,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аудіовізуальні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машиночитаючі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;</a:t>
            </a:r>
          </a:p>
          <a:p>
            <a:pPr marL="1085850" lvl="1" indent="-342900">
              <a:buFontTx/>
              <a:buChar char="-"/>
            </a:pP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первинні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вторинні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;</a:t>
            </a:r>
          </a:p>
          <a:p>
            <a:pPr marL="1085850" lvl="1" indent="-342900">
              <a:buFontTx/>
              <a:buChar char="-"/>
            </a:pP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опубліковані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неопубліковані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;</a:t>
            </a:r>
          </a:p>
          <a:p>
            <a:pPr marL="1085850" lvl="1" indent="-342900">
              <a:buFontTx/>
              <a:buChar char="-"/>
            </a:pP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наукові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навчальні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офіційно-документальні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науково-популярні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;</a:t>
            </a:r>
          </a:p>
          <a:p>
            <a:pPr marL="1085850" lvl="1" indent="-342900">
              <a:buFontTx/>
              <a:buChar char="-"/>
            </a:pP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монографії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дисертації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фахові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збірники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наукових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праць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підручники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 та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навчальні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посібники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періодичні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видання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;</a:t>
            </a:r>
          </a:p>
          <a:p>
            <a:pPr marL="1085850" lvl="1" indent="-342900">
              <a:buFontTx/>
              <a:buChar char="-"/>
            </a:pP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спеціальна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література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 (по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галузі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),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патентна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документація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;</a:t>
            </a:r>
          </a:p>
          <a:p>
            <a:pPr marL="1085850" lvl="1" indent="-342900">
              <a:buFontTx/>
              <a:buChar char="-"/>
            </a:pP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довідкові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видання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 (словники,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довідники</a:t>
            </a:r>
            <a:r>
              <a:rPr lang="ru-RU" sz="2000" b="1" dirty="0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) </a:t>
            </a:r>
            <a:r>
              <a:rPr lang="ru-RU" sz="2000" b="1" dirty="0" err="1">
                <a:solidFill>
                  <a:srgbClr val="002060"/>
                </a:solidFill>
                <a:latin typeface="Segoe Print" panose="02000600000000000000" pitchFamily="2" charset="0"/>
                <a:ea typeface="Segoe UI" panose="020B0502040204020203" pitchFamily="34" charset="0"/>
                <a:cs typeface="Segoe UI" panose="020B0502040204020203" pitchFamily="34" charset="0"/>
              </a:rPr>
              <a:t>тощо</a:t>
            </a:r>
            <a:endParaRPr lang="ru-RU" sz="2000" b="1" dirty="0">
              <a:solidFill>
                <a:srgbClr val="002060"/>
              </a:solidFill>
              <a:latin typeface="Segoe Print" panose="02000600000000000000" pitchFamily="2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uk-UA" sz="2400" b="1" dirty="0">
              <a:solidFill>
                <a:srgbClr val="00206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761027" y="973964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cs typeface="MV Boli" panose="02000500030200090000" pitchFamily="2" charset="0"/>
              </a:rPr>
              <a:t>Джерела збору науково-педагогічної інформації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DE7DBE1-8EBB-4592-A712-59D6D5BB83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307" y="5105640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23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Місто">
  <a:themeElements>
    <a:clrScheme name="Місто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іст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істо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7252</TotalTime>
  <Words>1633</Words>
  <Application>Microsoft Office PowerPoint</Application>
  <PresentationFormat>Экран (4:3)</PresentationFormat>
  <Paragraphs>209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 Light</vt:lpstr>
      <vt:lpstr>Segoe Print</vt:lpstr>
      <vt:lpstr>Times New Roman</vt:lpstr>
      <vt:lpstr>Wingdings</vt:lpstr>
      <vt:lpstr>Місто</vt:lpstr>
      <vt:lpstr>ВСП «Класичний фаховий коледж СумДУ»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Місцеві фінанси</dc:title>
  <dc:creator>sydorovych</dc:creator>
  <cp:lastModifiedBy>Татьяна</cp:lastModifiedBy>
  <cp:revision>325</cp:revision>
  <cp:lastPrinted>1601-01-01T00:00:00Z</cp:lastPrinted>
  <dcterms:created xsi:type="dcterms:W3CDTF">2013-07-26T07:51:11Z</dcterms:created>
  <dcterms:modified xsi:type="dcterms:W3CDTF">2021-11-15T16:36:32Z</dcterms:modified>
</cp:coreProperties>
</file>