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F8B93-DA59-4156-ACB9-0450704B96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3F74FD-8E22-4463-908B-C7499F59A188}">
      <dgm:prSet custT="1"/>
      <dgm:spPr/>
      <dgm:t>
        <a:bodyPr vert="horz" anchor="ctr" anchorCtr="1"/>
        <a:lstStyle/>
        <a:p>
          <a:pPr rtl="0"/>
          <a:r>
            <a:rPr lang="uk-UA" sz="4400" dirty="0" smtClean="0"/>
            <a:t>Тема </a:t>
          </a:r>
          <a:r>
            <a:rPr lang="uk-UA" sz="4400" dirty="0" smtClean="0"/>
            <a:t>6 </a:t>
          </a:r>
          <a:r>
            <a:rPr lang="uk-UA" sz="4400" dirty="0" smtClean="0"/>
            <a:t>Технологія виготовлення деталей типу </a:t>
          </a:r>
          <a:r>
            <a:rPr lang="uk-UA" sz="4400" dirty="0" smtClean="0"/>
            <a:t>«Втулка» </a:t>
          </a:r>
          <a:r>
            <a:rPr lang="uk-UA" sz="4400" dirty="0" smtClean="0"/>
            <a:t>і </a:t>
          </a:r>
          <a:r>
            <a:rPr lang="uk-UA" sz="4400" dirty="0" smtClean="0"/>
            <a:t>«Диск»</a:t>
          </a:r>
          <a:endParaRPr lang="ru-RU" sz="4400" dirty="0"/>
        </a:p>
      </dgm:t>
    </dgm:pt>
    <dgm:pt modelId="{6FE546B7-0782-47C4-8DC0-7BB5F78E2377}" type="parTrans" cxnId="{9CA383F3-5E15-44DE-9C55-D1DE8221EB55}">
      <dgm:prSet/>
      <dgm:spPr/>
      <dgm:t>
        <a:bodyPr/>
        <a:lstStyle/>
        <a:p>
          <a:endParaRPr lang="ru-RU"/>
        </a:p>
      </dgm:t>
    </dgm:pt>
    <dgm:pt modelId="{AFFA1096-E3BE-4324-840C-CC256260D9F7}" type="sibTrans" cxnId="{9CA383F3-5E15-44DE-9C55-D1DE8221EB55}">
      <dgm:prSet/>
      <dgm:spPr/>
      <dgm:t>
        <a:bodyPr/>
        <a:lstStyle/>
        <a:p>
          <a:endParaRPr lang="ru-RU"/>
        </a:p>
      </dgm:t>
    </dgm:pt>
    <dgm:pt modelId="{35F8E220-F8AF-4B92-9110-DD4C18EECF8E}" type="pres">
      <dgm:prSet presAssocID="{0EDF8B93-DA59-4156-ACB9-0450704B96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4A0D8E-56BC-47DB-868A-0992539B7C1B}" type="pres">
      <dgm:prSet presAssocID="{313F74FD-8E22-4463-908B-C7499F59A1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E5DF01-91DF-4F34-9952-E13926CCD759}" type="presOf" srcId="{0EDF8B93-DA59-4156-ACB9-0450704B9673}" destId="{35F8E220-F8AF-4B92-9110-DD4C18EECF8E}" srcOrd="0" destOrd="0" presId="urn:microsoft.com/office/officeart/2005/8/layout/vList2"/>
    <dgm:cxn modelId="{21DF4FB4-50EA-4BC4-81F0-DFCC639DAA5B}" type="presOf" srcId="{313F74FD-8E22-4463-908B-C7499F59A188}" destId="{7C4A0D8E-56BC-47DB-868A-0992539B7C1B}" srcOrd="0" destOrd="0" presId="urn:microsoft.com/office/officeart/2005/8/layout/vList2"/>
    <dgm:cxn modelId="{9CA383F3-5E15-44DE-9C55-D1DE8221EB55}" srcId="{0EDF8B93-DA59-4156-ACB9-0450704B9673}" destId="{313F74FD-8E22-4463-908B-C7499F59A188}" srcOrd="0" destOrd="0" parTransId="{6FE546B7-0782-47C4-8DC0-7BB5F78E2377}" sibTransId="{AFFA1096-E3BE-4324-840C-CC256260D9F7}"/>
    <dgm:cxn modelId="{DDBB3A1E-2A68-4867-A937-CF591672C9E9}" type="presParOf" srcId="{35F8E220-F8AF-4B92-9110-DD4C18EECF8E}" destId="{7C4A0D8E-56BC-47DB-868A-0992539B7C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A0D8E-56BC-47DB-868A-0992539B7C1B}">
      <dsp:nvSpPr>
        <dsp:cNvPr id="0" name=""/>
        <dsp:cNvSpPr/>
      </dsp:nvSpPr>
      <dsp:spPr>
        <a:xfrm>
          <a:off x="0" y="910"/>
          <a:ext cx="7005838" cy="2086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1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Тема </a:t>
          </a:r>
          <a:r>
            <a:rPr lang="uk-UA" sz="4400" kern="1200" dirty="0" smtClean="0"/>
            <a:t>6 </a:t>
          </a:r>
          <a:r>
            <a:rPr lang="uk-UA" sz="4400" kern="1200" dirty="0" smtClean="0"/>
            <a:t>Технологія виготовлення деталей типу </a:t>
          </a:r>
          <a:r>
            <a:rPr lang="uk-UA" sz="4400" kern="1200" dirty="0" smtClean="0"/>
            <a:t>«Втулка» </a:t>
          </a:r>
          <a:r>
            <a:rPr lang="uk-UA" sz="4400" kern="1200" dirty="0" smtClean="0"/>
            <a:t>і </a:t>
          </a:r>
          <a:r>
            <a:rPr lang="uk-UA" sz="4400" kern="1200" dirty="0" smtClean="0"/>
            <a:t>«Диск»</a:t>
          </a:r>
          <a:endParaRPr lang="ru-RU" sz="4400" kern="1200" dirty="0"/>
        </a:p>
      </dsp:txBody>
      <dsp:txXfrm>
        <a:off x="101860" y="102770"/>
        <a:ext cx="6802118" cy="1882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7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5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84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3C4-C938-4B1B-BCD8-A371D9FAC592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83483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02E-71CE-49EC-95DD-E518DE1DB836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22046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1pPr>
            <a:lvl2pPr marL="435437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2pPr>
            <a:lvl3pPr marL="87087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30631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4174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1771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6126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04806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48349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8245-3AD1-4DA3-8451-7543F453F04B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02541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79575"/>
            <a:ext cx="5384800" cy="4752975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79575"/>
            <a:ext cx="5384800" cy="4752975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E033-389C-4092-8AFB-518C4626B057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091162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35CB-4E74-4FA3-B4A0-4132D6A28A48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119373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8702-CA9F-450E-A3B1-B90BFECB83E3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92522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87C0-7DF1-479F-B225-E9D7F8F821A6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11334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BE2F-3D1E-43F0-8AF1-EE515FDFBA21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19976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92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437" indent="0">
              <a:buNone/>
              <a:defRPr sz="2667"/>
            </a:lvl2pPr>
            <a:lvl3pPr marL="870875" indent="0">
              <a:buNone/>
              <a:defRPr sz="2286"/>
            </a:lvl3pPr>
            <a:lvl4pPr marL="1306312" indent="0">
              <a:buNone/>
              <a:defRPr sz="1905"/>
            </a:lvl4pPr>
            <a:lvl5pPr marL="1741749" indent="0">
              <a:buNone/>
              <a:defRPr sz="1905"/>
            </a:lvl5pPr>
            <a:lvl6pPr marL="2177186" indent="0">
              <a:buNone/>
              <a:defRPr sz="1905"/>
            </a:lvl6pPr>
            <a:lvl7pPr marL="2612624" indent="0">
              <a:buNone/>
              <a:defRPr sz="1905"/>
            </a:lvl7pPr>
            <a:lvl8pPr marL="3048061" indent="0">
              <a:buNone/>
              <a:defRPr sz="1905"/>
            </a:lvl8pPr>
            <a:lvl9pPr marL="3483498" indent="0">
              <a:buNone/>
              <a:defRPr sz="190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C62A-5069-484E-BFBE-01EA4A5FD3C4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38776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FD0B-2170-4133-BBFD-A36201CFF1B3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99319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88928"/>
            <a:ext cx="2743200" cy="6143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88928"/>
            <a:ext cx="8026400" cy="6143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C64-B121-4D9B-903E-28B5611A2629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28352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0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3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1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2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9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4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4DE8-5084-411F-BA6C-628066785277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774D9-1AD9-4C2A-BF67-5F64DCC9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7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FEF1-D24A-474C-975D-E3E1297B824D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C7FA-3EEE-4D98-A47C-B417D77E45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90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ld"/>
  </p:transition>
  <p:timing>
    <p:tnLst>
      <p:par>
        <p:cTn id="1" dur="indefinite" restart="never" nodeType="tmRoot"/>
      </p:par>
    </p:tnLst>
  </p:timing>
  <p:hf hdr="0" ftr="0"/>
  <p:txStyles>
    <p:titleStyle>
      <a:lvl1pPr algn="ctr" defTabSz="870875" rtl="0" eaLnBrk="1" latinLnBrk="0" hangingPunct="1">
        <a:spcBef>
          <a:spcPct val="0"/>
        </a:spcBef>
        <a:buNone/>
        <a:defRPr sz="4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578" indent="-326578" algn="l" defTabSz="870875" rtl="0" eaLnBrk="1" latinLnBrk="0" hangingPunct="1">
        <a:spcBef>
          <a:spcPct val="20000"/>
        </a:spcBef>
        <a:buFont typeface="Arial" pitchFamily="34" charset="0"/>
        <a:buChar char="•"/>
        <a:defRPr sz="3048" kern="1200">
          <a:solidFill>
            <a:schemeClr val="tx1"/>
          </a:solidFill>
          <a:latin typeface="+mn-lt"/>
          <a:ea typeface="+mn-ea"/>
          <a:cs typeface="+mn-cs"/>
        </a:defRPr>
      </a:lvl1pPr>
      <a:lvl2pPr marL="707586" indent="-272148" algn="l" defTabSz="87087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3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3pPr>
      <a:lvl4pPr marL="1524030" indent="-217719" algn="l" defTabSz="870875" rtl="0" eaLnBrk="1" latinLnBrk="0" hangingPunct="1">
        <a:spcBef>
          <a:spcPct val="20000"/>
        </a:spcBef>
        <a:buFont typeface="Arial" pitchFamily="34" charset="0"/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468" indent="-217719" algn="l" defTabSz="870875" rtl="0" eaLnBrk="1" latinLnBrk="0" hangingPunct="1">
        <a:spcBef>
          <a:spcPct val="20000"/>
        </a:spcBef>
        <a:buFont typeface="Arial" pitchFamily="34" charset="0"/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4905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0342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265780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01217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6934" y="530578"/>
            <a:ext cx="9087556" cy="35221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381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4177398"/>
            <a:ext cx="6096000" cy="1224651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uk-UA" sz="2667" b="1" dirty="0">
                <a:latin typeface="Cambria" pitchFamily="18" charset="0"/>
              </a:rPr>
              <a:t>  </a:t>
            </a:r>
            <a:r>
              <a:rPr lang="uk-UA" sz="2667" dirty="0"/>
              <a:t>Технологія виготовлення деталей типу </a:t>
            </a:r>
            <a:r>
              <a:rPr lang="uk-UA" sz="2667" dirty="0" smtClean="0"/>
              <a:t>«Диск»</a:t>
            </a:r>
            <a:endParaRPr lang="ru-RU" sz="2667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75"/>
            <a:fld id="{2C4DD57F-4938-48F2-B085-4C846FB83041}" type="datetime1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70875"/>
              <a:t>11.03.2023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75"/>
            <a:fld id="{F29EC7FA-3EEE-4D98-A47C-B417D77E4557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70875"/>
              <a:t>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065867" y="530578"/>
            <a:ext cx="7908196" cy="3170567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875"/>
            <a:r>
              <a:rPr lang="en-US" sz="1714" dirty="0">
                <a:solidFill>
                  <a:prstClr val="white"/>
                </a:solidFill>
                <a:latin typeface="Calibri"/>
              </a:rPr>
              <a:t>D</a:t>
            </a:r>
            <a:r>
              <a:rPr lang="uk-UA" sz="1714" dirty="0">
                <a:solidFill>
                  <a:prstClr val="white"/>
                </a:solidFill>
                <a:latin typeface="Calibri"/>
              </a:rPr>
              <a:t>виготовлення Ввалів і фланців</a:t>
            </a:r>
            <a:endParaRPr lang="ru-RU" sz="1714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12300920"/>
              </p:ext>
            </p:extLst>
          </p:nvPr>
        </p:nvGraphicFramePr>
        <p:xfrm>
          <a:off x="2781628" y="1134651"/>
          <a:ext cx="7005838" cy="208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51762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3" y="274638"/>
            <a:ext cx="7837714" cy="548358"/>
          </a:xfrm>
        </p:spPr>
        <p:txBody>
          <a:bodyPr>
            <a:normAutofit/>
          </a:bodyPr>
          <a:lstStyle/>
          <a:p>
            <a:r>
              <a:rPr lang="uk-UA" sz="2667" b="1" dirty="0"/>
              <a:t>Налагодження на операцію 025</a:t>
            </a:r>
            <a:endParaRPr lang="ru-RU" sz="2667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33" y="822476"/>
            <a:ext cx="7827335" cy="5540919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02E-71CE-49EC-95DD-E518DE1DB836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8118" y="1660059"/>
            <a:ext cx="7415945" cy="4490389"/>
          </a:xfrm>
        </p:spPr>
        <p:txBody>
          <a:bodyPr>
            <a:normAutofit/>
          </a:bodyPr>
          <a:lstStyle/>
          <a:p>
            <a:r>
              <a:rPr lang="uk-UA" sz="2667" b="1" dirty="0"/>
              <a:t>Службове призначення </a:t>
            </a:r>
            <a:r>
              <a:rPr lang="uk-UA" sz="2667" b="1" dirty="0" smtClean="0"/>
              <a:t>дисків</a:t>
            </a:r>
            <a:endParaRPr lang="uk-UA" sz="2667" b="1" dirty="0"/>
          </a:p>
          <a:p>
            <a:pPr algn="just"/>
            <a:r>
              <a:rPr lang="uk-UA" sz="2667" b="1" dirty="0"/>
              <a:t>   </a:t>
            </a:r>
            <a:r>
              <a:rPr lang="uk-UA" sz="2667" dirty="0"/>
              <a:t>Основне службове призначення </a:t>
            </a:r>
            <a:r>
              <a:rPr lang="uk-UA" sz="2667" dirty="0" smtClean="0"/>
              <a:t>дисків </a:t>
            </a:r>
            <a:r>
              <a:rPr lang="uk-UA" sz="2667" dirty="0"/>
              <a:t>є обмеження осьового руху вала, встановленого на підшипниках у виробі, а також забезпечення потрібного натягу або гарантованого зазору між торцем </a:t>
            </a:r>
            <a:r>
              <a:rPr lang="uk-UA" sz="2667" dirty="0" smtClean="0"/>
              <a:t>диску </a:t>
            </a:r>
            <a:r>
              <a:rPr lang="uk-UA" sz="2667" dirty="0"/>
              <a:t>і торцем зовнішнього кільця підшипника.</a:t>
            </a:r>
          </a:p>
          <a:p>
            <a:pPr algn="just"/>
            <a:r>
              <a:rPr lang="uk-UA" sz="2667" dirty="0"/>
              <a:t>   Додатково </a:t>
            </a:r>
            <a:r>
              <a:rPr lang="uk-UA" sz="2667" dirty="0" smtClean="0"/>
              <a:t>диски </a:t>
            </a:r>
            <a:r>
              <a:rPr lang="uk-UA" sz="2667" dirty="0"/>
              <a:t>виконують функцію кришок для отворів під вали і забезпечують потрібне ущільнення.</a:t>
            </a:r>
          </a:p>
          <a:p>
            <a:pPr algn="just"/>
            <a:endParaRPr lang="ru-RU" sz="2667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3C4-C938-4B1B-BCD8-A371D9FAC592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67048" y="685838"/>
            <a:ext cx="6857905" cy="82294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48" dirty="0">
                <a:ln>
                  <a:solidFill>
                    <a:srgbClr val="7030A0"/>
                  </a:solidFill>
                </a:ln>
              </a:rPr>
              <a:t>Виготовлення </a:t>
            </a:r>
            <a:r>
              <a:rPr lang="uk-UA" sz="3048" dirty="0" smtClean="0">
                <a:ln>
                  <a:solidFill>
                    <a:srgbClr val="7030A0"/>
                  </a:solidFill>
                </a:ln>
              </a:rPr>
              <a:t>дисків</a:t>
            </a:r>
            <a:endParaRPr lang="ru-RU" sz="3048" dirty="0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653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3" y="274638"/>
            <a:ext cx="7837714" cy="637023"/>
          </a:xfrm>
        </p:spPr>
        <p:txBody>
          <a:bodyPr anchor="t">
            <a:normAutofit/>
          </a:bodyPr>
          <a:lstStyle/>
          <a:p>
            <a:r>
              <a:rPr lang="uk-UA" sz="3048" b="1" dirty="0"/>
              <a:t>Креслення </a:t>
            </a:r>
            <a:r>
              <a:rPr lang="uk-UA" sz="3048" b="1" dirty="0" smtClean="0"/>
              <a:t>диску</a:t>
            </a:r>
            <a:endParaRPr lang="ru-RU" sz="3048" b="1" dirty="0"/>
          </a:p>
        </p:txBody>
      </p:sp>
      <p:pic>
        <p:nvPicPr>
          <p:cNvPr id="8" name="Содержимое 7" descr="Фрагмент 001 Фланец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4010" y="1115770"/>
            <a:ext cx="7620053" cy="469449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02E-71CE-49EC-95DD-E518DE1DB836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0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010" y="274638"/>
            <a:ext cx="7483981" cy="500950"/>
          </a:xfrm>
        </p:spPr>
        <p:txBody>
          <a:bodyPr anchor="t">
            <a:normAutofit/>
          </a:bodyPr>
          <a:lstStyle/>
          <a:p>
            <a:r>
              <a:rPr lang="uk-UA" sz="2667" b="1" dirty="0"/>
              <a:t>Операція 015.  Токарна з ЧПК</a:t>
            </a:r>
            <a:endParaRPr lang="ru-RU" sz="2667" b="1" dirty="0"/>
          </a:p>
        </p:txBody>
      </p:sp>
      <p:pic>
        <p:nvPicPr>
          <p:cNvPr id="8" name="Содержимое 7" descr="Фрагмент 002 Оп.015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0987" y="800074"/>
            <a:ext cx="3810027" cy="543776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02E-71CE-49EC-95DD-E518DE1DB836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6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3" y="274638"/>
            <a:ext cx="7837714" cy="500950"/>
          </a:xfrm>
        </p:spPr>
        <p:txBody>
          <a:bodyPr anchor="t">
            <a:normAutofit/>
          </a:bodyPr>
          <a:lstStyle/>
          <a:p>
            <a:r>
              <a:rPr lang="uk-UA" sz="2667" b="1" dirty="0"/>
              <a:t>Операція 020.  Токарна з ЧПК</a:t>
            </a:r>
            <a:endParaRPr lang="ru-RU" sz="2667" b="1" dirty="0"/>
          </a:p>
        </p:txBody>
      </p:sp>
      <p:pic>
        <p:nvPicPr>
          <p:cNvPr id="8" name="Содержимое 7" descr="Фрагмент 003 Оп.020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3730" y="843624"/>
            <a:ext cx="4173356" cy="551093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02E-71CE-49EC-95DD-E518DE1DB836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7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6154" y="274638"/>
            <a:ext cx="7075764" cy="568987"/>
          </a:xfrm>
        </p:spPr>
        <p:txBody>
          <a:bodyPr anchor="t">
            <a:normAutofit/>
          </a:bodyPr>
          <a:lstStyle/>
          <a:p>
            <a:r>
              <a:rPr lang="uk-UA" sz="2667" b="1" dirty="0"/>
              <a:t>Операція 025.  Свердлильна з ЧПК</a:t>
            </a:r>
            <a:endParaRPr lang="ru-RU" sz="2667" b="1" dirty="0"/>
          </a:p>
        </p:txBody>
      </p:sp>
      <p:pic>
        <p:nvPicPr>
          <p:cNvPr id="10" name="Содержимое 9" descr="Фрагмент 004 Оп.025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4914" y="911661"/>
            <a:ext cx="4218244" cy="559547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02E-71CE-49EC-95DD-E518DE1DB836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5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3" y="274638"/>
            <a:ext cx="7837714" cy="548358"/>
          </a:xfrm>
        </p:spPr>
        <p:txBody>
          <a:bodyPr anchor="t">
            <a:normAutofit/>
          </a:bodyPr>
          <a:lstStyle/>
          <a:p>
            <a:r>
              <a:rPr lang="uk-UA" sz="2667" b="1" dirty="0"/>
              <a:t>Вибір методу обробки отворів (для операції 025)</a:t>
            </a:r>
            <a:r>
              <a:rPr lang="uk-UA" sz="2286" b="1" dirty="0"/>
              <a:t> </a:t>
            </a:r>
            <a:endParaRPr lang="ru-RU" sz="2286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3" y="891575"/>
            <a:ext cx="7837714" cy="541774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667" b="1" i="1" dirty="0"/>
              <a:t>     Паралельний метод. </a:t>
            </a:r>
            <a:r>
              <a:rPr lang="uk-UA" sz="2667" dirty="0"/>
              <a:t>За цим методом одним свердлом свердлять всі (три) отвори (діаметр 9 мм), потім револьверна головка обертається і обробляються всі отвори циліндричною зенківкою (діаметр 14 мм). Після обробки кожного отвору рухається стіл верстата для суміщення осей наступного отвору і осей наступного інструмента.</a:t>
            </a:r>
          </a:p>
          <a:p>
            <a:pPr algn="just"/>
            <a:r>
              <a:rPr lang="uk-UA" sz="2667" dirty="0"/>
              <a:t>     </a:t>
            </a:r>
            <a:r>
              <a:rPr lang="uk-UA" sz="2667" b="1" i="1" dirty="0"/>
              <a:t>Послідовний метод</a:t>
            </a:r>
            <a:r>
              <a:rPr lang="uk-UA" sz="2667" dirty="0"/>
              <a:t>. За цим методом свердлять перший отвір (діаметр 9 мм), потім виконується оберт револьверної головки (РГ), далі зенкують цей отвір (діаметр 14 мм) і знову робиться оберт РГ. Після оброки першого отвору виконується рух стола верстата, який потрібен для обробки другого отвору, потім виконують повну обробку другого і далі третього отворів.</a:t>
            </a:r>
          </a:p>
          <a:p>
            <a:pPr algn="just"/>
            <a:r>
              <a:rPr lang="uk-UA" sz="2667" dirty="0"/>
              <a:t>     При виконанні обробки заготовки </a:t>
            </a:r>
            <a:r>
              <a:rPr lang="uk-UA" sz="2667" b="1" i="1" dirty="0"/>
              <a:t>паралельним</a:t>
            </a:r>
            <a:r>
              <a:rPr lang="uk-UA" sz="2667" dirty="0"/>
              <a:t> методом сумарний допоміжний час, за яким виконується рух стола та обертається РГ, буде </a:t>
            </a:r>
            <a:r>
              <a:rPr lang="uk-UA" sz="2667" b="1" i="1" dirty="0"/>
              <a:t>меншим</a:t>
            </a:r>
            <a:r>
              <a:rPr lang="uk-UA" sz="2667" dirty="0"/>
              <a:t>, ніж при </a:t>
            </a:r>
            <a:r>
              <a:rPr lang="uk-UA" sz="2667" b="1" i="1" dirty="0"/>
              <a:t>послідовному</a:t>
            </a:r>
            <a:r>
              <a:rPr lang="uk-UA" sz="2667" dirty="0"/>
              <a:t> методі.      </a:t>
            </a:r>
            <a:endParaRPr lang="ru-RU" sz="2667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02E-71CE-49EC-95DD-E518DE1DB836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5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3" y="274638"/>
            <a:ext cx="7837714" cy="548358"/>
          </a:xfrm>
        </p:spPr>
        <p:txBody>
          <a:bodyPr>
            <a:normAutofit/>
          </a:bodyPr>
          <a:lstStyle/>
          <a:p>
            <a:endParaRPr lang="ru-RU" sz="228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77143" y="960154"/>
                <a:ext cx="7837714" cy="528058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905" dirty="0"/>
                  <a:t>     </a:t>
                </a:r>
                <a:r>
                  <a:rPr lang="uk-UA" sz="1905" dirty="0"/>
                  <a:t> </a:t>
                </a:r>
                <a:r>
                  <a:rPr lang="uk-UA" sz="2286" dirty="0"/>
                  <a:t>Сумарний порівняльний час на заміну </a:t>
                </a:r>
                <a:r>
                  <a:rPr lang="en-US" sz="2286" b="1" i="1" dirty="0"/>
                  <a:t>n</a:t>
                </a:r>
                <a:r>
                  <a:rPr lang="en-US" sz="2286" dirty="0"/>
                  <a:t> </a:t>
                </a:r>
                <a:r>
                  <a:rPr lang="uk-UA" sz="2286" dirty="0"/>
                  <a:t>інструментів та руху стола для обробки </a:t>
                </a:r>
                <a:r>
                  <a:rPr lang="en-US" sz="2286" b="1" i="1" dirty="0"/>
                  <a:t>m</a:t>
                </a:r>
                <a:r>
                  <a:rPr lang="en-US" sz="2286" dirty="0"/>
                  <a:t> </a:t>
                </a:r>
                <a:r>
                  <a:rPr lang="uk-UA" sz="2286" dirty="0"/>
                  <a:t>отворів можна визначити за формулами:</a:t>
                </a:r>
                <a:endParaRPr lang="en-US" sz="2286" dirty="0"/>
              </a:p>
              <a:p>
                <a:pPr algn="ctr"/>
                <a:r>
                  <a:rPr lang="uk-UA" sz="2286" dirty="0"/>
                  <a:t>Допоміжний час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28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86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uk-UA" sz="2286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286" dirty="0"/>
                  <a:t> при </a:t>
                </a:r>
                <a:r>
                  <a:rPr lang="uk-UA" sz="2286" b="1" i="1" dirty="0"/>
                  <a:t>паралельному</a:t>
                </a:r>
                <a:r>
                  <a:rPr lang="uk-UA" sz="2286" dirty="0"/>
                  <a:t> методі обробки: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uk-U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РГ</m:t>
                        </m:r>
                      </m:sub>
                    </m:sSub>
                    <m:r>
                      <a:rPr lang="uk-UA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dirty="0" smtClean="0"/>
              </a:p>
              <a:p>
                <a:pPr algn="ctr"/>
                <a:r>
                  <a:rPr lang="uk-UA" sz="2286" dirty="0"/>
                  <a:t>Допоміжний час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28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86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286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86" dirty="0"/>
                  <a:t> </a:t>
                </a:r>
                <a:r>
                  <a:rPr lang="uk-UA" sz="2286" dirty="0"/>
                  <a:t>при </a:t>
                </a:r>
                <a:r>
                  <a:rPr lang="uk-UA" sz="2286" b="1" i="1" dirty="0"/>
                  <a:t>послідовному</a:t>
                </a:r>
                <a:r>
                  <a:rPr lang="uk-UA" sz="2286" dirty="0"/>
                  <a:t> методі обробки: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uk-U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РГ</m:t>
                        </m:r>
                      </m:sub>
                    </m:sSub>
                    <m:r>
                      <a:rPr lang="uk-UA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dirty="0" smtClean="0"/>
              </a:p>
              <a:p>
                <a:pPr algn="just"/>
                <a:r>
                  <a:rPr lang="uk-UA" sz="2286" dirty="0"/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28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86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uk-UA" sz="2286" i="1">
                            <a:latin typeface="Cambria Math"/>
                          </a:rPr>
                          <m:t>РГ</m:t>
                        </m:r>
                      </m:sub>
                    </m:sSub>
                  </m:oMath>
                </a14:m>
                <a:r>
                  <a:rPr lang="en-US" sz="2286" dirty="0"/>
                  <a:t> </a:t>
                </a:r>
                <a:r>
                  <a:rPr lang="ru-RU" sz="2286" dirty="0"/>
                  <a:t>–</a:t>
                </a:r>
                <a:r>
                  <a:rPr lang="en-US" sz="2286" dirty="0"/>
                  <a:t> </a:t>
                </a:r>
                <a:r>
                  <a:rPr lang="uk-UA" sz="2286" dirty="0"/>
                  <a:t>час заміни інструментів при обертанні РГ на одну позицію, с;</a:t>
                </a:r>
              </a:p>
              <a:p>
                <a:pPr algn="just"/>
                <a:r>
                  <a:rPr lang="uk-UA" sz="2286" dirty="0"/>
                  <a:t>   </a:t>
                </a:r>
                <a:r>
                  <a:rPr lang="en-US" sz="2286" dirty="0"/>
                  <a:t> </a:t>
                </a:r>
                <a:r>
                  <a:rPr lang="uk-UA" sz="2286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28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86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uk-UA" sz="2286" i="1">
                            <a:latin typeface="Cambria Math"/>
                          </a:rPr>
                          <m:t>с</m:t>
                        </m:r>
                      </m:sub>
                    </m:sSub>
                  </m:oMath>
                </a14:m>
                <a:r>
                  <a:rPr lang="ru-RU" sz="2286" dirty="0"/>
                  <a:t> – час руху стола верстата для відведення кожного отвору під вісь інструмента, с.</a:t>
                </a:r>
                <a:endParaRPr lang="en-US" sz="2286" dirty="0"/>
              </a:p>
              <a:p>
                <a:pPr algn="just"/>
                <a:endParaRPr lang="en-US" sz="1905" dirty="0"/>
              </a:p>
              <a:p>
                <a:pPr algn="just"/>
                <a:endParaRPr lang="ru-RU" sz="1905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7143" y="960154"/>
                <a:ext cx="7837714" cy="5280587"/>
              </a:xfrm>
              <a:blipFill>
                <a:blip r:embed="rId2"/>
                <a:stretch>
                  <a:fillRect l="-933" t="-1617" r="-1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02E-71CE-49EC-95DD-E518DE1DB836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5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046" y="274638"/>
            <a:ext cx="7415945" cy="500950"/>
          </a:xfrm>
        </p:spPr>
        <p:txBody>
          <a:bodyPr anchor="t">
            <a:normAutofit/>
          </a:bodyPr>
          <a:lstStyle/>
          <a:p>
            <a:r>
              <a:rPr lang="uk-UA" sz="2667" b="1" dirty="0"/>
              <a:t>Операція 030.  Горизонтально-фрезерна</a:t>
            </a:r>
            <a:endParaRPr lang="ru-RU" sz="2667" b="1" dirty="0"/>
          </a:p>
        </p:txBody>
      </p:sp>
      <p:pic>
        <p:nvPicPr>
          <p:cNvPr id="8" name="Содержимое 7" descr="Фрагмент 005 Оп.030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6697" y="911661"/>
            <a:ext cx="4661440" cy="539973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D02E-71CE-49EC-95DD-E518DE1DB836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C7FA-3EEE-4D98-A47C-B417D77E455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7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303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Cambria Math</vt:lpstr>
      <vt:lpstr>Тема Office</vt:lpstr>
      <vt:lpstr>1_Тема Office</vt:lpstr>
      <vt:lpstr>Презентация PowerPoint</vt:lpstr>
      <vt:lpstr>Презентация PowerPoint</vt:lpstr>
      <vt:lpstr>Креслення диску</vt:lpstr>
      <vt:lpstr>Операція 015.  Токарна з ЧПК</vt:lpstr>
      <vt:lpstr>Операція 020.  Токарна з ЧПК</vt:lpstr>
      <vt:lpstr>Операція 025.  Свердлильна з ЧПК</vt:lpstr>
      <vt:lpstr>Вибір методу обробки отворів (для операції 025) </vt:lpstr>
      <vt:lpstr>Презентация PowerPoint</vt:lpstr>
      <vt:lpstr>Операція 030.  Горизонтально-фрезерна</vt:lpstr>
      <vt:lpstr>Налагодження на операцію 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</cp:revision>
  <dcterms:created xsi:type="dcterms:W3CDTF">2023-03-11T15:20:00Z</dcterms:created>
  <dcterms:modified xsi:type="dcterms:W3CDTF">2023-03-11T19:29:12Z</dcterms:modified>
</cp:coreProperties>
</file>