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1" r:id="rId2"/>
    <p:sldId id="278" r:id="rId3"/>
    <p:sldId id="279" r:id="rId4"/>
    <p:sldId id="258" r:id="rId5"/>
    <p:sldId id="257" r:id="rId6"/>
    <p:sldId id="280" r:id="rId7"/>
    <p:sldId id="259" r:id="rId8"/>
    <p:sldId id="260" r:id="rId9"/>
    <p:sldId id="261" r:id="rId10"/>
    <p:sldId id="262" r:id="rId11"/>
    <p:sldId id="265" r:id="rId12"/>
    <p:sldId id="263" r:id="rId13"/>
    <p:sldId id="264" r:id="rId14"/>
    <p:sldId id="266" r:id="rId15"/>
    <p:sldId id="268" r:id="rId16"/>
    <p:sldId id="267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4D93992-869C-47AC-A8DB-2E751D294B09}" type="datetimeFigureOut">
              <a:rPr lang="ru-RU" smtClean="0"/>
              <a:pPr/>
              <a:t>21.04.2016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CBD201E3-CA82-41CB-AFBE-DDDCE5419F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93992-869C-47AC-A8DB-2E751D294B09}" type="datetimeFigureOut">
              <a:rPr lang="ru-RU" smtClean="0"/>
              <a:pPr/>
              <a:t>21.04.2016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01E3-CA82-41CB-AFBE-DDDCE5419F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93992-869C-47AC-A8DB-2E751D294B09}" type="datetimeFigureOut">
              <a:rPr lang="ru-RU" smtClean="0"/>
              <a:pPr/>
              <a:t>21.04.2016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01E3-CA82-41CB-AFBE-DDDCE5419F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93992-869C-47AC-A8DB-2E751D294B09}" type="datetimeFigureOut">
              <a:rPr lang="ru-RU" smtClean="0"/>
              <a:pPr/>
              <a:t>21.04.2016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01E3-CA82-41CB-AFBE-DDDCE5419F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93992-869C-47AC-A8DB-2E751D294B09}" type="datetimeFigureOut">
              <a:rPr lang="ru-RU" smtClean="0"/>
              <a:pPr/>
              <a:t>21.04.2016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01E3-CA82-41CB-AFBE-DDDCE5419F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93992-869C-47AC-A8DB-2E751D294B09}" type="datetimeFigureOut">
              <a:rPr lang="ru-RU" smtClean="0"/>
              <a:pPr/>
              <a:t>21.04.2016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01E3-CA82-41CB-AFBE-DDDCE5419F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4D93992-869C-47AC-A8DB-2E751D294B09}" type="datetimeFigureOut">
              <a:rPr lang="ru-RU" smtClean="0"/>
              <a:pPr/>
              <a:t>21.04.2016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BD201E3-CA82-41CB-AFBE-DDDCE5419F9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4D93992-869C-47AC-A8DB-2E751D294B09}" type="datetimeFigureOut">
              <a:rPr lang="ru-RU" smtClean="0"/>
              <a:pPr/>
              <a:t>21.04.2016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CBD201E3-CA82-41CB-AFBE-DDDCE5419F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93992-869C-47AC-A8DB-2E751D294B09}" type="datetimeFigureOut">
              <a:rPr lang="ru-RU" smtClean="0"/>
              <a:pPr/>
              <a:t>21.04.2016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01E3-CA82-41CB-AFBE-DDDCE5419F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93992-869C-47AC-A8DB-2E751D294B09}" type="datetimeFigureOut">
              <a:rPr lang="ru-RU" smtClean="0"/>
              <a:pPr/>
              <a:t>21.04.2016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01E3-CA82-41CB-AFBE-DDDCE5419F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93992-869C-47AC-A8DB-2E751D294B09}" type="datetimeFigureOut">
              <a:rPr lang="ru-RU" smtClean="0"/>
              <a:pPr/>
              <a:t>21.04.2016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201E3-CA82-41CB-AFBE-DDDCE5419F9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4D93992-869C-47AC-A8DB-2E751D294B09}" type="datetimeFigureOut">
              <a:rPr lang="ru-RU" smtClean="0"/>
              <a:pPr/>
              <a:t>21.04.2016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CBD201E3-CA82-41CB-AFBE-DDDCE5419F9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uk.wikipedia.org/wiki/%D0%9C%D1%8E%D0%BD%D1%85%D0%B5%D0%BD" TargetMode="External"/><Relationship Id="rId13" Type="http://schemas.openxmlformats.org/officeDocument/2006/relationships/hyperlink" Target="https://uk.wikipedia.org/wiki/%D0%95%D1%80%D1%84%D1%83%D1%80%D1%82" TargetMode="External"/><Relationship Id="rId3" Type="http://schemas.openxmlformats.org/officeDocument/2006/relationships/hyperlink" Target="https://uk.wikipedia.org/wiki/13_%D0%B3%D1%80%D1%83%D0%B4%D0%BD%D1%8F" TargetMode="External"/><Relationship Id="rId7" Type="http://schemas.openxmlformats.org/officeDocument/2006/relationships/hyperlink" Target="https://uk.wikipedia.org/wiki/1979" TargetMode="External"/><Relationship Id="rId12" Type="http://schemas.openxmlformats.org/officeDocument/2006/relationships/hyperlink" Target="https://uk.wikipedia.org/wiki/1864" TargetMode="External"/><Relationship Id="rId2" Type="http://schemas.openxmlformats.org/officeDocument/2006/relationships/hyperlink" Target="https://uk.wikipedia.org/wiki/%D0%90%D0%BD%D0%B3%D0%BB%D1%96%D0%B9%D1%81%D1%8C%D0%BA%D0%B0_%D0%BC%D0%BE%D0%B2%D0%B0" TargetMode="External"/><Relationship Id="rId16" Type="http://schemas.openxmlformats.org/officeDocument/2006/relationships/hyperlink" Target="https://uk.wikipedia.org/wiki/%D0%A1%D0%BE%D1%86%D1%96%D0%BE%D0%BB%D0%BE%D0%B3%D1%96%D1%8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k.wikipedia.org/wiki/6_%D1%82%D1%80%D0%B0%D0%B2%D0%BD%D1%8F" TargetMode="External"/><Relationship Id="rId11" Type="http://schemas.openxmlformats.org/officeDocument/2006/relationships/hyperlink" Target="https://uk.wikipedia.org/wiki/21_%D0%BA%D0%B2%D1%96%D1%82%D0%BD%D1%8F" TargetMode="External"/><Relationship Id="rId5" Type="http://schemas.openxmlformats.org/officeDocument/2006/relationships/hyperlink" Target="https://uk.wikipedia.org/wiki/%D0%9A%D0%BE%D0%BB%D0%BE%D1%80%D0%B0%D0%B4%D0%BE-%D0%A1%D0%BF%D1%80%D1%96%D0%BD%D0%B3%D1%81" TargetMode="External"/><Relationship Id="rId15" Type="http://schemas.openxmlformats.org/officeDocument/2006/relationships/hyperlink" Target="https://uk.wikipedia.org/wiki/1920" TargetMode="External"/><Relationship Id="rId10" Type="http://schemas.openxmlformats.org/officeDocument/2006/relationships/hyperlink" Target="https://uk.wikipedia.org/wiki/%D0%9D%D1%96%D0%BC%D0%B5%D1%86%D1%8C%D0%BA%D0%B0_%D0%BC%D0%BE%D0%B2%D0%B0" TargetMode="External"/><Relationship Id="rId4" Type="http://schemas.openxmlformats.org/officeDocument/2006/relationships/hyperlink" Target="https://uk.wikipedia.org/wiki/1902" TargetMode="External"/><Relationship Id="rId9" Type="http://schemas.openxmlformats.org/officeDocument/2006/relationships/hyperlink" Target="https://uk.wikipedia.org/w/index.php?title=%D0%A1%D1%82%D1%80%D1%83%D0%BA%D1%82%D1%83%D1%80%D0%BD%D0%B8%D0%B9_%D1%84%D1%83%D0%BD%D0%BA%D1%86%D1%96%D0%BE%D0%BD%D0%B0%D0%BB%D1%96%D0%B7%D0%BC&amp;action=edit&amp;redlink=1" TargetMode="External"/><Relationship Id="rId14" Type="http://schemas.openxmlformats.org/officeDocument/2006/relationships/hyperlink" Target="https://uk.wikipedia.org/wiki/14_%D1%87%D0%B5%D1%80%D0%B2%D0%BD%D1%8F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564904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sz="6000" dirty="0" err="1" smtClean="0"/>
              <a:t>Соц</a:t>
            </a:r>
            <a:r>
              <a:rPr lang="uk-UA" sz="6000" dirty="0" err="1" smtClean="0"/>
              <a:t>іологія</a:t>
            </a:r>
            <a:r>
              <a:rPr lang="uk-UA" sz="6000" dirty="0" smtClean="0"/>
              <a:t> культури</a:t>
            </a:r>
            <a:endParaRPr lang="ru-RU" sz="6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90896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0070C0"/>
                </a:solidFill>
              </a:rPr>
              <a:t>Група “ </a:t>
            </a:r>
            <a:r>
              <a:rPr lang="uk-UA" dirty="0" err="1" smtClean="0">
                <a:solidFill>
                  <a:srgbClr val="0070C0"/>
                </a:solidFill>
              </a:rPr>
              <a:t>Бітлз”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4" name="Содержимое 3" descr="Bitlz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2571744"/>
            <a:ext cx="4214842" cy="3857651"/>
          </a:xfrm>
        </p:spPr>
      </p:pic>
      <p:pic>
        <p:nvPicPr>
          <p:cNvPr id="3074" name="Picture 2" descr="C:\Documents and Settings\Admin\Рабочий стол\Новая папка (2)\images (2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7752" y="2643182"/>
            <a:ext cx="3929090" cy="37862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/>
            </a:r>
            <a:br>
              <a:rPr lang="uk-UA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098" name="Picture 2" descr="C:\Documents and Settings\Admin\Рабочий стол\Новая папка (2)\images (3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6248" y="1357298"/>
            <a:ext cx="4143404" cy="457203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85720" y="785794"/>
            <a:ext cx="335758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cs typeface="Times New Roman" pitchFamily="18" charset="0"/>
              </a:rPr>
              <a:t>Цінності</a:t>
            </a:r>
            <a:r>
              <a:rPr lang="uk-UA" sz="2400" dirty="0" smtClean="0">
                <a:cs typeface="Times New Roman" pitchFamily="18" charset="0"/>
              </a:rPr>
              <a:t> – це не просто узагальнення  емпіричного досвіду, вони мають також свою градацію і типологію від базових , </a:t>
            </a:r>
            <a:r>
              <a:rPr lang="uk-UA" sz="2400" dirty="0" err="1" smtClean="0">
                <a:cs typeface="Times New Roman" pitchFamily="18" charset="0"/>
              </a:rPr>
              <a:t>смисложиттєвих</a:t>
            </a:r>
            <a:r>
              <a:rPr lang="uk-UA" sz="2400" dirty="0" smtClean="0">
                <a:cs typeface="Times New Roman" pitchFamily="18" charset="0"/>
              </a:rPr>
              <a:t> (добро, краса) і до більш емпіричних цінностей повсякдення, окремих сфер буття  (школа професійних цінностей).</a:t>
            </a:r>
            <a:endParaRPr lang="ru-RU" sz="2400" dirty="0">
              <a:cs typeface="Times New Roman" pitchFamily="18" charset="0"/>
            </a:endParaRPr>
          </a:p>
        </p:txBody>
      </p:sp>
    </p:spTree>
  </p:cSld>
  <p:clrMapOvr>
    <a:masterClrMapping/>
  </p:clrMapOvr>
  <p:transition>
    <p:cut thruBlk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3929074"/>
          </a:xfrm>
        </p:spPr>
        <p:txBody>
          <a:bodyPr>
            <a:normAutofit/>
          </a:bodyPr>
          <a:lstStyle/>
          <a:p>
            <a:r>
              <a:rPr lang="uk-UA" sz="4400" b="1" dirty="0" smtClean="0">
                <a:solidFill>
                  <a:schemeClr val="tx1"/>
                </a:solidFill>
              </a:rPr>
              <a:t>Норми</a:t>
            </a:r>
            <a:r>
              <a:rPr lang="uk-UA" sz="4400" dirty="0" smtClean="0">
                <a:solidFill>
                  <a:schemeClr val="tx1"/>
                </a:solidFill>
              </a:rPr>
              <a:t> – це прийнятті в суспільстві більш менш точні моделі відносин і поведінки людей у певних сферах і ситуаціях.</a:t>
            </a:r>
            <a:endParaRPr lang="ru-RU" sz="4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642918"/>
            <a:ext cx="8643998" cy="5931618"/>
          </a:xfrm>
        </p:spPr>
        <p:txBody>
          <a:bodyPr>
            <a:normAutofit lnSpcReduction="10000"/>
          </a:bodyPr>
          <a:lstStyle/>
          <a:p>
            <a:pPr marL="0" indent="273050" algn="just">
              <a:buNone/>
            </a:pPr>
            <a:r>
              <a:rPr lang="uk-UA" dirty="0" smtClean="0"/>
              <a:t>     </a:t>
            </a:r>
            <a:r>
              <a:rPr lang="uk-UA" sz="3200" dirty="0" smtClean="0"/>
              <a:t>У внутрішній структурі культури слід насамперед вирізняти особисту культуру індивіда від культури різного рівня спільнот,які виробляють загальні для даної групи цінності і норми. Для пояснення цієї зростаючої разом із соціальною диференціацією </a:t>
            </a:r>
            <a:r>
              <a:rPr lang="uk-UA" sz="3200" dirty="0" err="1" smtClean="0"/>
              <a:t>рівневої</a:t>
            </a:r>
            <a:r>
              <a:rPr lang="uk-UA" sz="3200" dirty="0" smtClean="0"/>
              <a:t> культурної диференціації в західній соціології виникає ряд </a:t>
            </a:r>
            <a:r>
              <a:rPr lang="uk-UA" sz="3200" dirty="0" err="1" smtClean="0"/>
              <a:t>взяємопов’язаних</a:t>
            </a:r>
            <a:r>
              <a:rPr lang="uk-UA" sz="3200" dirty="0" smtClean="0"/>
              <a:t>  концепцій:</a:t>
            </a:r>
          </a:p>
          <a:p>
            <a:pPr marL="0" indent="273050" algn="just"/>
            <a:r>
              <a:rPr lang="uk-UA" sz="3200" dirty="0" smtClean="0"/>
              <a:t>Елітарна;</a:t>
            </a:r>
          </a:p>
          <a:p>
            <a:pPr marL="0" indent="273050" algn="just"/>
            <a:r>
              <a:rPr lang="uk-UA" sz="3200" dirty="0" smtClean="0"/>
              <a:t>Масова;</a:t>
            </a:r>
          </a:p>
          <a:p>
            <a:pPr marL="0" indent="273050" algn="just"/>
            <a:r>
              <a:rPr lang="uk-UA" sz="3200" dirty="0" smtClean="0"/>
              <a:t>Єдина культура середнього класу</a:t>
            </a:r>
            <a:r>
              <a:rPr lang="uk-UA" dirty="0" smtClean="0"/>
              <a:t>.</a:t>
            </a:r>
          </a:p>
        </p:txBody>
      </p:sp>
    </p:spTree>
  </p:cSld>
  <p:clrMapOvr>
    <a:masterClrMapping/>
  </p:clrMapOvr>
  <p:transition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Субкультура </a:t>
            </a:r>
            <a:r>
              <a:rPr lang="uk-UA" dirty="0" err="1" smtClean="0"/>
              <a:t>-</a:t>
            </a:r>
            <a:r>
              <a:rPr lang="uk-UA" i="1" dirty="0" err="1" smtClean="0"/>
              <a:t>культури</a:t>
            </a:r>
            <a:r>
              <a:rPr lang="uk-UA" i="1" dirty="0" smtClean="0"/>
              <a:t> окремим груп, яка має свої особливості.</a:t>
            </a:r>
            <a:r>
              <a:rPr lang="uk-UA" dirty="0" smtClean="0"/>
              <a:t> </a:t>
            </a:r>
            <a:endParaRPr lang="ru-RU" dirty="0"/>
          </a:p>
        </p:txBody>
      </p:sp>
      <p:pic>
        <p:nvPicPr>
          <p:cNvPr id="6" name="Picture 2" descr="C:\Documents and Settings\Admin\Рабочий стол\Новая папка (2)\0001-001-Molodjozhnye-neformalnye-dvizhenija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89100" y="2249488"/>
            <a:ext cx="5765800" cy="43243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457200" y="714356"/>
            <a:ext cx="4400552" cy="5860180"/>
          </a:xfrm>
        </p:spPr>
        <p:txBody>
          <a:bodyPr>
            <a:normAutofit/>
          </a:bodyPr>
          <a:lstStyle/>
          <a:p>
            <a:pPr marL="0" indent="273050" algn="just">
              <a:buNone/>
            </a:pPr>
            <a:r>
              <a:rPr lang="ru-RU" b="1" dirty="0" err="1" smtClean="0"/>
              <a:t>Готи</a:t>
            </a:r>
            <a:r>
              <a:rPr lang="ru-RU" dirty="0" smtClean="0"/>
              <a:t> - </a:t>
            </a:r>
            <a:r>
              <a:rPr lang="ru-RU" dirty="0" err="1" smtClean="0"/>
              <a:t>індивідуалісти</a:t>
            </a:r>
            <a:r>
              <a:rPr lang="ru-RU" dirty="0" smtClean="0"/>
              <a:t>.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сказати</a:t>
            </a:r>
            <a:r>
              <a:rPr lang="ru-RU" dirty="0" smtClean="0"/>
              <a:t> </a:t>
            </a:r>
            <a:r>
              <a:rPr lang="ru-RU" dirty="0" err="1" smtClean="0"/>
              <a:t>простіше</a:t>
            </a:r>
            <a:r>
              <a:rPr lang="ru-RU" dirty="0" smtClean="0"/>
              <a:t> - </a:t>
            </a:r>
            <a:r>
              <a:rPr lang="ru-RU" dirty="0" err="1" smtClean="0"/>
              <a:t>одинаки</a:t>
            </a:r>
            <a:r>
              <a:rPr lang="ru-RU" dirty="0" smtClean="0"/>
              <a:t>. </a:t>
            </a:r>
          </a:p>
          <a:p>
            <a:pPr marL="0" indent="273050" algn="just">
              <a:buNone/>
            </a:pPr>
            <a:r>
              <a:rPr lang="ru-RU" dirty="0" smtClean="0"/>
              <a:t>Вони </a:t>
            </a:r>
            <a:r>
              <a:rPr lang="ru-RU" dirty="0" err="1" smtClean="0"/>
              <a:t>відокремилися</a:t>
            </a:r>
            <a:r>
              <a:rPr lang="ru-RU" dirty="0" smtClean="0"/>
              <a:t> 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суспільства</a:t>
            </a:r>
            <a:r>
              <a:rPr lang="ru-RU" dirty="0" smtClean="0"/>
              <a:t>, у них своя </a:t>
            </a:r>
            <a:r>
              <a:rPr lang="ru-RU" dirty="0" err="1" smtClean="0"/>
              <a:t>життєва</a:t>
            </a:r>
            <a:r>
              <a:rPr lang="ru-RU" dirty="0" smtClean="0"/>
              <a:t> </a:t>
            </a:r>
            <a:r>
              <a:rPr lang="ru-RU" dirty="0" err="1" smtClean="0"/>
              <a:t>філософія</a:t>
            </a:r>
            <a:r>
              <a:rPr lang="ru-RU" dirty="0" smtClean="0"/>
              <a:t>, </a:t>
            </a:r>
            <a:r>
              <a:rPr lang="ru-RU" dirty="0" err="1" smtClean="0"/>
              <a:t>своя</a:t>
            </a:r>
            <a:r>
              <a:rPr lang="ru-RU" dirty="0" smtClean="0"/>
              <a:t> </a:t>
            </a:r>
            <a:r>
              <a:rPr lang="ru-RU" dirty="0" err="1" smtClean="0"/>
              <a:t>музика</a:t>
            </a:r>
            <a:r>
              <a:rPr lang="ru-RU" dirty="0" smtClean="0"/>
              <a:t>, </a:t>
            </a:r>
            <a:r>
              <a:rPr lang="ru-RU" dirty="0" err="1" smtClean="0"/>
              <a:t>література</a:t>
            </a:r>
            <a:r>
              <a:rPr lang="ru-RU" dirty="0" smtClean="0"/>
              <a:t>, </a:t>
            </a:r>
            <a:r>
              <a:rPr lang="ru-RU" dirty="0" err="1" smtClean="0"/>
              <a:t>світогляд</a:t>
            </a:r>
            <a:r>
              <a:rPr lang="ru-RU" dirty="0" smtClean="0"/>
              <a:t>. Вони по </a:t>
            </a:r>
            <a:r>
              <a:rPr lang="ru-RU" dirty="0" err="1" smtClean="0"/>
              <a:t>суті</a:t>
            </a:r>
            <a:r>
              <a:rPr lang="ru-RU" dirty="0" smtClean="0"/>
              <a:t> романтики, </a:t>
            </a:r>
            <a:r>
              <a:rPr lang="ru-RU" dirty="0" err="1" smtClean="0"/>
              <a:t>хоча</a:t>
            </a:r>
            <a:r>
              <a:rPr lang="ru-RU" dirty="0" smtClean="0"/>
              <a:t> </a:t>
            </a:r>
            <a:r>
              <a:rPr lang="ru-RU" dirty="0" err="1" smtClean="0"/>
              <a:t>поняття</a:t>
            </a:r>
            <a:r>
              <a:rPr lang="ru-RU" dirty="0" smtClean="0"/>
              <a:t> романтизму у них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своє</a:t>
            </a:r>
            <a:endParaRPr lang="ru-RU" dirty="0" smtClean="0"/>
          </a:p>
          <a:p>
            <a:pPr marL="0" indent="0">
              <a:buNone/>
            </a:pPr>
            <a:r>
              <a:rPr lang="ru-RU" dirty="0" err="1" smtClean="0"/>
              <a:t>власне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7172" name="Picture 4" descr="C:\Documents and Settings\Admin\Рабочий стол\Новая папка (2)\8752803-we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928670"/>
            <a:ext cx="3214710" cy="52864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 </a:t>
            </a:r>
            <a:r>
              <a:rPr lang="uk-UA" sz="5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ГОТИ</a:t>
            </a:r>
            <a:endParaRPr lang="ru-RU" sz="5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 descr="C:\Documents and Settings\Admin\Рабочий стол\Новая папка (2)\скачанные файлы (11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0" y="2214554"/>
            <a:ext cx="3857652" cy="4357718"/>
          </a:xfrm>
          <a:prstGeom prst="rect">
            <a:avLst/>
          </a:prstGeom>
          <a:noFill/>
        </p:spPr>
      </p:pic>
      <p:pic>
        <p:nvPicPr>
          <p:cNvPr id="5" name="Picture 2" descr="C:\Documents and Settings\Admin\Рабочий стол\Новая папка (2)\скачанные файлы (12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2285992"/>
            <a:ext cx="3929090" cy="421641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5143536" cy="5286412"/>
          </a:xfrm>
        </p:spPr>
        <p:txBody>
          <a:bodyPr>
            <a:normAutofit fontScale="90000"/>
          </a:bodyPr>
          <a:lstStyle/>
          <a:p>
            <a:r>
              <a:rPr lang="ru-RU" b="1" dirty="0" err="1" smtClean="0"/>
              <a:t>Емо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молоді</a:t>
            </a:r>
            <a:r>
              <a:rPr lang="ru-RU" dirty="0" smtClean="0"/>
              <a:t> люди в </a:t>
            </a:r>
            <a:r>
              <a:rPr lang="ru-RU" dirty="0" err="1" smtClean="0"/>
              <a:t>чорно-рожевому</a:t>
            </a:r>
            <a:r>
              <a:rPr lang="ru-RU" dirty="0" smtClean="0"/>
              <a:t> </a:t>
            </a:r>
            <a:r>
              <a:rPr lang="ru-RU" dirty="0" err="1" smtClean="0"/>
              <a:t>одіянні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опущеним</a:t>
            </a:r>
            <a:r>
              <a:rPr lang="ru-RU" dirty="0" smtClean="0"/>
              <a:t> на пол-лица </a:t>
            </a:r>
            <a:r>
              <a:rPr lang="ru-RU" dirty="0" err="1" smtClean="0"/>
              <a:t>чубком</a:t>
            </a:r>
            <a:r>
              <a:rPr lang="ru-RU" dirty="0" smtClean="0"/>
              <a:t>, </a:t>
            </a:r>
            <a:r>
              <a:rPr lang="ru-RU" dirty="0" err="1" smtClean="0"/>
              <a:t>переважно</a:t>
            </a:r>
            <a:r>
              <a:rPr lang="ru-RU" dirty="0" smtClean="0"/>
              <a:t> в </a:t>
            </a:r>
            <a:r>
              <a:rPr lang="ru-RU" dirty="0" err="1" smtClean="0"/>
              <a:t>депресивному</a:t>
            </a:r>
            <a:r>
              <a:rPr lang="ru-RU" dirty="0" smtClean="0"/>
              <a:t> </a:t>
            </a:r>
            <a:r>
              <a:rPr lang="ru-RU" dirty="0" err="1" smtClean="0"/>
              <a:t>настрої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жахливо</a:t>
            </a:r>
            <a:r>
              <a:rPr lang="ru-RU" dirty="0" smtClean="0"/>
              <a:t> </a:t>
            </a:r>
            <a:r>
              <a:rPr lang="ru-RU" dirty="0" err="1" smtClean="0"/>
              <a:t>схожі</a:t>
            </a:r>
            <a:r>
              <a:rPr lang="ru-RU" dirty="0" smtClean="0"/>
              <a:t> один на одного. </a:t>
            </a:r>
            <a:endParaRPr lang="ru-RU" dirty="0"/>
          </a:p>
        </p:txBody>
      </p:sp>
      <p:pic>
        <p:nvPicPr>
          <p:cNvPr id="8194" name="Picture 2" descr="C:\Documents and Settings\Admin\Рабочий стол\Новая папка (2)\imgpreview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32" y="1214422"/>
            <a:ext cx="3286148" cy="5143536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>Девіантна культура </a:t>
            </a:r>
            <a:r>
              <a:rPr lang="uk-UA" dirty="0" smtClean="0"/>
              <a:t>–</a:t>
            </a:r>
            <a:r>
              <a:rPr lang="uk-UA" dirty="0" smtClean="0">
                <a:solidFill>
                  <a:schemeClr val="tx1"/>
                </a:solidFill>
              </a:rPr>
              <a:t> це різновид субкультури груп із соціально відхиленою поведінкою – </a:t>
            </a:r>
            <a:r>
              <a:rPr lang="uk-UA" dirty="0" err="1" smtClean="0">
                <a:solidFill>
                  <a:schemeClr val="tx1"/>
                </a:solidFill>
              </a:rPr>
              <a:t>хіппі</a:t>
            </a:r>
            <a:r>
              <a:rPr lang="uk-UA" dirty="0" smtClean="0">
                <a:solidFill>
                  <a:schemeClr val="tx1"/>
                </a:solidFill>
              </a:rPr>
              <a:t>, панки.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9218" name="Picture 2" descr="C:\Documents and Settings\Admin\Рабочий стол\Новая папка (2)\imgpreview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3071810"/>
            <a:ext cx="2571768" cy="3571900"/>
          </a:xfrm>
          <a:prstGeom prst="rect">
            <a:avLst/>
          </a:prstGeom>
          <a:noFill/>
        </p:spPr>
      </p:pic>
      <p:pic>
        <p:nvPicPr>
          <p:cNvPr id="9219" name="Picture 3" descr="C:\Documents and Settings\Admin\Рабочий стол\Новая папка (2)\imgpreview (3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14744" y="2928934"/>
            <a:ext cx="4143404" cy="36433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/>
              <a:t>Контркультура</a:t>
            </a:r>
            <a:r>
              <a:rPr lang="uk-UA" dirty="0" smtClean="0"/>
              <a:t> – це культура груп, які активно заперечують офіційну </a:t>
            </a:r>
            <a:r>
              <a:rPr lang="uk-UA" dirty="0" err="1" smtClean="0"/>
              <a:t>“державну”</a:t>
            </a:r>
            <a:r>
              <a:rPr lang="uk-UA" dirty="0" smtClean="0"/>
              <a:t> культуру, часто намагаючись її зруйнувати.</a:t>
            </a:r>
            <a:endParaRPr lang="ru-RU" dirty="0"/>
          </a:p>
        </p:txBody>
      </p:sp>
      <p:pic>
        <p:nvPicPr>
          <p:cNvPr id="10242" name="Picture 2" descr="C:\Documents and Settings\Admin\Рабочий стол\Новая папка (2)\photo02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43042" y="3071810"/>
            <a:ext cx="5500726" cy="34671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8229600" cy="1066800"/>
          </a:xfrm>
        </p:spPr>
        <p:txBody>
          <a:bodyPr>
            <a:noAutofit/>
          </a:bodyPr>
          <a:lstStyle/>
          <a:p>
            <a:pPr algn="ctr"/>
            <a:r>
              <a:rPr lang="ru-RU" sz="6600" b="1" i="1" dirty="0" smtClean="0">
                <a:solidFill>
                  <a:schemeClr val="tx1"/>
                </a:solidFill>
              </a:rPr>
              <a:t>План</a:t>
            </a:r>
            <a:endParaRPr lang="ru-RU" sz="6600" b="1" i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628800"/>
            <a:ext cx="8229600" cy="4325112"/>
          </a:xfrm>
        </p:spPr>
        <p:txBody>
          <a:bodyPr/>
          <a:lstStyle/>
          <a:p>
            <a:r>
              <a:rPr lang="ru-RU" sz="1800" dirty="0" err="1" smtClean="0"/>
              <a:t>Визначення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культури</a:t>
            </a:r>
            <a:r>
              <a:rPr lang="ru-RU" sz="1800" dirty="0" smtClean="0"/>
              <a:t> та со</a:t>
            </a:r>
            <a:r>
              <a:rPr lang="uk-UA" sz="1800" dirty="0" err="1" smtClean="0"/>
              <a:t>ціології</a:t>
            </a:r>
            <a:r>
              <a:rPr lang="uk-UA" sz="1800" dirty="0" smtClean="0"/>
              <a:t> культури.</a:t>
            </a:r>
          </a:p>
          <a:p>
            <a:r>
              <a:rPr lang="uk-UA" sz="1800" dirty="0" smtClean="0"/>
              <a:t>Категорії соціології культури. </a:t>
            </a:r>
          </a:p>
          <a:p>
            <a:r>
              <a:rPr lang="uk-UA" sz="1800" dirty="0" smtClean="0"/>
              <a:t>Визначення соціально культурного уявлення та зразки для молоді.</a:t>
            </a:r>
          </a:p>
          <a:p>
            <a:r>
              <a:rPr lang="uk-UA" sz="1800" dirty="0" smtClean="0"/>
              <a:t>Субкультури.</a:t>
            </a:r>
          </a:p>
          <a:p>
            <a:r>
              <a:rPr lang="uk-UA" sz="1800" dirty="0" smtClean="0"/>
              <a:t>Визначення соціально </a:t>
            </a:r>
            <a:r>
              <a:rPr lang="uk-UA" sz="1800" dirty="0"/>
              <a:t>– </a:t>
            </a:r>
            <a:r>
              <a:rPr lang="uk-UA" sz="1800" dirty="0" smtClean="0"/>
              <a:t>культурного уявлення.</a:t>
            </a:r>
          </a:p>
          <a:p>
            <a:r>
              <a:rPr lang="uk-UA" sz="1800" dirty="0" smtClean="0"/>
              <a:t>Визначення поняття «норми».</a:t>
            </a:r>
          </a:p>
          <a:p>
            <a:r>
              <a:rPr lang="uk-UA" sz="1800" dirty="0" smtClean="0"/>
              <a:t>Визначення субкультури.</a:t>
            </a:r>
          </a:p>
          <a:p>
            <a:r>
              <a:rPr lang="uk-UA" sz="1800" dirty="0" smtClean="0"/>
              <a:t>Приклади субкультур.</a:t>
            </a:r>
          </a:p>
          <a:p>
            <a:r>
              <a:rPr lang="uk-UA" sz="1800" dirty="0" smtClean="0"/>
              <a:t>Тенденції </a:t>
            </a:r>
            <a:r>
              <a:rPr lang="uk-UA" sz="1800" dirty="0"/>
              <a:t>в нинішній культурній ситуації, що склалась в </a:t>
            </a:r>
            <a:r>
              <a:rPr lang="uk-UA" sz="1800" dirty="0" smtClean="0"/>
              <a:t>Україні.</a:t>
            </a:r>
          </a:p>
          <a:p>
            <a:r>
              <a:rPr lang="uk-UA" sz="1800" dirty="0" smtClean="0"/>
              <a:t>Висновок.</a:t>
            </a:r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02215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645866"/>
          </a:xfrm>
        </p:spPr>
        <p:txBody>
          <a:bodyPr>
            <a:normAutofit fontScale="85000" lnSpcReduction="20000"/>
          </a:bodyPr>
          <a:lstStyle/>
          <a:p>
            <a:pPr marL="177800" indent="0">
              <a:buNone/>
            </a:pPr>
            <a:r>
              <a:rPr lang="ru-RU" b="1" dirty="0" smtClean="0"/>
              <a:t>На </a:t>
            </a:r>
            <a:r>
              <a:rPr lang="uk-UA" b="1" dirty="0" smtClean="0"/>
              <a:t>сьогодні с</a:t>
            </a:r>
            <a:r>
              <a:rPr lang="ru-RU" b="1" dirty="0" err="1" smtClean="0"/>
              <a:t>оціологи</a:t>
            </a:r>
            <a:r>
              <a:rPr lang="ru-RU" b="1" dirty="0" smtClean="0"/>
              <a:t> </a:t>
            </a:r>
            <a:r>
              <a:rPr lang="uk-UA" b="1" dirty="0" smtClean="0"/>
              <a:t>в</a:t>
            </a:r>
            <a:r>
              <a:rPr lang="ru-RU" b="1" dirty="0" err="1" smtClean="0"/>
              <a:t>иділяють</a:t>
            </a:r>
            <a:r>
              <a:rPr lang="ru-RU" b="1" dirty="0" smtClean="0"/>
              <a:t> </a:t>
            </a:r>
            <a:r>
              <a:rPr lang="ru-RU" b="1" dirty="0" err="1" smtClean="0"/>
              <a:t>декілька</a:t>
            </a:r>
            <a:r>
              <a:rPr lang="en-US" b="1" dirty="0" smtClean="0"/>
              <a:t> </a:t>
            </a:r>
            <a:r>
              <a:rPr lang="ru-RU" b="1" dirty="0" err="1" smtClean="0"/>
              <a:t>основних</a:t>
            </a:r>
            <a:r>
              <a:rPr lang="ru-RU" b="1" dirty="0" smtClean="0"/>
              <a:t> </a:t>
            </a:r>
            <a:r>
              <a:rPr lang="ru-RU" b="1" dirty="0" err="1" smtClean="0"/>
              <a:t>закономірностей</a:t>
            </a:r>
            <a:r>
              <a:rPr lang="ru-RU" b="1" dirty="0" smtClean="0"/>
              <a:t> в </a:t>
            </a:r>
            <a:r>
              <a:rPr lang="ru-RU" b="1" dirty="0" err="1" smtClean="0"/>
              <a:t>розвитку</a:t>
            </a:r>
            <a:r>
              <a:rPr lang="ru-RU" b="1" dirty="0" smtClean="0"/>
              <a:t> </a:t>
            </a:r>
            <a:r>
              <a:rPr lang="ru-RU" b="1" dirty="0" err="1" smtClean="0"/>
              <a:t>культури</a:t>
            </a:r>
            <a:r>
              <a:rPr lang="ru-RU" b="1" dirty="0" smtClean="0"/>
              <a:t>:</a:t>
            </a:r>
          </a:p>
          <a:p>
            <a:r>
              <a:rPr lang="ru-RU" dirty="0" smtClean="0"/>
              <a:t>1. </a:t>
            </a:r>
            <a:r>
              <a:rPr lang="ru-RU" dirty="0" err="1" smtClean="0"/>
              <a:t>Спадкоємність</a:t>
            </a:r>
            <a:r>
              <a:rPr lang="ru-RU" dirty="0" smtClean="0"/>
              <a:t> в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 (</a:t>
            </a:r>
            <a:r>
              <a:rPr lang="ru-RU" dirty="0" err="1" smtClean="0"/>
              <a:t>часова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просторова</a:t>
            </a:r>
            <a:r>
              <a:rPr lang="ru-RU" dirty="0" smtClean="0"/>
              <a:t>, позитивна </a:t>
            </a:r>
            <a:r>
              <a:rPr lang="ru-RU" dirty="0" err="1" smtClean="0"/>
              <a:t>і</a:t>
            </a:r>
            <a:r>
              <a:rPr lang="ru-RU" dirty="0" smtClean="0"/>
              <a:t> негативна).</a:t>
            </a:r>
          </a:p>
          <a:p>
            <a:r>
              <a:rPr lang="ru-RU" dirty="0" smtClean="0"/>
              <a:t>2. </a:t>
            </a:r>
            <a:r>
              <a:rPr lang="ru-RU" dirty="0" err="1" smtClean="0"/>
              <a:t>Залежність</a:t>
            </a:r>
            <a:r>
              <a:rPr lang="ru-RU" dirty="0" smtClean="0"/>
              <a:t> типу </a:t>
            </a:r>
            <a:r>
              <a:rPr lang="ru-RU" dirty="0" err="1" smtClean="0"/>
              <a:t>культури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природних</a:t>
            </a:r>
            <a:r>
              <a:rPr lang="ru-RU" dirty="0" smtClean="0"/>
              <a:t> та </a:t>
            </a:r>
            <a:r>
              <a:rPr lang="ru-RU" dirty="0" err="1" smtClean="0"/>
              <a:t>штучних</a:t>
            </a:r>
            <a:r>
              <a:rPr lang="ru-RU" dirty="0" smtClean="0"/>
              <a:t> умов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суспільства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зворотній</a:t>
            </a:r>
            <a:r>
              <a:rPr lang="ru-RU" dirty="0" smtClean="0"/>
              <a:t> </a:t>
            </a:r>
            <a:r>
              <a:rPr lang="ru-RU" dirty="0" err="1" smtClean="0"/>
              <a:t>вплив</a:t>
            </a:r>
            <a:r>
              <a:rPr lang="ru-RU" dirty="0" smtClean="0"/>
              <a:t> на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зміну</a:t>
            </a:r>
            <a:r>
              <a:rPr lang="ru-RU" dirty="0" smtClean="0"/>
              <a:t>.</a:t>
            </a:r>
          </a:p>
          <a:p>
            <a:r>
              <a:rPr lang="uk-UA" dirty="0" smtClean="0"/>
              <a:t>3. Нерівномірність розвитку культури, яка виражається у двох аспектах:</a:t>
            </a:r>
            <a:endParaRPr lang="ru-RU" dirty="0" smtClean="0"/>
          </a:p>
          <a:p>
            <a:r>
              <a:rPr lang="uk-UA" dirty="0" smtClean="0"/>
              <a:t>а) розквіт і занепад культури не співпадає з епохами розквіту і занепаду в інших сферах суспільного життя, наприклад, в економіці;</a:t>
            </a:r>
            <a:endParaRPr lang="ru-RU" dirty="0" smtClean="0"/>
          </a:p>
          <a:p>
            <a:r>
              <a:rPr lang="uk-UA" dirty="0" smtClean="0"/>
              <a:t>б) самі види, елементи культури розвиваються нерівномірно. Сьогодні в занепаді, наприклад, знаходяться українське кіномистецтво, бібліотеки, клубні установи, книговидання.</a:t>
            </a:r>
            <a:endParaRPr lang="ru-RU" dirty="0" smtClean="0"/>
          </a:p>
          <a:p>
            <a:pPr marL="95250" indent="82550">
              <a:buNone/>
            </a:pPr>
            <a:r>
              <a:rPr lang="uk-UA" dirty="0" smtClean="0"/>
              <a:t>   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043890" cy="5788742"/>
          </a:xfrm>
        </p:spPr>
        <p:txBody>
          <a:bodyPr>
            <a:normAutofit/>
          </a:bodyPr>
          <a:lstStyle/>
          <a:p>
            <a:pPr marL="95250" indent="0" algn="just">
              <a:buNone/>
            </a:pPr>
            <a:r>
              <a:rPr lang="uk-UA" sz="3200" b="1" dirty="0" smtClean="0"/>
              <a:t>Можна виділити декілька тенденції в нинішній культурній ситуації, що склалась в Україні:</a:t>
            </a:r>
            <a:endParaRPr lang="ru-RU" sz="3200" b="1" dirty="0" smtClean="0"/>
          </a:p>
          <a:p>
            <a:pPr lvl="0" algn="just"/>
            <a:r>
              <a:rPr lang="uk-UA" sz="3200" dirty="0" smtClean="0"/>
              <a:t>деідеологізація культури і ліквідація державної монополії на культуру;</a:t>
            </a:r>
            <a:endParaRPr lang="ru-RU" sz="3200" dirty="0" smtClean="0"/>
          </a:p>
          <a:p>
            <a:pPr lvl="0" algn="just"/>
            <a:r>
              <a:rPr lang="uk-UA" sz="3200" dirty="0" smtClean="0"/>
              <a:t>приватизація і комерціалізація культури;</a:t>
            </a:r>
            <a:endParaRPr lang="ru-RU" sz="3200" dirty="0" smtClean="0"/>
          </a:p>
          <a:p>
            <a:pPr lvl="0" algn="just"/>
            <a:r>
              <a:rPr lang="uk-UA" sz="3200" dirty="0" smtClean="0"/>
              <a:t>зростання інтересу до історичної культурної спадщини, в тому числі до релігії і церкви;</a:t>
            </a:r>
            <a:endParaRPr lang="ru-RU" sz="32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4186238" cy="5788742"/>
          </a:xfrm>
        </p:spPr>
        <p:txBody>
          <a:bodyPr>
            <a:normAutofit/>
          </a:bodyPr>
          <a:lstStyle/>
          <a:p>
            <a:pPr lvl="0"/>
            <a:r>
              <a:rPr lang="uk-UA" dirty="0" smtClean="0"/>
              <a:t>посилення культурно-комунікативної апатії, послаблення інтересу до питання на користь візуальних, видовищних форм (телебачення, відео), значне зниження відвідувань театрів, кінозалів, музеїв, бібліотек;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2050" name="Picture 2" descr="C:\Documents and Settings\Admin\Рабочий стол\Новая папка (2)\imgpreview (4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785794"/>
            <a:ext cx="4071966" cy="2928958"/>
          </a:xfrm>
          <a:prstGeom prst="rect">
            <a:avLst/>
          </a:prstGeom>
          <a:noFill/>
        </p:spPr>
      </p:pic>
      <p:pic>
        <p:nvPicPr>
          <p:cNvPr id="2051" name="Picture 3" descr="C:\Documents and Settings\Admin\Рабочий стол\Новая папка (2)\imgpreview (5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38" y="3929066"/>
            <a:ext cx="4071966" cy="27146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4900618" cy="5502990"/>
          </a:xfrm>
        </p:spPr>
        <p:txBody>
          <a:bodyPr/>
          <a:lstStyle/>
          <a:p>
            <a:pPr lvl="0"/>
            <a:r>
              <a:rPr lang="uk-UA" dirty="0" smtClean="0"/>
              <a:t>зростання в побуті елементів анти культури (наркоманії, злочинності, корупції, рекету, проституції, порнографії, патологічних нахилів тощо);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1026" name="Picture 2" descr="C:\Documents and Settings\Admin\Рабочий стол\Новая папка (2)\imgpreview (7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32" y="1071546"/>
            <a:ext cx="2928958" cy="5500726"/>
          </a:xfrm>
          <a:prstGeom prst="rect">
            <a:avLst/>
          </a:prstGeom>
          <a:noFill/>
        </p:spPr>
      </p:pic>
      <p:pic>
        <p:nvPicPr>
          <p:cNvPr id="1027" name="Picture 3" descr="C:\Documents and Settings\Admin\Рабочий стол\Новая папка (2)\imgpreview (8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4214818"/>
            <a:ext cx="3929090" cy="23574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4471990" cy="5574428"/>
          </a:xfrm>
        </p:spPr>
        <p:txBody>
          <a:bodyPr/>
          <a:lstStyle/>
          <a:p>
            <a:pPr lvl="0"/>
            <a:r>
              <a:rPr lang="uk-UA" dirty="0" smtClean="0"/>
              <a:t>особливу занепокоєність викликає стан української мови, українського книгодрукування, бібліотечної справи, кіномистецтва.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3074" name="Picture 2" descr="C:\Documents and Settings\Admin\Рабочий стол\Новая папка (2)\imgpreview (9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9058" y="1285860"/>
            <a:ext cx="4429156" cy="3571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574428"/>
          </a:xfrm>
        </p:spPr>
        <p:txBody>
          <a:bodyPr/>
          <a:lstStyle/>
          <a:p>
            <a:pPr marL="365125" indent="85725">
              <a:buNone/>
            </a:pPr>
            <a:r>
              <a:rPr lang="en-US" dirty="0" smtClean="0"/>
              <a:t>   </a:t>
            </a:r>
            <a:r>
              <a:rPr lang="ru-RU" sz="3200" dirty="0" err="1" smtClean="0"/>
              <a:t>Отже</a:t>
            </a:r>
            <a:r>
              <a:rPr lang="ru-RU" sz="3200" dirty="0" smtClean="0"/>
              <a:t>, </a:t>
            </a:r>
            <a:r>
              <a:rPr lang="ru-RU" sz="3200" dirty="0" err="1" smtClean="0"/>
              <a:t>вплив</a:t>
            </a:r>
            <a:r>
              <a:rPr lang="ru-RU" sz="3200" dirty="0" smtClean="0"/>
              <a:t> </a:t>
            </a:r>
            <a:r>
              <a:rPr lang="ru-RU" sz="3200" dirty="0" err="1" smtClean="0"/>
              <a:t>культури</a:t>
            </a:r>
            <a:r>
              <a:rPr lang="ru-RU" sz="3200" dirty="0" smtClean="0"/>
              <a:t> на </a:t>
            </a:r>
            <a:r>
              <a:rPr lang="ru-RU" sz="3200" dirty="0" err="1" smtClean="0"/>
              <a:t>суспільне</a:t>
            </a:r>
            <a:r>
              <a:rPr lang="ru-RU" sz="3200" dirty="0" smtClean="0"/>
              <a:t> </a:t>
            </a:r>
            <a:r>
              <a:rPr lang="ru-RU" sz="3200" dirty="0" err="1" smtClean="0"/>
              <a:t>життя</a:t>
            </a:r>
            <a:r>
              <a:rPr lang="ru-RU" sz="3200" dirty="0" smtClean="0"/>
              <a:t> </a:t>
            </a:r>
            <a:r>
              <a:rPr lang="ru-RU" sz="3200" dirty="0" err="1" smtClean="0"/>
              <a:t>багатоплановий</a:t>
            </a:r>
            <a:r>
              <a:rPr lang="ru-RU" sz="3200" dirty="0" smtClean="0"/>
              <a:t>.  Тому культура не </a:t>
            </a:r>
            <a:r>
              <a:rPr lang="ru-RU" sz="3200" dirty="0" err="1" smtClean="0"/>
              <a:t>лише</a:t>
            </a:r>
            <a:r>
              <a:rPr lang="ru-RU" sz="3200" dirty="0" smtClean="0"/>
              <a:t> </a:t>
            </a:r>
            <a:r>
              <a:rPr lang="ru-RU" sz="3200" dirty="0" err="1" smtClean="0"/>
              <a:t>поступово</a:t>
            </a:r>
            <a:r>
              <a:rPr lang="ru-RU" sz="3200" dirty="0" smtClean="0"/>
              <a:t> </a:t>
            </a:r>
            <a:r>
              <a:rPr lang="ru-RU" sz="3200" dirty="0" err="1" smtClean="0"/>
              <a:t>стає</a:t>
            </a:r>
            <a:r>
              <a:rPr lang="ru-RU" sz="3200" dirty="0" smtClean="0"/>
              <a:t> для </a:t>
            </a:r>
            <a:r>
              <a:rPr lang="ru-RU" sz="3200" dirty="0" err="1" smtClean="0"/>
              <a:t>соціологів</a:t>
            </a:r>
            <a:r>
              <a:rPr lang="ru-RU" sz="3200" dirty="0" smtClean="0"/>
              <a:t> </a:t>
            </a:r>
            <a:r>
              <a:rPr lang="ru-RU" sz="3200" dirty="0" err="1" smtClean="0"/>
              <a:t>головним</a:t>
            </a:r>
            <a:r>
              <a:rPr lang="ru-RU" sz="3200" dirty="0" smtClean="0"/>
              <a:t> </a:t>
            </a:r>
            <a:r>
              <a:rPr lang="ru-RU" sz="3200" dirty="0" err="1" smtClean="0"/>
              <a:t>інструментом</a:t>
            </a:r>
            <a:r>
              <a:rPr lang="ru-RU" sz="3200" dirty="0" smtClean="0"/>
              <a:t> </a:t>
            </a:r>
            <a:r>
              <a:rPr lang="ru-RU" sz="3200" dirty="0" err="1" smtClean="0"/>
              <a:t>пояснення</a:t>
            </a:r>
            <a:r>
              <a:rPr lang="ru-RU" sz="3200" dirty="0" smtClean="0"/>
              <a:t> </a:t>
            </a:r>
            <a:r>
              <a:rPr lang="ru-RU" sz="3200" dirty="0" err="1" smtClean="0"/>
              <a:t>поточних</a:t>
            </a:r>
            <a:r>
              <a:rPr lang="ru-RU" sz="3200" dirty="0" smtClean="0"/>
              <a:t> </a:t>
            </a:r>
            <a:r>
              <a:rPr lang="ru-RU" sz="3200" dirty="0" err="1" smtClean="0"/>
              <a:t>соціокультурних</a:t>
            </a:r>
            <a:r>
              <a:rPr lang="ru-RU" sz="3200" dirty="0" smtClean="0"/>
              <a:t> </a:t>
            </a:r>
            <a:r>
              <a:rPr lang="ru-RU" sz="3200" dirty="0" err="1" smtClean="0"/>
              <a:t>трансформацій</a:t>
            </a:r>
            <a:r>
              <a:rPr lang="ru-RU" sz="3200" dirty="0" smtClean="0"/>
              <a:t>, </a:t>
            </a:r>
            <a:r>
              <a:rPr lang="ru-RU" sz="3200" dirty="0" err="1" smtClean="0"/>
              <a:t>але</a:t>
            </a:r>
            <a:r>
              <a:rPr lang="ru-RU" sz="3200" dirty="0" smtClean="0"/>
              <a:t> </a:t>
            </a:r>
            <a:r>
              <a:rPr lang="ru-RU" sz="3200" dirty="0" err="1" smtClean="0"/>
              <a:t>й</a:t>
            </a:r>
            <a:r>
              <a:rPr lang="ru-RU" sz="3200" dirty="0" smtClean="0"/>
              <a:t> </a:t>
            </a:r>
            <a:r>
              <a:rPr lang="ru-RU" sz="3200" dirty="0" err="1" smtClean="0"/>
              <a:t>важливою</a:t>
            </a:r>
            <a:r>
              <a:rPr lang="ru-RU" sz="3200" dirty="0" smtClean="0"/>
              <a:t> </a:t>
            </a:r>
            <a:r>
              <a:rPr lang="ru-RU" sz="3200" dirty="0" err="1" smtClean="0"/>
              <a:t>передумовою</a:t>
            </a:r>
            <a:r>
              <a:rPr lang="ru-RU" sz="3200" dirty="0" smtClean="0"/>
              <a:t> </a:t>
            </a:r>
            <a:r>
              <a:rPr lang="ru-RU" sz="3200" dirty="0" err="1" smtClean="0"/>
              <a:t>соціально-економічного</a:t>
            </a:r>
            <a:r>
              <a:rPr lang="ru-RU" sz="3200" dirty="0" smtClean="0"/>
              <a:t> </a:t>
            </a:r>
            <a:r>
              <a:rPr lang="ru-RU" sz="3200" dirty="0" err="1" smtClean="0"/>
              <a:t>зростання</a:t>
            </a:r>
            <a:r>
              <a:rPr lang="ru-RU" sz="3200" dirty="0" smtClean="0"/>
              <a:t> </a:t>
            </a:r>
            <a:r>
              <a:rPr lang="ru-RU" sz="3200" dirty="0" err="1" smtClean="0"/>
              <a:t>суспільства</a:t>
            </a:r>
            <a:r>
              <a:rPr lang="ru-RU" sz="3200" dirty="0" smtClean="0"/>
              <a:t>, </a:t>
            </a:r>
            <a:r>
              <a:rPr lang="ru-RU" sz="3200" dirty="0" err="1" smtClean="0"/>
              <a:t>мірою</a:t>
            </a:r>
            <a:r>
              <a:rPr lang="ru-RU" sz="3200" dirty="0" smtClean="0"/>
              <a:t> </a:t>
            </a:r>
            <a:r>
              <a:rPr lang="ru-RU" sz="3200" dirty="0" err="1" smtClean="0"/>
              <a:t>соціального</a:t>
            </a:r>
            <a:r>
              <a:rPr lang="ru-RU" sz="3200" dirty="0" smtClean="0"/>
              <a:t> </a:t>
            </a:r>
            <a:r>
              <a:rPr lang="ru-RU" sz="3200" dirty="0" err="1" smtClean="0"/>
              <a:t>прогресу</a:t>
            </a:r>
            <a:r>
              <a:rPr lang="ru-RU" sz="3200" dirty="0" smtClean="0"/>
              <a:t> </a:t>
            </a:r>
            <a:r>
              <a:rPr lang="ru-RU" sz="3200" dirty="0" err="1" smtClean="0"/>
              <a:t>чи</a:t>
            </a:r>
            <a:r>
              <a:rPr lang="ru-RU" sz="3200" dirty="0" smtClean="0"/>
              <a:t> </a:t>
            </a:r>
            <a:r>
              <a:rPr lang="ru-RU" sz="3200" dirty="0" err="1" smtClean="0"/>
              <a:t>регресу</a:t>
            </a:r>
            <a:r>
              <a:rPr lang="ru-RU" sz="3200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8229600" cy="1066800"/>
          </a:xfrm>
        </p:spPr>
        <p:txBody>
          <a:bodyPr>
            <a:noAutofit/>
          </a:bodyPr>
          <a:lstStyle/>
          <a:p>
            <a:pPr algn="ctr"/>
            <a:endParaRPr lang="ru-RU" sz="6600" b="1" i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1628800"/>
            <a:ext cx="8229600" cy="4325112"/>
          </a:xfrm>
        </p:spPr>
        <p:txBody>
          <a:bodyPr/>
          <a:lstStyle/>
          <a:p>
            <a:r>
              <a:rPr lang="ru-RU" dirty="0"/>
              <a:t>Культура — </a:t>
            </a:r>
            <a:r>
              <a:rPr lang="ru-RU" dirty="0" err="1"/>
              <a:t>сукупність</a:t>
            </a:r>
            <a:r>
              <a:rPr lang="ru-RU" dirty="0"/>
              <a:t> </a:t>
            </a:r>
            <a:r>
              <a:rPr lang="ru-RU" dirty="0" err="1"/>
              <a:t>способів</a:t>
            </a:r>
            <a:r>
              <a:rPr lang="ru-RU" dirty="0"/>
              <a:t> і </a:t>
            </a:r>
            <a:r>
              <a:rPr lang="ru-RU" dirty="0" err="1"/>
              <a:t>методів</a:t>
            </a:r>
            <a:r>
              <a:rPr lang="ru-RU" dirty="0"/>
              <a:t> </a:t>
            </a:r>
            <a:r>
              <a:rPr lang="ru-RU" dirty="0" err="1"/>
              <a:t>матеріальної</a:t>
            </a:r>
            <a:r>
              <a:rPr lang="ru-RU" dirty="0"/>
              <a:t> та </a:t>
            </a:r>
            <a:r>
              <a:rPr lang="ru-RU" dirty="0" err="1"/>
              <a:t>духовної</a:t>
            </a:r>
            <a:r>
              <a:rPr lang="ru-RU" dirty="0"/>
              <a:t> </a:t>
            </a:r>
            <a:r>
              <a:rPr lang="ru-RU" dirty="0" err="1"/>
              <a:t>людської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, </a:t>
            </a:r>
            <a:r>
              <a:rPr lang="ru-RU" dirty="0" err="1"/>
              <a:t>об'єктивно</a:t>
            </a:r>
            <a:r>
              <a:rPr lang="ru-RU" dirty="0"/>
              <a:t> </a:t>
            </a:r>
            <a:r>
              <a:rPr lang="ru-RU" dirty="0" err="1"/>
              <a:t>втілених</a:t>
            </a:r>
            <a:r>
              <a:rPr lang="ru-RU" dirty="0"/>
              <a:t> у </a:t>
            </a:r>
            <a:r>
              <a:rPr lang="ru-RU" dirty="0" err="1"/>
              <a:t>матеріальних</a:t>
            </a:r>
            <a:r>
              <a:rPr lang="ru-RU" dirty="0"/>
              <a:t> і </a:t>
            </a:r>
            <a:r>
              <a:rPr lang="ru-RU" dirty="0" err="1"/>
              <a:t>духовних</a:t>
            </a:r>
            <a:r>
              <a:rPr lang="ru-RU" dirty="0"/>
              <a:t> </a:t>
            </a:r>
            <a:r>
              <a:rPr lang="ru-RU" dirty="0" err="1"/>
              <a:t>носіях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передаються</a:t>
            </a:r>
            <a:r>
              <a:rPr lang="ru-RU" dirty="0"/>
              <a:t> </a:t>
            </a:r>
            <a:r>
              <a:rPr lang="ru-RU" dirty="0" err="1"/>
              <a:t>наступним</a:t>
            </a:r>
            <a:r>
              <a:rPr lang="ru-RU" dirty="0"/>
              <a:t> </a:t>
            </a:r>
            <a:r>
              <a:rPr lang="ru-RU" dirty="0" err="1"/>
              <a:t>поколінням</a:t>
            </a:r>
            <a:r>
              <a:rPr lang="ru-RU" dirty="0"/>
              <a:t>.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0725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4786346"/>
          </a:xfrm>
        </p:spPr>
        <p:txBody>
          <a:bodyPr>
            <a:normAutofit/>
          </a:bodyPr>
          <a:lstStyle/>
          <a:p>
            <a:r>
              <a:rPr lang="ru-RU" sz="2800" b="1" dirty="0" err="1">
                <a:solidFill>
                  <a:schemeClr val="tx1"/>
                </a:solidFill>
              </a:rPr>
              <a:t>Соціологія</a:t>
            </a:r>
            <a:r>
              <a:rPr lang="ru-RU" sz="2800" b="1" dirty="0">
                <a:solidFill>
                  <a:schemeClr val="tx1"/>
                </a:solidFill>
              </a:rPr>
              <a:t> </a:t>
            </a:r>
            <a:r>
              <a:rPr lang="ru-RU" sz="2800" b="1" dirty="0" err="1">
                <a:solidFill>
                  <a:schemeClr val="tx1"/>
                </a:solidFill>
              </a:rPr>
              <a:t>культури</a:t>
            </a:r>
            <a:r>
              <a:rPr lang="ru-RU" sz="2800" b="1" dirty="0">
                <a:solidFill>
                  <a:schemeClr val="tx1"/>
                </a:solidFill>
              </a:rPr>
              <a:t> — </a:t>
            </a:r>
            <a:r>
              <a:rPr lang="ru-RU" sz="2800" b="1" dirty="0" err="1">
                <a:solidFill>
                  <a:schemeClr val="tx1"/>
                </a:solidFill>
              </a:rPr>
              <a:t>галузь</a:t>
            </a:r>
            <a:r>
              <a:rPr lang="ru-RU" sz="2800" b="1" dirty="0">
                <a:solidFill>
                  <a:schemeClr val="tx1"/>
                </a:solidFill>
              </a:rPr>
              <a:t> </a:t>
            </a:r>
            <a:r>
              <a:rPr lang="ru-RU" sz="2800" b="1" dirty="0" err="1">
                <a:solidFill>
                  <a:schemeClr val="tx1"/>
                </a:solidFill>
              </a:rPr>
              <a:t>соціології</a:t>
            </a:r>
            <a:r>
              <a:rPr lang="ru-RU" sz="2800" b="1" dirty="0">
                <a:solidFill>
                  <a:schemeClr val="tx1"/>
                </a:solidFill>
              </a:rPr>
              <a:t>, яка </a:t>
            </a:r>
            <a:r>
              <a:rPr lang="ru-RU" sz="2800" b="1" dirty="0" err="1">
                <a:solidFill>
                  <a:schemeClr val="tx1"/>
                </a:solidFill>
              </a:rPr>
              <a:t>вивчає</a:t>
            </a:r>
            <a:r>
              <a:rPr lang="ru-RU" sz="2800" b="1" dirty="0">
                <a:solidFill>
                  <a:schemeClr val="tx1"/>
                </a:solidFill>
              </a:rPr>
              <a:t> культуру як </a:t>
            </a:r>
            <a:r>
              <a:rPr lang="ru-RU" sz="2800" b="1" dirty="0" err="1">
                <a:solidFill>
                  <a:schemeClr val="tx1"/>
                </a:solidFill>
              </a:rPr>
              <a:t>соціальний</a:t>
            </a:r>
            <a:r>
              <a:rPr lang="ru-RU" sz="2800" b="1" dirty="0">
                <a:solidFill>
                  <a:schemeClr val="tx1"/>
                </a:solidFill>
              </a:rPr>
              <a:t> </a:t>
            </a:r>
            <a:r>
              <a:rPr lang="ru-RU" sz="2800" b="1" dirty="0" smtClean="0">
                <a:solidFill>
                  <a:schemeClr val="tx1"/>
                </a:solidFill>
              </a:rPr>
              <a:t>феномен, </a:t>
            </a:r>
            <a:r>
              <a:rPr lang="ru-RU" sz="2800" b="1" dirty="0" err="1" smtClean="0">
                <a:solidFill>
                  <a:schemeClr val="tx1"/>
                </a:solidFill>
              </a:rPr>
              <a:t>місце</a:t>
            </a:r>
            <a:r>
              <a:rPr lang="ru-RU" sz="2800" b="1" dirty="0" smtClean="0">
                <a:solidFill>
                  <a:schemeClr val="tx1"/>
                </a:solidFill>
              </a:rPr>
              <a:t> </a:t>
            </a:r>
            <a:r>
              <a:rPr lang="ru-RU" sz="2800" b="1" dirty="0">
                <a:solidFill>
                  <a:schemeClr val="tx1"/>
                </a:solidFill>
              </a:rPr>
              <a:t>і роль у </a:t>
            </a:r>
            <a:r>
              <a:rPr lang="ru-RU" sz="2800" b="1" dirty="0" err="1">
                <a:solidFill>
                  <a:schemeClr val="tx1"/>
                </a:solidFill>
              </a:rPr>
              <a:t>взаємодії</a:t>
            </a:r>
            <a:r>
              <a:rPr lang="ru-RU" sz="2800" b="1" dirty="0">
                <a:solidFill>
                  <a:schemeClr val="tx1"/>
                </a:solidFill>
              </a:rPr>
              <a:t> з </a:t>
            </a:r>
            <a:r>
              <a:rPr lang="ru-RU" sz="2800" b="1" dirty="0" err="1">
                <a:solidFill>
                  <a:schemeClr val="tx1"/>
                </a:solidFill>
              </a:rPr>
              <a:t>іншими</a:t>
            </a:r>
            <a:r>
              <a:rPr lang="ru-RU" sz="2800" b="1" dirty="0">
                <a:solidFill>
                  <a:schemeClr val="tx1"/>
                </a:solidFill>
              </a:rPr>
              <a:t> системами </a:t>
            </a:r>
            <a:r>
              <a:rPr lang="ru-RU" sz="2800" b="1" dirty="0" err="1">
                <a:solidFill>
                  <a:schemeClr val="tx1"/>
                </a:solidFill>
              </a:rPr>
              <a:t>суспільства</a:t>
            </a:r>
            <a:r>
              <a:rPr lang="ru-RU" sz="2800" b="1" dirty="0">
                <a:solidFill>
                  <a:schemeClr val="tx1"/>
                </a:solidFill>
              </a:rPr>
              <a:t>, а </a:t>
            </a:r>
            <a:r>
              <a:rPr lang="ru-RU" sz="2800" b="1" dirty="0" err="1">
                <a:solidFill>
                  <a:schemeClr val="tx1"/>
                </a:solidFill>
              </a:rPr>
              <a:t>також</a:t>
            </a:r>
            <a:r>
              <a:rPr lang="ru-RU" sz="2800" b="1" dirty="0">
                <a:solidFill>
                  <a:schemeClr val="tx1"/>
                </a:solidFill>
              </a:rPr>
              <a:t> </a:t>
            </a:r>
            <a:r>
              <a:rPr lang="ru-RU" sz="2800" b="1" dirty="0" err="1">
                <a:solidFill>
                  <a:schemeClr val="tx1"/>
                </a:solidFill>
              </a:rPr>
              <a:t>взаємодію</a:t>
            </a:r>
            <a:r>
              <a:rPr lang="ru-RU" sz="2800" b="1" dirty="0">
                <a:solidFill>
                  <a:schemeClr val="tx1"/>
                </a:solidFill>
              </a:rPr>
              <a:t> </a:t>
            </a:r>
            <a:r>
              <a:rPr lang="ru-RU" sz="2800" b="1" dirty="0" err="1">
                <a:solidFill>
                  <a:schemeClr val="tx1"/>
                </a:solidFill>
              </a:rPr>
              <a:t>особистості</a:t>
            </a:r>
            <a:r>
              <a:rPr lang="ru-RU" sz="2800" b="1" dirty="0">
                <a:solidFill>
                  <a:schemeClr val="tx1"/>
                </a:solidFill>
              </a:rPr>
              <a:t>, </a:t>
            </a:r>
            <a:r>
              <a:rPr lang="ru-RU" sz="2800" b="1" dirty="0" err="1">
                <a:solidFill>
                  <a:schemeClr val="tx1"/>
                </a:solidFill>
              </a:rPr>
              <a:t>спільноти</a:t>
            </a:r>
            <a:r>
              <a:rPr lang="ru-RU" sz="2800" b="1" dirty="0">
                <a:solidFill>
                  <a:schemeClr val="tx1"/>
                </a:solidFill>
              </a:rPr>
              <a:t> і </a:t>
            </a:r>
            <a:r>
              <a:rPr lang="ru-RU" sz="2800" b="1" dirty="0" err="1">
                <a:solidFill>
                  <a:schemeClr val="tx1"/>
                </a:solidFill>
              </a:rPr>
              <a:t>суспільства</a:t>
            </a:r>
            <a:r>
              <a:rPr lang="ru-RU" sz="2800" b="1" dirty="0">
                <a:solidFill>
                  <a:schemeClr val="tx1"/>
                </a:solidFill>
              </a:rPr>
              <a:t>.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857892"/>
            <a:ext cx="3786214" cy="357190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200" b="1" dirty="0" smtClean="0">
                <a:solidFill>
                  <a:schemeClr val="tx1"/>
                </a:solidFill>
                <a:latin typeface="+mn-lt"/>
              </a:rPr>
              <a:t>М.Вебер </a:t>
            </a:r>
            <a:br>
              <a:rPr lang="uk-UA" sz="3200" b="1" dirty="0" smtClean="0">
                <a:solidFill>
                  <a:schemeClr val="tx1"/>
                </a:solidFill>
                <a:latin typeface="+mn-lt"/>
              </a:rPr>
            </a:br>
            <a:r>
              <a:rPr lang="uk-UA" sz="3200" b="1" dirty="0" smtClean="0">
                <a:solidFill>
                  <a:schemeClr val="tx1"/>
                </a:solidFill>
                <a:latin typeface="+mn-lt"/>
              </a:rPr>
              <a:t>(21 квітня 1864 р.- 14 червня 1920 р.)</a:t>
            </a:r>
            <a:endParaRPr lang="ru-RU" sz="3200" b="1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4" name="Содержимое 3" descr="скачанные файлы (7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14876" y="928670"/>
            <a:ext cx="4071966" cy="4500594"/>
          </a:xfrm>
        </p:spPr>
      </p:pic>
      <p:sp>
        <p:nvSpPr>
          <p:cNvPr id="5" name="TextBox 4"/>
          <p:cNvSpPr txBox="1"/>
          <p:nvPr/>
        </p:nvSpPr>
        <p:spPr>
          <a:xfrm>
            <a:off x="4932040" y="5419885"/>
            <a:ext cx="381642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 smtClean="0"/>
              <a:t>Т.</a:t>
            </a:r>
            <a:r>
              <a:rPr lang="uk-UA" sz="2800" b="1" dirty="0" err="1" smtClean="0"/>
              <a:t>Парсонс</a:t>
            </a:r>
            <a:endParaRPr lang="uk-UA" sz="2800" b="1" dirty="0" smtClean="0"/>
          </a:p>
          <a:p>
            <a:pPr algn="ctr"/>
            <a:r>
              <a:rPr lang="uk-UA" sz="2800" b="1" dirty="0" smtClean="0"/>
              <a:t>(13 грудня 1902 </a:t>
            </a:r>
            <a:r>
              <a:rPr lang="uk-UA" sz="2800" b="1" dirty="0"/>
              <a:t>р.- 6</a:t>
            </a:r>
            <a:r>
              <a:rPr lang="uk-UA" sz="2800" b="1" dirty="0" smtClean="0"/>
              <a:t> травня 1979 р</a:t>
            </a:r>
            <a:r>
              <a:rPr lang="uk-UA" sz="2800" b="1" dirty="0"/>
              <a:t>.)</a:t>
            </a:r>
            <a:endParaRPr lang="ru-RU" sz="2800" b="1" dirty="0"/>
          </a:p>
        </p:txBody>
      </p:sp>
      <p:pic>
        <p:nvPicPr>
          <p:cNvPr id="1026" name="Picture 2" descr="C:\Documents and Settings\Admin\Рабочий стол\Новая папка (2)\imgpreview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928670"/>
            <a:ext cx="3857652" cy="4500594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404664"/>
            <a:ext cx="8964488" cy="6552728"/>
          </a:xfrm>
        </p:spPr>
        <p:txBody>
          <a:bodyPr/>
          <a:lstStyle/>
          <a:p>
            <a:r>
              <a:rPr lang="ru-RU" b="1" dirty="0" err="1"/>
              <a:t>Толкотт</a:t>
            </a:r>
            <a:r>
              <a:rPr lang="ru-RU" b="1" dirty="0"/>
              <a:t> </a:t>
            </a:r>
            <a:r>
              <a:rPr lang="ru-RU" b="1" dirty="0" err="1"/>
              <a:t>Парсонс</a:t>
            </a:r>
            <a:r>
              <a:rPr lang="ru-RU" dirty="0"/>
              <a:t> (</a:t>
            </a:r>
            <a:r>
              <a:rPr lang="ru-RU" dirty="0">
                <a:hlinkClick r:id="rId2" tooltip="Англійська мова"/>
              </a:rPr>
              <a:t>англ.</a:t>
            </a:r>
            <a:r>
              <a:rPr lang="ru-RU" dirty="0"/>
              <a:t> </a:t>
            </a:r>
            <a:r>
              <a:rPr lang="en-US" i="1" dirty="0"/>
              <a:t>Talcott Parsons</a:t>
            </a:r>
            <a:r>
              <a:rPr lang="en-US" dirty="0"/>
              <a:t>; </a:t>
            </a:r>
            <a:r>
              <a:rPr lang="en-US" dirty="0">
                <a:hlinkClick r:id="rId3" tooltip="13 грудня"/>
              </a:rPr>
              <a:t>13 </a:t>
            </a:r>
            <a:r>
              <a:rPr lang="ru-RU" dirty="0" err="1">
                <a:hlinkClick r:id="rId3" tooltip="13 грудня"/>
              </a:rPr>
              <a:t>грудня</a:t>
            </a:r>
            <a:r>
              <a:rPr lang="ru-RU" dirty="0"/>
              <a:t> </a:t>
            </a:r>
            <a:r>
              <a:rPr lang="ru-RU" dirty="0">
                <a:hlinkClick r:id="rId4" tooltip="1902"/>
              </a:rPr>
              <a:t>1902</a:t>
            </a:r>
            <a:r>
              <a:rPr lang="ru-RU" dirty="0"/>
              <a:t>, </a:t>
            </a:r>
            <a:r>
              <a:rPr lang="ru-RU" dirty="0">
                <a:hlinkClick r:id="rId5" tooltip="Колорадо-Спрінгс"/>
              </a:rPr>
              <a:t>Колорадо-</a:t>
            </a:r>
            <a:r>
              <a:rPr lang="ru-RU" dirty="0" err="1">
                <a:hlinkClick r:id="rId5" tooltip="Колорадо-Спрінгс"/>
              </a:rPr>
              <a:t>Спрінгс</a:t>
            </a:r>
            <a:r>
              <a:rPr lang="ru-RU" dirty="0"/>
              <a:t> — </a:t>
            </a:r>
            <a:r>
              <a:rPr lang="ru-RU" dirty="0">
                <a:hlinkClick r:id="rId6" tooltip="6 травня"/>
              </a:rPr>
              <a:t>6 </a:t>
            </a:r>
            <a:r>
              <a:rPr lang="ru-RU" dirty="0" err="1">
                <a:hlinkClick r:id="rId6" tooltip="6 травня"/>
              </a:rPr>
              <a:t>травня</a:t>
            </a:r>
            <a:r>
              <a:rPr lang="ru-RU" dirty="0"/>
              <a:t> </a:t>
            </a:r>
            <a:r>
              <a:rPr lang="ru-RU" dirty="0">
                <a:hlinkClick r:id="rId7" tooltip="1979"/>
              </a:rPr>
              <a:t>1979</a:t>
            </a:r>
            <a:r>
              <a:rPr lang="ru-RU" dirty="0"/>
              <a:t>, </a:t>
            </a:r>
            <a:r>
              <a:rPr lang="ru-RU" dirty="0">
                <a:hlinkClick r:id="rId8" tooltip="Мюнхен"/>
              </a:rPr>
              <a:t>Мюнхен</a:t>
            </a:r>
            <a:r>
              <a:rPr lang="ru-RU" dirty="0"/>
              <a:t>) — </a:t>
            </a:r>
            <a:r>
              <a:rPr lang="ru-RU" dirty="0" err="1"/>
              <a:t>американський</a:t>
            </a:r>
            <a:r>
              <a:rPr lang="ru-RU" dirty="0"/>
              <a:t> </a:t>
            </a:r>
            <a:r>
              <a:rPr lang="ru-RU" dirty="0" err="1"/>
              <a:t>соціолог</a:t>
            </a:r>
            <a:r>
              <a:rPr lang="ru-RU" dirty="0"/>
              <a:t>, </a:t>
            </a:r>
            <a:r>
              <a:rPr lang="ru-RU" dirty="0" err="1"/>
              <a:t>лідер</a:t>
            </a:r>
            <a:r>
              <a:rPr lang="ru-RU" dirty="0"/>
              <a:t> </a:t>
            </a:r>
            <a:r>
              <a:rPr lang="ru-RU" dirty="0" err="1"/>
              <a:t>напрямку</a:t>
            </a:r>
            <a:r>
              <a:rPr lang="ru-RU" dirty="0"/>
              <a:t> </a:t>
            </a:r>
            <a:r>
              <a:rPr lang="ru-RU" dirty="0">
                <a:hlinkClick r:id="rId9" tooltip="Структурний функціоналізм (ще не написана)"/>
              </a:rPr>
              <a:t>структурного </a:t>
            </a:r>
            <a:r>
              <a:rPr lang="ru-RU" dirty="0" err="1">
                <a:hlinkClick r:id="rId9" tooltip="Структурний функціоналізм (ще не написана)"/>
              </a:rPr>
              <a:t>функціоналізму</a:t>
            </a:r>
            <a:r>
              <a:rPr lang="ru-RU" dirty="0"/>
              <a:t>, один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засновників</a:t>
            </a:r>
            <a:r>
              <a:rPr lang="ru-RU" dirty="0"/>
              <a:t> </a:t>
            </a:r>
            <a:r>
              <a:rPr lang="ru-RU" dirty="0" err="1"/>
              <a:t>соціальної</a:t>
            </a:r>
            <a:r>
              <a:rPr lang="ru-RU" dirty="0"/>
              <a:t> </a:t>
            </a:r>
            <a:r>
              <a:rPr lang="ru-RU" dirty="0" err="1"/>
              <a:t>антропології</a:t>
            </a:r>
            <a:r>
              <a:rPr lang="ru-RU" dirty="0"/>
              <a:t> та </a:t>
            </a:r>
            <a:r>
              <a:rPr lang="ru-RU" dirty="0" err="1"/>
              <a:t>теоретичної</a:t>
            </a:r>
            <a:r>
              <a:rPr lang="ru-RU" dirty="0"/>
              <a:t> </a:t>
            </a:r>
            <a:r>
              <a:rPr lang="ru-RU" dirty="0" err="1"/>
              <a:t>соціології</a:t>
            </a:r>
            <a:r>
              <a:rPr lang="ru-RU" dirty="0" smtClean="0"/>
              <a:t>.</a:t>
            </a:r>
          </a:p>
          <a:p>
            <a:r>
              <a:rPr lang="ru-RU" b="1" dirty="0"/>
              <a:t>Макс Вебер</a:t>
            </a:r>
            <a:r>
              <a:rPr lang="ru-RU" dirty="0"/>
              <a:t> (</a:t>
            </a:r>
            <a:r>
              <a:rPr lang="ru-RU" dirty="0" err="1">
                <a:hlinkClick r:id="rId10" tooltip="Німецька мова"/>
              </a:rPr>
              <a:t>нім</a:t>
            </a:r>
            <a:r>
              <a:rPr lang="ru-RU" dirty="0">
                <a:hlinkClick r:id="rId10" tooltip="Німецька мова"/>
              </a:rPr>
              <a:t>.</a:t>
            </a:r>
            <a:r>
              <a:rPr lang="ru-RU" dirty="0"/>
              <a:t> </a:t>
            </a:r>
            <a:r>
              <a:rPr lang="en-US" i="1" dirty="0"/>
              <a:t>Max Weber</a:t>
            </a:r>
            <a:r>
              <a:rPr lang="en-US" dirty="0"/>
              <a:t>; *</a:t>
            </a:r>
            <a:r>
              <a:rPr lang="en-US" dirty="0">
                <a:hlinkClick r:id="rId11" tooltip="21 квітня"/>
              </a:rPr>
              <a:t>21 </a:t>
            </a:r>
            <a:r>
              <a:rPr lang="ru-RU" dirty="0" err="1">
                <a:hlinkClick r:id="rId11" tooltip="21 квітня"/>
              </a:rPr>
              <a:t>квітня</a:t>
            </a:r>
            <a:r>
              <a:rPr lang="ru-RU" dirty="0"/>
              <a:t> </a:t>
            </a:r>
            <a:r>
              <a:rPr lang="ru-RU" dirty="0">
                <a:hlinkClick r:id="rId12" tooltip="1864"/>
              </a:rPr>
              <a:t>1864</a:t>
            </a:r>
            <a:r>
              <a:rPr lang="ru-RU" dirty="0"/>
              <a:t>, </a:t>
            </a:r>
            <a:r>
              <a:rPr lang="ru-RU" dirty="0" err="1">
                <a:hlinkClick r:id="rId13" tooltip="Ерфурт"/>
              </a:rPr>
              <a:t>Ерфурт</a:t>
            </a:r>
            <a:r>
              <a:rPr lang="ru-RU" dirty="0"/>
              <a:t> — †</a:t>
            </a:r>
            <a:r>
              <a:rPr lang="ru-RU" dirty="0">
                <a:hlinkClick r:id="rId14" tooltip="14 червня"/>
              </a:rPr>
              <a:t>14 </a:t>
            </a:r>
            <a:r>
              <a:rPr lang="ru-RU" dirty="0" err="1">
                <a:hlinkClick r:id="rId14" tooltip="14 червня"/>
              </a:rPr>
              <a:t>червня</a:t>
            </a:r>
            <a:r>
              <a:rPr lang="ru-RU" dirty="0"/>
              <a:t> </a:t>
            </a:r>
            <a:r>
              <a:rPr lang="ru-RU" dirty="0">
                <a:hlinkClick r:id="rId15" tooltip="1920"/>
              </a:rPr>
              <a:t>1920</a:t>
            </a:r>
            <a:r>
              <a:rPr lang="ru-RU" dirty="0"/>
              <a:t>, </a:t>
            </a:r>
            <a:r>
              <a:rPr lang="ru-RU" dirty="0">
                <a:hlinkClick r:id="rId8" tooltip="Мюнхен"/>
              </a:rPr>
              <a:t>Мюнхен</a:t>
            </a:r>
            <a:r>
              <a:rPr lang="ru-RU" dirty="0"/>
              <a:t>) — </a:t>
            </a:r>
            <a:r>
              <a:rPr lang="ru-RU" dirty="0" err="1"/>
              <a:t>німецький</a:t>
            </a:r>
            <a:r>
              <a:rPr lang="ru-RU" dirty="0"/>
              <a:t> </a:t>
            </a:r>
            <a:r>
              <a:rPr lang="ru-RU" dirty="0" err="1"/>
              <a:t>соціолог</a:t>
            </a:r>
            <a:r>
              <a:rPr lang="ru-RU" dirty="0"/>
              <a:t>, </a:t>
            </a:r>
            <a:r>
              <a:rPr lang="ru-RU" dirty="0" err="1"/>
              <a:t>економіст</a:t>
            </a:r>
            <a:r>
              <a:rPr lang="ru-RU" dirty="0"/>
              <a:t> і </a:t>
            </a:r>
            <a:r>
              <a:rPr lang="ru-RU" dirty="0" err="1"/>
              <a:t>правознавець</a:t>
            </a:r>
            <a:r>
              <a:rPr lang="ru-RU" dirty="0"/>
              <a:t>. Один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засновників</a:t>
            </a:r>
            <a:r>
              <a:rPr lang="ru-RU" dirty="0"/>
              <a:t> </a:t>
            </a:r>
            <a:r>
              <a:rPr lang="ru-RU" dirty="0" err="1">
                <a:hlinkClick r:id="rId16" tooltip="Соціологія"/>
              </a:rPr>
              <a:t>соціології</a:t>
            </a:r>
            <a:r>
              <a:rPr lang="ru-RU" dirty="0"/>
              <a:t> як </a:t>
            </a:r>
            <a:r>
              <a:rPr lang="ru-RU" dirty="0" smtClean="0"/>
              <a:t>науки.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81136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Категорії соціології культури: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4000" dirty="0" smtClean="0"/>
              <a:t>Соціально – культурні уявлення;</a:t>
            </a:r>
          </a:p>
          <a:p>
            <a:r>
              <a:rPr lang="uk-UA" sz="4000" dirty="0" smtClean="0"/>
              <a:t>Норми та соціальний досвід;</a:t>
            </a:r>
          </a:p>
          <a:p>
            <a:r>
              <a:rPr lang="uk-UA" sz="4000" dirty="0" smtClean="0"/>
              <a:t>Традиції;</a:t>
            </a:r>
          </a:p>
          <a:p>
            <a:r>
              <a:rPr lang="uk-UA" sz="4000" dirty="0" smtClean="0"/>
              <a:t>Цінності;</a:t>
            </a:r>
          </a:p>
          <a:p>
            <a:endParaRPr lang="uk-UA" dirty="0" smtClean="0"/>
          </a:p>
          <a:p>
            <a:pPr>
              <a:buNone/>
            </a:pPr>
            <a:endParaRPr lang="uk-UA" dirty="0" smtClean="0"/>
          </a:p>
          <a:p>
            <a:endParaRPr lang="ru-RU" dirty="0"/>
          </a:p>
        </p:txBody>
      </p:sp>
    </p:spTree>
  </p:cSld>
  <p:clrMapOvr>
    <a:masterClrMapping/>
  </p:clrMapOvr>
  <p:transition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1071546"/>
            <a:ext cx="8501122" cy="4786346"/>
          </a:xfrm>
        </p:spPr>
        <p:txBody>
          <a:bodyPr>
            <a:normAutofit/>
          </a:bodyPr>
          <a:lstStyle/>
          <a:p>
            <a:r>
              <a:rPr lang="uk-UA" b="1" dirty="0" smtClean="0">
                <a:solidFill>
                  <a:schemeClr val="tx1"/>
                </a:solidFill>
              </a:rPr>
              <a:t>Соціально – культурні уявлення </a:t>
            </a:r>
            <a:r>
              <a:rPr lang="uk-UA" dirty="0" smtClean="0">
                <a:solidFill>
                  <a:schemeClr val="tx1"/>
                </a:solidFill>
              </a:rPr>
              <a:t>– це </a:t>
            </a:r>
            <a:r>
              <a:rPr lang="uk-UA" dirty="0" err="1" smtClean="0">
                <a:solidFill>
                  <a:schemeClr val="tx1"/>
                </a:solidFill>
              </a:rPr>
              <a:t>регулятиви</a:t>
            </a:r>
            <a:r>
              <a:rPr lang="uk-UA" dirty="0" smtClean="0">
                <a:solidFill>
                  <a:schemeClr val="tx1"/>
                </a:solidFill>
              </a:rPr>
              <a:t>, що формуються на особистісному рівні на основі повсякденного досвіду, </a:t>
            </a:r>
            <a:r>
              <a:rPr lang="uk-UA" dirty="0" err="1" smtClean="0">
                <a:solidFill>
                  <a:schemeClr val="tx1"/>
                </a:solidFill>
              </a:rPr>
              <a:t>малоструктуровані</a:t>
            </a:r>
            <a:r>
              <a:rPr lang="uk-UA" dirty="0" smtClean="0">
                <a:solidFill>
                  <a:schemeClr val="tx1"/>
                </a:solidFill>
              </a:rPr>
              <a:t> первинні орієнтації в просторі культури </a:t>
            </a:r>
            <a:r>
              <a:rPr lang="uk-UA" dirty="0" err="1" smtClean="0">
                <a:solidFill>
                  <a:schemeClr val="tx1"/>
                </a:solidFill>
              </a:rPr>
              <a:t>супільства</a:t>
            </a:r>
            <a:r>
              <a:rPr lang="uk-UA" dirty="0" smtClean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Соціально -  культурні  зразки для молоді в стилі життя</a:t>
            </a:r>
            <a:endParaRPr lang="ru-RU" dirty="0"/>
          </a:p>
        </p:txBody>
      </p:sp>
      <p:pic>
        <p:nvPicPr>
          <p:cNvPr id="4" name="Содержимое 3" descr="images (1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2910" y="2428868"/>
            <a:ext cx="3071834" cy="2928958"/>
          </a:xfrm>
        </p:spPr>
      </p:pic>
      <p:pic>
        <p:nvPicPr>
          <p:cNvPr id="2050" name="Picture 2" descr="C:\Documents and Settings\Admin\Рабочий стол\Новая папка (2)\скачанные файлы (9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29256" y="2357430"/>
            <a:ext cx="2928958" cy="3071834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714612" y="5857892"/>
            <a:ext cx="39254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Майкл Джексон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183</TotalTime>
  <Words>678</Words>
  <Application>Microsoft Office PowerPoint</Application>
  <PresentationFormat>Экран (4:3)</PresentationFormat>
  <Paragraphs>63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Городская</vt:lpstr>
      <vt:lpstr>Соціологія культури</vt:lpstr>
      <vt:lpstr>План</vt:lpstr>
      <vt:lpstr>Презентация PowerPoint</vt:lpstr>
      <vt:lpstr>Соціологія культури — галузь соціології, яка вивчає культуру як соціальний феномен, місце і роль у взаємодії з іншими системами суспільства, а також взаємодію особистості, спільноти і суспільства.</vt:lpstr>
      <vt:lpstr>М.Вебер  (21 квітня 1864 р.- 14 червня 1920 р.)</vt:lpstr>
      <vt:lpstr>Презентация PowerPoint</vt:lpstr>
      <vt:lpstr>Категорії соціології культури:</vt:lpstr>
      <vt:lpstr>Соціально – культурні уявлення – це регулятиви, що формуються на особистісному рівні на основі повсякденного досвіду, малоструктуровані первинні орієнтації в просторі культури супільства.</vt:lpstr>
      <vt:lpstr>Соціально -  культурні  зразки для молоді в стилі життя</vt:lpstr>
      <vt:lpstr>Група “ Бітлз”</vt:lpstr>
      <vt:lpstr>    </vt:lpstr>
      <vt:lpstr>Норми – це прийнятті в суспільстві більш менш точні моделі відносин і поведінки людей у певних сферах і ситуаціях.</vt:lpstr>
      <vt:lpstr>Презентация PowerPoint</vt:lpstr>
      <vt:lpstr>Субкультура -культури окремим груп, яка має свої особливості. </vt:lpstr>
      <vt:lpstr>Презентация PowerPoint</vt:lpstr>
      <vt:lpstr> ГОТИ</vt:lpstr>
      <vt:lpstr>Емо – це молоді люди в чорно-рожевому одіянні з опущеним на пол-лица чубком, переважно в депресивному настрої і жахливо схожі один на одного. </vt:lpstr>
      <vt:lpstr>Девіантна культура – це різновид субкультури груп із соціально відхиленою поведінкою – хіппі, панки.</vt:lpstr>
      <vt:lpstr>Контркультура – це культура груп, які активно заперечують офіційну “державну” культуру, часто намагаючись її зруйнувати.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Funny</cp:lastModifiedBy>
  <cp:revision>22</cp:revision>
  <dcterms:created xsi:type="dcterms:W3CDTF">2015-11-28T18:34:12Z</dcterms:created>
  <dcterms:modified xsi:type="dcterms:W3CDTF">2016-04-21T08:23:42Z</dcterms:modified>
</cp:coreProperties>
</file>