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87" r:id="rId4"/>
    <p:sldId id="288" r:id="rId5"/>
    <p:sldId id="258" r:id="rId6"/>
    <p:sldId id="272" r:id="rId7"/>
    <p:sldId id="273" r:id="rId8"/>
    <p:sldId id="274" r:id="rId9"/>
    <p:sldId id="275" r:id="rId10"/>
    <p:sldId id="259" r:id="rId11"/>
    <p:sldId id="276" r:id="rId12"/>
    <p:sldId id="279" r:id="rId13"/>
    <p:sldId id="278" r:id="rId14"/>
    <p:sldId id="283" r:id="rId15"/>
    <p:sldId id="281" r:id="rId16"/>
    <p:sldId id="282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err="1" smtClean="0"/>
              <a:t>Програмування</a:t>
            </a:r>
            <a:r>
              <a:rPr lang="ru-RU" sz="4800" dirty="0" smtClean="0"/>
              <a:t> та орган</a:t>
            </a:r>
            <a:r>
              <a:rPr lang="uk-UA" sz="4800" dirty="0" err="1" smtClean="0"/>
              <a:t>ізація</a:t>
            </a:r>
            <a:r>
              <a:rPr lang="uk-UA" sz="4800" dirty="0" smtClean="0"/>
              <a:t> соціологічних досліджень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581128"/>
            <a:ext cx="6976864" cy="1473200"/>
          </a:xfrm>
        </p:spPr>
        <p:txBody>
          <a:bodyPr>
            <a:normAutofit/>
          </a:bodyPr>
          <a:lstStyle/>
          <a:p>
            <a:pPr algn="r"/>
            <a:r>
              <a:rPr lang="uk-UA" sz="2800" dirty="0" smtClean="0"/>
              <a:t>Підготував студент </a:t>
            </a:r>
          </a:p>
          <a:p>
            <a:pPr algn="r"/>
            <a:r>
              <a:rPr lang="uk-UA" sz="2800" dirty="0" smtClean="0"/>
              <a:t>741 групи</a:t>
            </a:r>
          </a:p>
          <a:p>
            <a:pPr algn="r"/>
            <a:r>
              <a:rPr lang="uk-UA" sz="2800" dirty="0" smtClean="0"/>
              <a:t>Трофимчик Д.Д.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370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r>
              <a:rPr lang="uk-UA" dirty="0" smtClean="0"/>
              <a:t>Етапи соціологічних досліджень: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5616624" cy="3960440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b="1" u="sng" dirty="0" smtClean="0">
                <a:solidFill>
                  <a:srgbClr val="0070C0"/>
                </a:solidFill>
              </a:rPr>
              <a:t>1.Підготовчий</a:t>
            </a:r>
            <a:r>
              <a:rPr lang="ru-RU" dirty="0"/>
              <a:t>.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виробленні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та </a:t>
            </a:r>
            <a:r>
              <a:rPr lang="ru-RU" dirty="0" err="1"/>
              <a:t>інструментарію</a:t>
            </a:r>
            <a:r>
              <a:rPr lang="ru-RU" dirty="0"/>
              <a:t> — </a:t>
            </a:r>
            <a:r>
              <a:rPr lang="ru-RU" dirty="0" err="1"/>
              <a:t>анкети</a:t>
            </a:r>
            <a:r>
              <a:rPr lang="ru-RU" dirty="0"/>
              <a:t>, бланка </a:t>
            </a:r>
            <a:r>
              <a:rPr lang="ru-RU" dirty="0" err="1"/>
              <a:t>інтерв'ю</a:t>
            </a:r>
            <a:r>
              <a:rPr lang="ru-RU" dirty="0"/>
              <a:t>, бланка </a:t>
            </a:r>
            <a:r>
              <a:rPr lang="ru-RU" dirty="0" err="1"/>
              <a:t>фіксування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,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r>
              <a:rPr lang="ru-RU" b="1" u="sng" dirty="0">
                <a:solidFill>
                  <a:srgbClr val="0070C0"/>
                </a:solidFill>
              </a:rPr>
              <a:t>2. </a:t>
            </a:r>
            <a:r>
              <a:rPr lang="ru-RU" b="1" u="sng" dirty="0" err="1">
                <a:solidFill>
                  <a:srgbClr val="0070C0"/>
                </a:solidFill>
              </a:rPr>
              <a:t>Збір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первинної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соціологічної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інформації</a:t>
            </a:r>
            <a:r>
              <a:rPr lang="ru-RU" b="1" u="sng" dirty="0">
                <a:solidFill>
                  <a:srgbClr val="0070C0"/>
                </a:solidFill>
              </a:rPr>
              <a:t>. </a:t>
            </a:r>
            <a:r>
              <a:rPr lang="ru-RU" dirty="0" err="1"/>
              <a:t>Відбувається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опитування</a:t>
            </a:r>
            <a:r>
              <a:rPr lang="ru-RU" dirty="0"/>
              <a:t>, </a:t>
            </a:r>
            <a:r>
              <a:rPr lang="ru-RU" dirty="0" err="1"/>
              <a:t>спостереження</a:t>
            </a:r>
            <a:r>
              <a:rPr lang="ru-RU" dirty="0"/>
              <a:t>,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експерименту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6146" name="Picture 2" descr="C:\Users\Дмитрий\Desktop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386" y="3068960"/>
            <a:ext cx="3707904" cy="3151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42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r>
              <a:rPr lang="uk-UA" dirty="0" smtClean="0"/>
              <a:t>Етапи соціологічних досліджень: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278" y="1700808"/>
            <a:ext cx="7715200" cy="3024336"/>
          </a:xfrm>
        </p:spPr>
        <p:txBody>
          <a:bodyPr/>
          <a:lstStyle/>
          <a:p>
            <a:pPr marL="109728" indent="0">
              <a:buNone/>
            </a:pPr>
            <a:r>
              <a:rPr lang="ru-RU" b="1" u="sng" dirty="0">
                <a:solidFill>
                  <a:srgbClr val="0070C0"/>
                </a:solidFill>
              </a:rPr>
              <a:t>3. </a:t>
            </a:r>
            <a:r>
              <a:rPr lang="ru-RU" b="1" u="sng" dirty="0" err="1">
                <a:solidFill>
                  <a:srgbClr val="0070C0"/>
                </a:solidFill>
              </a:rPr>
              <a:t>Упорядкування</a:t>
            </a:r>
            <a:r>
              <a:rPr lang="ru-RU" b="1" u="sng" dirty="0">
                <a:solidFill>
                  <a:srgbClr val="0070C0"/>
                </a:solidFill>
              </a:rPr>
              <a:t> та </a:t>
            </a:r>
            <a:r>
              <a:rPr lang="ru-RU" b="1" u="sng" dirty="0" err="1">
                <a:solidFill>
                  <a:srgbClr val="0070C0"/>
                </a:solidFill>
              </a:rPr>
              <a:t>обробка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зібраної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інформації</a:t>
            </a:r>
            <a:r>
              <a:rPr lang="ru-RU" b="1" u="sng" dirty="0" smtClean="0">
                <a:solidFill>
                  <a:srgbClr val="0070C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b="1" u="sng" dirty="0">
                <a:solidFill>
                  <a:srgbClr val="0070C0"/>
                </a:solidFill>
              </a:rPr>
              <a:t>4. </a:t>
            </a:r>
            <a:r>
              <a:rPr lang="ru-RU" b="1" u="sng" dirty="0" err="1">
                <a:solidFill>
                  <a:srgbClr val="0070C0"/>
                </a:solidFill>
              </a:rPr>
              <a:t>Аналіз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обробленої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 smtClean="0">
                <a:solidFill>
                  <a:srgbClr val="0070C0"/>
                </a:solidFill>
              </a:rPr>
              <a:t>інформації</a:t>
            </a:r>
            <a:r>
              <a:rPr lang="ru-RU" b="1" u="sng" dirty="0" smtClean="0">
                <a:solidFill>
                  <a:srgbClr val="0070C0"/>
                </a:solidFill>
              </a:rPr>
              <a:t>:</a:t>
            </a:r>
            <a:r>
              <a:rPr lang="ru-RU" dirty="0" smtClean="0"/>
              <a:t> </a:t>
            </a:r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/>
              <a:t>звіту</a:t>
            </a:r>
            <a:r>
              <a:rPr lang="ru-RU" dirty="0"/>
              <a:t>,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висновків</a:t>
            </a:r>
            <a:r>
              <a:rPr lang="ru-RU" dirty="0"/>
              <a:t>,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7170" name="Picture 2" descr="C:\Users\Дмитрий\Desktop\38527304959_politolog19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231645"/>
            <a:ext cx="5357529" cy="25506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8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/>
              <a:t>Топологія соціологічних досліджень</a:t>
            </a:r>
            <a:endParaRPr lang="ru-RU" sz="5400" dirty="0"/>
          </a:p>
        </p:txBody>
      </p:sp>
      <p:pic>
        <p:nvPicPr>
          <p:cNvPr id="8194" name="Picture 2" descr="C:\Users\Дмитрий\Desktop\sociology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042" y="4293096"/>
            <a:ext cx="5078958" cy="25649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Дмитрий\Desktop\1297524788_business-policy-276x2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" y="476672"/>
            <a:ext cx="3123515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68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r>
              <a:rPr lang="ru-RU" dirty="0"/>
              <a:t>За метою </a:t>
            </a:r>
            <a:r>
              <a:rPr lang="ru-RU" dirty="0" err="1"/>
              <a:t>виокремлюють</a:t>
            </a:r>
            <a:r>
              <a:rPr lang="ru-RU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568952" cy="3672408"/>
          </a:xfrm>
        </p:spPr>
        <p:txBody>
          <a:bodyPr/>
          <a:lstStyle/>
          <a:p>
            <a:pPr marL="109728" indent="0">
              <a:buNone/>
            </a:pPr>
            <a:r>
              <a:rPr lang="ru-RU" dirty="0"/>
              <a:t>— </a:t>
            </a:r>
            <a:r>
              <a:rPr lang="ru-RU" b="1" u="sng" dirty="0" err="1">
                <a:solidFill>
                  <a:srgbClr val="0070C0"/>
                </a:solidFill>
              </a:rPr>
              <a:t>фундаментальні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встановлення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тенденцій</a:t>
            </a:r>
            <a:r>
              <a:rPr lang="ru-RU" dirty="0"/>
              <a:t>, </a:t>
            </a:r>
            <a:r>
              <a:rPr lang="ru-RU" dirty="0" err="1"/>
              <a:t>закономірностей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вирішенням</a:t>
            </a:r>
            <a:r>
              <a:rPr lang="ru-RU" dirty="0"/>
              <a:t> </a:t>
            </a:r>
            <a:r>
              <a:rPr lang="ru-RU" dirty="0" err="1"/>
              <a:t>найскладніших</a:t>
            </a:r>
            <a:r>
              <a:rPr lang="ru-RU" dirty="0"/>
              <a:t> проблем </a:t>
            </a:r>
            <a:r>
              <a:rPr lang="ru-RU" dirty="0" err="1"/>
              <a:t>суспільства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b="1" u="sng" dirty="0" err="1">
                <a:solidFill>
                  <a:srgbClr val="0070C0"/>
                </a:solidFill>
              </a:rPr>
              <a:t>прикладні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націлені</a:t>
            </a:r>
            <a:r>
              <a:rPr lang="ru-RU" dirty="0"/>
              <a:t> на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проблем;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8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r>
              <a:rPr lang="ru-RU" dirty="0"/>
              <a:t>За </a:t>
            </a:r>
            <a:r>
              <a:rPr lang="ru-RU" dirty="0" err="1"/>
              <a:t>глибиною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6768752" cy="4536504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/>
              <a:t>— </a:t>
            </a:r>
            <a:r>
              <a:rPr lang="ru-RU" b="1" u="sng" dirty="0" err="1">
                <a:solidFill>
                  <a:srgbClr val="0070C0"/>
                </a:solidFill>
              </a:rPr>
              <a:t>пошукові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/>
              <a:t>— за </a:t>
            </a:r>
            <a:r>
              <a:rPr lang="ru-RU" dirty="0" err="1"/>
              <a:t>своїми</a:t>
            </a:r>
            <a:r>
              <a:rPr lang="ru-RU" dirty="0"/>
              <a:t> параметрами є </a:t>
            </a:r>
            <a:r>
              <a:rPr lang="ru-RU" dirty="0" err="1"/>
              <a:t>найпростішими</a:t>
            </a:r>
            <a:r>
              <a:rPr lang="ru-RU" dirty="0"/>
              <a:t>, </a:t>
            </a:r>
            <a:r>
              <a:rPr lang="ru-RU" dirty="0" err="1"/>
              <a:t>вирішують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за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— </a:t>
            </a:r>
            <a:r>
              <a:rPr lang="ru-RU" b="1" u="sng" dirty="0" err="1">
                <a:solidFill>
                  <a:srgbClr val="0070C0"/>
                </a:solidFill>
              </a:rPr>
              <a:t>описові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покликані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цілісну</a:t>
            </a:r>
            <a:r>
              <a:rPr lang="ru-RU" dirty="0"/>
              <a:t> </a:t>
            </a:r>
            <a:r>
              <a:rPr lang="ru-RU" dirty="0" err="1"/>
              <a:t>уяву</a:t>
            </a:r>
            <a:r>
              <a:rPr lang="ru-RU" dirty="0"/>
              <a:t> про </a:t>
            </a:r>
            <a:r>
              <a:rPr lang="ru-RU" dirty="0" err="1"/>
              <a:t>досліджувані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процеси</a:t>
            </a:r>
            <a:r>
              <a:rPr lang="ru-RU" dirty="0"/>
              <a:t>. </a:t>
            </a:r>
            <a:r>
              <a:rPr lang="ru-RU" dirty="0" smtClean="0"/>
              <a:t>За </a:t>
            </a:r>
            <a:r>
              <a:rPr lang="ru-RU" dirty="0"/>
              <a:t>структурою, набором процедур є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складнішими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пошукових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b="1" u="sng" dirty="0" err="1">
                <a:solidFill>
                  <a:srgbClr val="0070C0"/>
                </a:solidFill>
              </a:rPr>
              <a:t>аналітичні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полягають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описуванні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, ай </a:t>
            </a:r>
            <a:r>
              <a:rPr lang="ru-RU" dirty="0" err="1"/>
              <a:t>увстановленні</a:t>
            </a:r>
            <a:r>
              <a:rPr lang="ru-RU" dirty="0"/>
              <a:t> причин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,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, </a:t>
            </a:r>
            <a:r>
              <a:rPr lang="ru-RU" dirty="0" err="1"/>
              <a:t>виокремленні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. </a:t>
            </a:r>
            <a:endParaRPr lang="ru-RU" dirty="0"/>
          </a:p>
        </p:txBody>
      </p:sp>
      <p:pic>
        <p:nvPicPr>
          <p:cNvPr id="9218" name="Picture 2" descr="C:\Users\Дмитрий\Desktop\9863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136" y="3212976"/>
            <a:ext cx="2339752" cy="36254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49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r>
              <a:rPr lang="ru-RU" dirty="0"/>
              <a:t>За затратами часу </a:t>
            </a:r>
            <a:r>
              <a:rPr lang="ru-RU" dirty="0" err="1" smtClean="0"/>
              <a:t>виділяють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6480720" cy="40324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- </a:t>
            </a:r>
            <a:r>
              <a:rPr lang="ru-RU" b="1" u="sng" dirty="0" err="1" smtClean="0">
                <a:solidFill>
                  <a:srgbClr val="0070C0"/>
                </a:solidFill>
              </a:rPr>
              <a:t>довгострокові</a:t>
            </a: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smtClean="0"/>
              <a:t>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/>
              <a:t>3 </a:t>
            </a:r>
            <a:r>
              <a:rPr lang="ru-RU" dirty="0" err="1"/>
              <a:t>років</a:t>
            </a:r>
            <a:r>
              <a:rPr lang="ru-RU" dirty="0"/>
              <a:t> і </a:t>
            </a:r>
            <a:r>
              <a:rPr lang="ru-RU" dirty="0" err="1"/>
              <a:t>більше</a:t>
            </a:r>
            <a:r>
              <a:rPr lang="ru-RU" dirty="0" smtClean="0"/>
              <a:t>); </a:t>
            </a:r>
          </a:p>
          <a:p>
            <a:pPr marL="109728" indent="0">
              <a:buNone/>
            </a:pPr>
            <a:r>
              <a:rPr lang="ru-RU" dirty="0" smtClean="0"/>
              <a:t>- </a:t>
            </a:r>
            <a:r>
              <a:rPr lang="ru-RU" b="1" u="sng" dirty="0" err="1" smtClean="0">
                <a:solidFill>
                  <a:srgbClr val="0070C0"/>
                </a:solidFill>
              </a:rPr>
              <a:t>середньострокові</a:t>
            </a: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smtClean="0"/>
              <a:t>(</a:t>
            </a:r>
            <a:r>
              <a:rPr lang="ru-RU" dirty="0" err="1"/>
              <a:t>від</a:t>
            </a:r>
            <a:r>
              <a:rPr lang="ru-RU" dirty="0"/>
              <a:t> 6 </a:t>
            </a:r>
            <a:r>
              <a:rPr lang="ru-RU" dirty="0" err="1"/>
              <a:t>місяців</a:t>
            </a:r>
            <a:r>
              <a:rPr lang="ru-RU" dirty="0"/>
              <a:t> до 3 </a:t>
            </a:r>
            <a:r>
              <a:rPr lang="ru-RU" dirty="0" err="1"/>
              <a:t>років</a:t>
            </a:r>
            <a:r>
              <a:rPr lang="ru-RU" dirty="0" smtClean="0"/>
              <a:t>); </a:t>
            </a:r>
          </a:p>
          <a:p>
            <a:pPr marL="109728" indent="0">
              <a:buNone/>
            </a:pPr>
            <a:r>
              <a:rPr lang="ru-RU" dirty="0" smtClean="0"/>
              <a:t>- </a:t>
            </a:r>
            <a:r>
              <a:rPr lang="ru-RU" b="1" u="sng" dirty="0" err="1" smtClean="0">
                <a:solidFill>
                  <a:srgbClr val="0070C0"/>
                </a:solidFill>
              </a:rPr>
              <a:t>короткострокові</a:t>
            </a: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smtClean="0"/>
              <a:t>(</a:t>
            </a:r>
            <a:r>
              <a:rPr lang="ru-RU" dirty="0" err="1"/>
              <a:t>від</a:t>
            </a:r>
            <a:r>
              <a:rPr lang="ru-RU" dirty="0"/>
              <a:t> 2 до 6 </a:t>
            </a:r>
            <a:r>
              <a:rPr lang="ru-RU" dirty="0" err="1"/>
              <a:t>місяців</a:t>
            </a:r>
            <a:r>
              <a:rPr lang="ru-RU" dirty="0" smtClean="0"/>
              <a:t>); </a:t>
            </a:r>
            <a:endParaRPr lang="ru-RU" dirty="0"/>
          </a:p>
          <a:p>
            <a:pPr marL="109728" indent="0">
              <a:buNone/>
            </a:pPr>
            <a:r>
              <a:rPr lang="ru-RU" dirty="0" smtClean="0"/>
              <a:t>- </a:t>
            </a:r>
            <a:r>
              <a:rPr lang="ru-RU" b="1" u="sng" dirty="0" err="1" smtClean="0">
                <a:solidFill>
                  <a:srgbClr val="0070C0"/>
                </a:solidFill>
              </a:rPr>
              <a:t>експрес-дослідження</a:t>
            </a: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smtClean="0"/>
              <a:t>(</a:t>
            </a:r>
            <a:r>
              <a:rPr lang="ru-RU" dirty="0" err="1"/>
              <a:t>від</a:t>
            </a:r>
            <a:r>
              <a:rPr lang="ru-RU" dirty="0"/>
              <a:t> 1—2 </a:t>
            </a:r>
            <a:r>
              <a:rPr lang="ru-RU" dirty="0" err="1"/>
              <a:t>тижнів</a:t>
            </a:r>
            <a:r>
              <a:rPr lang="ru-RU" dirty="0"/>
              <a:t> до 1—2 </a:t>
            </a:r>
            <a:r>
              <a:rPr lang="ru-RU" dirty="0" err="1"/>
              <a:t>місяців</a:t>
            </a:r>
            <a:r>
              <a:rPr lang="ru-RU" dirty="0"/>
              <a:t>).</a:t>
            </a:r>
            <a:endParaRPr lang="ru-RU" dirty="0"/>
          </a:p>
        </p:txBody>
      </p:sp>
      <p:pic>
        <p:nvPicPr>
          <p:cNvPr id="10242" name="Picture 2" descr="C:\Users\Дмитрий\Desktop\1281753358_1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311" y="1772816"/>
            <a:ext cx="3779574" cy="30243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49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r>
              <a:rPr lang="ru-RU" dirty="0"/>
              <a:t>За </a:t>
            </a:r>
            <a:r>
              <a:rPr lang="ru-RU" dirty="0" smtClean="0"/>
              <a:t>методом </a:t>
            </a:r>
            <a:r>
              <a:rPr lang="ru-RU" dirty="0" err="1"/>
              <a:t>виокремлюють</a:t>
            </a:r>
            <a:r>
              <a:rPr lang="ru-RU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7272808" cy="1872208"/>
          </a:xfrm>
        </p:spPr>
        <p:txBody>
          <a:bodyPr/>
          <a:lstStyle/>
          <a:p>
            <a:pPr marL="109728" indent="0">
              <a:buNone/>
            </a:pPr>
            <a:r>
              <a:rPr lang="ru-RU" b="1" u="sng" dirty="0" smtClean="0">
                <a:solidFill>
                  <a:srgbClr val="0070C0"/>
                </a:solidFill>
              </a:rPr>
              <a:t>- </a:t>
            </a:r>
            <a:r>
              <a:rPr lang="ru-RU" b="1" u="sng" dirty="0" err="1" smtClean="0">
                <a:solidFill>
                  <a:srgbClr val="0070C0"/>
                </a:solidFill>
              </a:rPr>
              <a:t>опитування</a:t>
            </a:r>
            <a:r>
              <a:rPr lang="ru-RU" b="1" u="sng" dirty="0" smtClean="0">
                <a:solidFill>
                  <a:srgbClr val="0070C0"/>
                </a:solidFill>
              </a:rPr>
              <a:t> </a:t>
            </a:r>
            <a:r>
              <a:rPr lang="ru-RU" b="1" u="sng" dirty="0">
                <a:solidFill>
                  <a:srgbClr val="0070C0"/>
                </a:solidFill>
              </a:rPr>
              <a:t>і </a:t>
            </a:r>
            <a:r>
              <a:rPr lang="ru-RU" b="1" u="sng" dirty="0" err="1">
                <a:solidFill>
                  <a:srgbClr val="0070C0"/>
                </a:solidFill>
              </a:rPr>
              <a:t>аналіз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 smtClean="0">
                <a:solidFill>
                  <a:srgbClr val="0070C0"/>
                </a:solidFill>
              </a:rPr>
              <a:t>документів</a:t>
            </a:r>
            <a:r>
              <a:rPr lang="ru-RU" b="1" u="sng" dirty="0" smtClean="0">
                <a:solidFill>
                  <a:srgbClr val="0070C0"/>
                </a:solidFill>
              </a:rPr>
              <a:t>; </a:t>
            </a:r>
          </a:p>
          <a:p>
            <a:pPr marL="109728" indent="0">
              <a:buNone/>
            </a:pPr>
            <a:r>
              <a:rPr lang="ru-RU" b="1" u="sng" dirty="0" smtClean="0">
                <a:solidFill>
                  <a:srgbClr val="0070C0"/>
                </a:solidFill>
              </a:rPr>
              <a:t>- </a:t>
            </a:r>
            <a:r>
              <a:rPr lang="ru-RU" b="1" u="sng" dirty="0" err="1" smtClean="0">
                <a:solidFill>
                  <a:srgbClr val="0070C0"/>
                </a:solidFill>
              </a:rPr>
              <a:t>соціологічне</a:t>
            </a:r>
            <a:r>
              <a:rPr lang="ru-RU" b="1" u="sng" dirty="0" smtClean="0">
                <a:solidFill>
                  <a:srgbClr val="0070C0"/>
                </a:solidFill>
              </a:rPr>
              <a:t> </a:t>
            </a:r>
            <a:r>
              <a:rPr lang="ru-RU" b="1" u="sng" dirty="0" err="1" smtClean="0">
                <a:solidFill>
                  <a:srgbClr val="0070C0"/>
                </a:solidFill>
              </a:rPr>
              <a:t>спостереження</a:t>
            </a:r>
            <a:r>
              <a:rPr lang="ru-RU" b="1" u="sng" dirty="0" smtClean="0">
                <a:solidFill>
                  <a:srgbClr val="0070C0"/>
                </a:solidFill>
              </a:rPr>
              <a:t>; </a:t>
            </a:r>
          </a:p>
          <a:p>
            <a:pPr marL="109728" indent="0">
              <a:buNone/>
            </a:pPr>
            <a:r>
              <a:rPr lang="ru-RU" b="1" u="sng" dirty="0" smtClean="0">
                <a:solidFill>
                  <a:srgbClr val="0070C0"/>
                </a:solidFill>
              </a:rPr>
              <a:t>- </a:t>
            </a:r>
            <a:r>
              <a:rPr lang="ru-RU" b="1" u="sng" dirty="0" err="1" smtClean="0">
                <a:solidFill>
                  <a:srgbClr val="0070C0"/>
                </a:solidFill>
              </a:rPr>
              <a:t>соціологічний</a:t>
            </a:r>
            <a:r>
              <a:rPr lang="ru-RU" b="1" u="sng" dirty="0" smtClean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експеримент</a:t>
            </a:r>
            <a:r>
              <a:rPr lang="ru-RU" b="1" u="sng" dirty="0">
                <a:solidFill>
                  <a:srgbClr val="0070C0"/>
                </a:solidFill>
              </a:rPr>
              <a:t>.</a:t>
            </a:r>
            <a:endParaRPr lang="ru-RU" b="1" u="sng" dirty="0">
              <a:solidFill>
                <a:srgbClr val="0070C0"/>
              </a:solidFill>
            </a:endParaRPr>
          </a:p>
        </p:txBody>
      </p:sp>
      <p:pic>
        <p:nvPicPr>
          <p:cNvPr id="11266" name="Picture 2" descr="C:\Users\Дмитрий\Desktop\b_sociolog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663280"/>
            <a:ext cx="5976664" cy="319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49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наступне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24536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/>
              <a:t>—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методології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й </a:t>
            </a:r>
            <a:r>
              <a:rPr lang="ru-RU" dirty="0" err="1"/>
              <a:t>інтерпретації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засад, </a:t>
            </a:r>
            <a:r>
              <a:rPr lang="ru-RU" dirty="0" err="1"/>
              <a:t>логічної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інструментарію</a:t>
            </a:r>
            <a:r>
              <a:rPr lang="ru-RU" dirty="0"/>
              <a:t> (</a:t>
            </a:r>
            <a:r>
              <a:rPr lang="ru-RU" dirty="0" err="1"/>
              <a:t>анкети</a:t>
            </a:r>
            <a:r>
              <a:rPr lang="ru-RU" dirty="0"/>
              <a:t>, бланка </a:t>
            </a:r>
            <a:r>
              <a:rPr lang="ru-RU" dirty="0" err="1"/>
              <a:t>інтерв'ю</a:t>
            </a:r>
            <a:r>
              <a:rPr lang="ru-RU" dirty="0"/>
              <a:t>, </a:t>
            </a:r>
            <a:r>
              <a:rPr lang="ru-RU" dirty="0" err="1" smtClean="0"/>
              <a:t>тощо</a:t>
            </a:r>
            <a:r>
              <a:rPr lang="ru-RU" dirty="0"/>
              <a:t>);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методичних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для </a:t>
            </a:r>
            <a:r>
              <a:rPr lang="ru-RU" dirty="0" err="1"/>
              <a:t>збирання</a:t>
            </a:r>
            <a:r>
              <a:rPr lang="ru-RU" dirty="0"/>
              <a:t> </a:t>
            </a:r>
            <a:r>
              <a:rPr lang="ru-RU" dirty="0" err="1"/>
              <a:t>первинної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(</a:t>
            </a:r>
            <a:r>
              <a:rPr lang="ru-RU" dirty="0" err="1"/>
              <a:t>поради</a:t>
            </a:r>
            <a:r>
              <a:rPr lang="ru-RU" dirty="0"/>
              <a:t> </a:t>
            </a:r>
            <a:r>
              <a:rPr lang="ru-RU" dirty="0" err="1"/>
              <a:t>інтерв'юеру</a:t>
            </a:r>
            <a:r>
              <a:rPr lang="ru-RU" dirty="0"/>
              <a:t>, </a:t>
            </a:r>
            <a:r>
              <a:rPr lang="ru-RU" dirty="0" err="1"/>
              <a:t>спостерігачу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дослідницької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smtClean="0"/>
              <a:t>до мети </a:t>
            </a:r>
            <a:r>
              <a:rPr lang="ru-RU" dirty="0"/>
              <a:t>і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 </a:t>
            </a:r>
            <a:r>
              <a:rPr lang="ru-RU" dirty="0" err="1"/>
              <a:t>польових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</a:t>
            </a:r>
            <a:r>
              <a:rPr lang="ru-RU" dirty="0" err="1"/>
              <a:t>інтерв'юерів</a:t>
            </a:r>
            <a:r>
              <a:rPr lang="ru-RU" dirty="0"/>
              <a:t>, </a:t>
            </a:r>
            <a:r>
              <a:rPr lang="ru-RU" dirty="0" err="1"/>
              <a:t>спостерігачів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17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5688632" cy="5256584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b="1" u="sng" dirty="0" err="1">
                <a:solidFill>
                  <a:srgbClr val="0070C0"/>
                </a:solidFill>
              </a:rPr>
              <a:t>Програма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соціологічного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dirty="0"/>
              <a:t> є </a:t>
            </a:r>
            <a:r>
              <a:rPr lang="ru-RU" dirty="0" err="1"/>
              <a:t>науковим</a:t>
            </a:r>
            <a:r>
              <a:rPr lang="ru-RU" dirty="0"/>
              <a:t> документом,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схему </a:t>
            </a:r>
            <a:r>
              <a:rPr lang="ru-RU" dirty="0" err="1"/>
              <a:t>логічно</a:t>
            </a:r>
            <a:r>
              <a:rPr lang="ru-RU" dirty="0"/>
              <a:t> </a:t>
            </a:r>
            <a:r>
              <a:rPr lang="ru-RU" dirty="0" err="1"/>
              <a:t>обґрунтованого</a:t>
            </a:r>
            <a:r>
              <a:rPr lang="ru-RU" dirty="0"/>
              <a:t> переходу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уявлень</a:t>
            </a:r>
            <a:r>
              <a:rPr lang="ru-RU" dirty="0"/>
              <a:t> про </a:t>
            </a:r>
            <a:r>
              <a:rPr lang="ru-RU" dirty="0" err="1"/>
              <a:t>досліджуване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, до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інструментарію</a:t>
            </a:r>
            <a:r>
              <a:rPr lang="ru-RU" dirty="0"/>
              <a:t> і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дослідницьких</a:t>
            </a:r>
            <a:r>
              <a:rPr lang="ru-RU" dirty="0"/>
              <a:t> процедур (</a:t>
            </a:r>
            <a:r>
              <a:rPr lang="ru-RU" dirty="0" err="1"/>
              <a:t>зби</a:t>
            </a:r>
            <a:r>
              <a:rPr lang="ru-RU" dirty="0"/>
              <a:t> </a:t>
            </a:r>
            <a:r>
              <a:rPr lang="ru-RU" dirty="0" err="1"/>
              <a:t>рання</a:t>
            </a:r>
            <a:r>
              <a:rPr lang="ru-RU" dirty="0"/>
              <a:t>, </a:t>
            </a:r>
            <a:r>
              <a:rPr lang="ru-RU" dirty="0" err="1"/>
              <a:t>обробки</a:t>
            </a:r>
            <a:r>
              <a:rPr lang="ru-RU" dirty="0"/>
              <a:t> та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 smtClean="0"/>
              <a:t>).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u="sng" dirty="0" err="1"/>
              <a:t>методологічну</a:t>
            </a:r>
            <a:r>
              <a:rPr lang="ru-RU" u="sng" dirty="0"/>
              <a:t>, </a:t>
            </a:r>
            <a:r>
              <a:rPr lang="ru-RU" u="sng" dirty="0" err="1"/>
              <a:t>методичну</a:t>
            </a:r>
            <a:r>
              <a:rPr lang="ru-RU" u="sng" dirty="0"/>
              <a:t>, </a:t>
            </a:r>
            <a:r>
              <a:rPr lang="ru-RU" u="sng" dirty="0" err="1"/>
              <a:t>організаційну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15362" name="Picture 2" descr="C:\Users\Дмитрий\Deskto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814388"/>
            <a:ext cx="2846974" cy="2470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 descr="C:\Users\Дмитрий\Desktop\raspisan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41728"/>
            <a:ext cx="22860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04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248472"/>
          </a:xfrm>
        </p:spPr>
        <p:txBody>
          <a:bodyPr/>
          <a:lstStyle/>
          <a:p>
            <a:pPr marL="109728" indent="0">
              <a:buNone/>
            </a:pPr>
            <a:r>
              <a:rPr lang="ru-RU" b="1" u="sng" dirty="0" err="1">
                <a:solidFill>
                  <a:srgbClr val="0070C0"/>
                </a:solidFill>
              </a:rPr>
              <a:t>Соціальна</a:t>
            </a:r>
            <a:r>
              <a:rPr lang="ru-RU" b="1" u="sng" dirty="0">
                <a:solidFill>
                  <a:srgbClr val="0070C0"/>
                </a:solidFill>
              </a:rPr>
              <a:t> проблема </a:t>
            </a:r>
            <a:r>
              <a:rPr lang="ru-RU" dirty="0"/>
              <a:t>— </a:t>
            </a:r>
            <a:r>
              <a:rPr lang="ru-RU" dirty="0" err="1"/>
              <a:t>суперечлива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реального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масовий</a:t>
            </a:r>
            <a:r>
              <a:rPr lang="ru-RU" dirty="0"/>
              <a:t> характер і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спільнот</a:t>
            </a:r>
            <a:r>
              <a:rPr lang="ru-RU" dirty="0"/>
              <a:t>, </a:t>
            </a:r>
            <a:r>
              <a:rPr lang="ru-RU" dirty="0" err="1"/>
              <a:t>груп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Соціологія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визначення</a:t>
            </a:r>
            <a:r>
              <a:rPr lang="ru-RU" dirty="0"/>
              <a:t> типу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беручи</a:t>
            </a:r>
            <a:r>
              <a:rPr lang="ru-RU" dirty="0"/>
              <a:t> за основу мету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носія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масштаби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, час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глибину</a:t>
            </a:r>
            <a:r>
              <a:rPr lang="ru-RU" dirty="0"/>
              <a:t> </a:t>
            </a:r>
            <a:r>
              <a:rPr lang="ru-RU" dirty="0" err="1"/>
              <a:t>суперечності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проблему.</a:t>
            </a:r>
            <a:endParaRPr lang="ru-RU" dirty="0"/>
          </a:p>
        </p:txBody>
      </p:sp>
      <p:pic>
        <p:nvPicPr>
          <p:cNvPr id="16386" name="Picture 2" descr="C:\Users\Дмитрий\Desktop\070975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807074"/>
            <a:ext cx="72390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23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5212" y="1052736"/>
            <a:ext cx="8229600" cy="2713488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 err="1">
                <a:solidFill>
                  <a:srgbClr val="0070C0"/>
                </a:solidFill>
              </a:rPr>
              <a:t>Соціологічне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/>
              <a:t>— система </a:t>
            </a:r>
            <a:r>
              <a:rPr lang="ru-RU" dirty="0" err="1"/>
              <a:t>логічно</a:t>
            </a:r>
            <a:r>
              <a:rPr lang="ru-RU" dirty="0"/>
              <a:t> </a:t>
            </a:r>
            <a:r>
              <a:rPr lang="ru-RU" dirty="0" err="1"/>
              <a:t>послідовних</a:t>
            </a:r>
            <a:r>
              <a:rPr lang="ru-RU" dirty="0"/>
              <a:t> </a:t>
            </a:r>
            <a:r>
              <a:rPr lang="ru-RU" dirty="0" err="1"/>
              <a:t>методологічних</a:t>
            </a:r>
            <a:r>
              <a:rPr lang="ru-RU" dirty="0"/>
              <a:t>, </a:t>
            </a:r>
            <a:r>
              <a:rPr lang="ru-RU" dirty="0" err="1"/>
              <a:t>методичних</a:t>
            </a:r>
            <a:r>
              <a:rPr lang="ru-RU" dirty="0"/>
              <a:t> та </a:t>
            </a:r>
            <a:r>
              <a:rPr lang="ru-RU" dirty="0" err="1"/>
              <a:t>організаційно-технічних</a:t>
            </a:r>
            <a:r>
              <a:rPr lang="ru-RU" dirty="0"/>
              <a:t> процедур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, </a:t>
            </a:r>
            <a:r>
              <a:rPr lang="ru-RU" dirty="0" err="1"/>
              <a:t>процес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1026" name="Picture 2" descr="C:\Users\Дмитрий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73017"/>
            <a:ext cx="6912768" cy="2721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7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Для того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сформулювати</a:t>
            </a:r>
            <a:r>
              <a:rPr lang="ru-RU" dirty="0"/>
              <a:t> </a:t>
            </a:r>
            <a:r>
              <a:rPr lang="ru-RU" dirty="0" err="1"/>
              <a:t>соціальну</a:t>
            </a:r>
            <a:r>
              <a:rPr lang="ru-RU" dirty="0"/>
              <a:t> проблему, </a:t>
            </a:r>
            <a:r>
              <a:rPr lang="ru-RU" dirty="0" err="1"/>
              <a:t>необхідно</a:t>
            </a:r>
            <a:r>
              <a:rPr lang="ru-RU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752528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/>
              <a:t>—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реальну</a:t>
            </a:r>
            <a:r>
              <a:rPr lang="ru-RU" dirty="0"/>
              <a:t> </a:t>
            </a:r>
            <a:r>
              <a:rPr lang="ru-RU" dirty="0" err="1"/>
              <a:t>проблемну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провести </a:t>
            </a:r>
            <a:r>
              <a:rPr lang="ru-RU" dirty="0" err="1"/>
              <a:t>розмову</a:t>
            </a:r>
            <a:r>
              <a:rPr lang="ru-RU" dirty="0"/>
              <a:t> з </a:t>
            </a:r>
            <a:r>
              <a:rPr lang="ru-RU" dirty="0" err="1"/>
              <a:t>керівниками</a:t>
            </a:r>
            <a:r>
              <a:rPr lang="ru-RU" dirty="0"/>
              <a:t> і </a:t>
            </a:r>
            <a:r>
              <a:rPr lang="ru-RU" dirty="0" err="1"/>
              <a:t>працівниками</a:t>
            </a:r>
            <a:r>
              <a:rPr lang="ru-RU" dirty="0"/>
              <a:t> </a:t>
            </a:r>
            <a:r>
              <a:rPr lang="ru-RU" dirty="0" err="1"/>
              <a:t>організації-замовника</a:t>
            </a:r>
            <a:r>
              <a:rPr lang="ru-RU" dirty="0"/>
              <a:t> з метою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додаткової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проблемної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проаналізувати</a:t>
            </a:r>
            <a:r>
              <a:rPr lang="ru-RU" dirty="0"/>
              <a:t> </a:t>
            </a:r>
            <a:r>
              <a:rPr lang="ru-RU" dirty="0" err="1"/>
              <a:t>наукову</a:t>
            </a:r>
            <a:r>
              <a:rPr lang="ru-RU" dirty="0"/>
              <a:t> </a:t>
            </a:r>
            <a:r>
              <a:rPr lang="ru-RU" dirty="0" err="1"/>
              <a:t>літературу</a:t>
            </a:r>
            <a:r>
              <a:rPr lang="ru-RU" dirty="0"/>
              <a:t>, </a:t>
            </a:r>
            <a:r>
              <a:rPr lang="ru-RU" dirty="0" err="1"/>
              <a:t>статистичні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(</a:t>
            </a:r>
            <a:r>
              <a:rPr lang="ru-RU" dirty="0" err="1"/>
              <a:t>соціологічних</a:t>
            </a:r>
            <a:r>
              <a:rPr lang="ru-RU" dirty="0"/>
              <a:t>, </a:t>
            </a:r>
            <a:r>
              <a:rPr lang="ru-RU" dirty="0" err="1"/>
              <a:t>економічних</a:t>
            </a:r>
            <a:r>
              <a:rPr lang="ru-RU" dirty="0"/>
              <a:t>, </a:t>
            </a:r>
            <a:r>
              <a:rPr lang="ru-RU" dirty="0" err="1"/>
              <a:t>політологічних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для остаточного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06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9227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А</a:t>
            </a:r>
            <a:r>
              <a:rPr lang="ru-RU" dirty="0" err="1" smtClean="0"/>
              <a:t>наліз</a:t>
            </a:r>
            <a:r>
              <a:rPr lang="ru-RU" dirty="0" smtClean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/>
              <a:t>— </a:t>
            </a:r>
            <a:r>
              <a:rPr lang="ru-RU" dirty="0" err="1"/>
              <a:t>зафіксувати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складові</a:t>
            </a:r>
            <a:r>
              <a:rPr lang="ru-RU" dirty="0"/>
              <a:t>, </a:t>
            </a:r>
            <a:r>
              <a:rPr lang="ru-RU" dirty="0" err="1"/>
              <a:t>зовнішні</a:t>
            </a:r>
            <a:r>
              <a:rPr lang="ru-RU" dirty="0"/>
              <a:t> та </a:t>
            </a:r>
            <a:r>
              <a:rPr lang="ru-RU" dirty="0" err="1"/>
              <a:t>внутрішні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описати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головні</a:t>
            </a:r>
            <a:r>
              <a:rPr lang="ru-RU" dirty="0"/>
              <a:t> й </a:t>
            </a:r>
            <a:r>
              <a:rPr lang="ru-RU" dirty="0" err="1"/>
              <a:t>другорядні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конкретизувати</a:t>
            </a:r>
            <a:r>
              <a:rPr lang="ru-RU" dirty="0"/>
              <a:t> </a:t>
            </a:r>
            <a:r>
              <a:rPr lang="ru-RU" dirty="0" err="1"/>
              <a:t>проблемну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з'ясувати</a:t>
            </a:r>
            <a:r>
              <a:rPr lang="ru-RU" dirty="0"/>
              <a:t> предмет </a:t>
            </a:r>
            <a:r>
              <a:rPr lang="ru-RU" dirty="0" err="1"/>
              <a:t>дослідження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визначити</a:t>
            </a:r>
            <a:r>
              <a:rPr lang="ru-RU" dirty="0"/>
              <a:t> й </a:t>
            </a:r>
            <a:r>
              <a:rPr lang="ru-RU" dirty="0" err="1"/>
              <a:t>проінтерпретувати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розробити</a:t>
            </a:r>
            <a:r>
              <a:rPr lang="ru-RU" dirty="0"/>
              <a:t>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dirty="0" err="1"/>
              <a:t>виокремити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та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5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Теоретична та </a:t>
            </a:r>
            <a:r>
              <a:rPr lang="ru-RU" dirty="0" err="1"/>
              <a:t>емпірична</a:t>
            </a:r>
            <a:r>
              <a:rPr lang="ru-RU" dirty="0"/>
              <a:t> </a:t>
            </a:r>
            <a:r>
              <a:rPr lang="ru-RU" dirty="0" err="1"/>
              <a:t>інтерпретація</a:t>
            </a:r>
            <a:r>
              <a:rPr lang="ru-RU" dirty="0"/>
              <a:t> понять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6552728" cy="472971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 err="1"/>
              <a:t>З'ясовуючи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 предмета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дослідник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ключовими</a:t>
            </a:r>
            <a:r>
              <a:rPr lang="ru-RU" dirty="0"/>
              <a:t> у теоретичному </a:t>
            </a:r>
            <a:r>
              <a:rPr lang="ru-RU" dirty="0" err="1"/>
              <a:t>опрацюванні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і </a:t>
            </a:r>
            <a:r>
              <a:rPr lang="ru-RU" dirty="0" err="1"/>
              <a:t>процесів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не просто </a:t>
            </a:r>
            <a:r>
              <a:rPr lang="ru-RU" dirty="0" err="1"/>
              <a:t>наявність</a:t>
            </a:r>
            <a:r>
              <a:rPr lang="ru-RU" dirty="0"/>
              <a:t> понять, з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, </a:t>
            </a:r>
            <a:r>
              <a:rPr lang="ru-RU" dirty="0" err="1"/>
              <a:t>виробляючи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, 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чітке</a:t>
            </a:r>
            <a:r>
              <a:rPr lang="ru-RU" dirty="0"/>
              <a:t>, </a:t>
            </a:r>
            <a:r>
              <a:rPr lang="ru-RU" dirty="0" err="1"/>
              <a:t>одностайне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17410" name="Picture 2" descr="C:\Users\Дмитрий\Desktop\1283886301_578501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7" y="1988840"/>
            <a:ext cx="276477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03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784976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Вироблення</a:t>
            </a:r>
            <a:r>
              <a:rPr lang="ru-RU" dirty="0"/>
              <a:t> і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229600" cy="3312368"/>
          </a:xfrm>
        </p:spPr>
        <p:txBody>
          <a:bodyPr/>
          <a:lstStyle/>
          <a:p>
            <a:pPr marL="109728" indent="0">
              <a:buNone/>
            </a:pPr>
            <a:r>
              <a:rPr lang="ru-RU" b="1" u="sng" dirty="0" err="1">
                <a:solidFill>
                  <a:srgbClr val="0070C0"/>
                </a:solidFill>
              </a:rPr>
              <a:t>Гіпотеза</a:t>
            </a:r>
            <a:r>
              <a:rPr lang="ru-RU" b="1" u="sng" dirty="0">
                <a:solidFill>
                  <a:srgbClr val="0070C0"/>
                </a:solidFill>
              </a:rPr>
              <a:t> в </a:t>
            </a:r>
            <a:r>
              <a:rPr lang="ru-RU" b="1" u="sng" dirty="0" err="1">
                <a:solidFill>
                  <a:srgbClr val="0070C0"/>
                </a:solidFill>
              </a:rPr>
              <a:t>соціологічному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дослідженні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обґрунтоване</a:t>
            </a:r>
            <a:r>
              <a:rPr lang="ru-RU" dirty="0"/>
              <a:t> </a:t>
            </a:r>
            <a:r>
              <a:rPr lang="ru-RU" dirty="0" err="1"/>
              <a:t>припущення</a:t>
            </a:r>
            <a:r>
              <a:rPr lang="ru-RU" dirty="0"/>
              <a:t> про структуру, </a:t>
            </a:r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b="1" u="sng" dirty="0">
                <a:solidFill>
                  <a:srgbClr val="0070C0"/>
                </a:solidFill>
              </a:rPr>
              <a:t>Головна </a:t>
            </a:r>
            <a:r>
              <a:rPr lang="ru-RU" b="1" u="sng" dirty="0" err="1">
                <a:solidFill>
                  <a:srgbClr val="0070C0"/>
                </a:solidFill>
              </a:rPr>
              <a:t>її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функція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отриманні</a:t>
            </a:r>
            <a:r>
              <a:rPr lang="ru-RU" dirty="0"/>
              <a:t> нового </a:t>
            </a:r>
            <a:r>
              <a:rPr lang="ru-RU" dirty="0" err="1"/>
              <a:t>знання</a:t>
            </a:r>
            <a:r>
              <a:rPr lang="ru-RU" dirty="0"/>
              <a:t>, яке </a:t>
            </a:r>
            <a:r>
              <a:rPr lang="ru-RU" dirty="0" err="1"/>
              <a:t>збагачує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досліджувану</a:t>
            </a:r>
            <a:r>
              <a:rPr lang="ru-RU" dirty="0"/>
              <a:t> проблему.</a:t>
            </a:r>
            <a:endParaRPr lang="ru-RU" dirty="0"/>
          </a:p>
        </p:txBody>
      </p:sp>
      <p:pic>
        <p:nvPicPr>
          <p:cNvPr id="18434" name="Picture 2" descr="C:\Users\Дмитрий\Desktop\nov-14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725144"/>
            <a:ext cx="5688632" cy="214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57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/>
              <a:t>За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виокремлюють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описові</a:t>
            </a:r>
            <a:r>
              <a:rPr lang="ru-RU" dirty="0"/>
              <a:t> (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припущення</a:t>
            </a:r>
            <a:r>
              <a:rPr lang="ru-RU" dirty="0"/>
              <a:t> про </a:t>
            </a:r>
            <a:r>
              <a:rPr lang="ru-RU" dirty="0" err="1"/>
              <a:t>фактичний</a:t>
            </a:r>
            <a:r>
              <a:rPr lang="ru-RU" dirty="0"/>
              <a:t> стан </a:t>
            </a:r>
            <a:r>
              <a:rPr lang="ru-RU" dirty="0" err="1"/>
              <a:t>об'єкта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), </a:t>
            </a:r>
            <a:r>
              <a:rPr lang="ru-RU" b="1" u="sng" dirty="0" err="1">
                <a:solidFill>
                  <a:srgbClr val="0070C0"/>
                </a:solidFill>
              </a:rPr>
              <a:t>пояснюючі</a:t>
            </a:r>
            <a:r>
              <a:rPr lang="ru-RU" dirty="0"/>
              <a:t> (</a:t>
            </a:r>
            <a:r>
              <a:rPr lang="ru-RU" dirty="0" err="1"/>
              <a:t>орієнтовані</a:t>
            </a:r>
            <a:r>
              <a:rPr lang="ru-RU" dirty="0"/>
              <a:t> на </a:t>
            </a:r>
            <a:r>
              <a:rPr lang="ru-RU" dirty="0" err="1"/>
              <a:t>встановлення</a:t>
            </a:r>
            <a:r>
              <a:rPr lang="ru-RU" dirty="0"/>
              <a:t> причин, </a:t>
            </a:r>
            <a:r>
              <a:rPr lang="ru-RU" dirty="0" err="1"/>
              <a:t>чинників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пояснюють</a:t>
            </a:r>
            <a:r>
              <a:rPr lang="ru-RU" dirty="0"/>
              <a:t> </a:t>
            </a:r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), </a:t>
            </a:r>
            <a:r>
              <a:rPr lang="ru-RU" b="1" u="sng" dirty="0" err="1">
                <a:solidFill>
                  <a:srgbClr val="0070C0"/>
                </a:solidFill>
              </a:rPr>
              <a:t>прогнозні</a:t>
            </a:r>
            <a:r>
              <a:rPr lang="ru-RU" dirty="0"/>
              <a:t> (</a:t>
            </a:r>
            <a:r>
              <a:rPr lang="ru-RU" dirty="0" err="1"/>
              <a:t>передбачають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 та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 smtClean="0"/>
              <a:t>).</a:t>
            </a:r>
          </a:p>
          <a:p>
            <a:pPr marL="109728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За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теоретичні</a:t>
            </a:r>
            <a:r>
              <a:rPr lang="ru-RU" dirty="0"/>
              <a:t> (</a:t>
            </a:r>
            <a:r>
              <a:rPr lang="ru-RU" dirty="0" err="1"/>
              <a:t>існують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припущень</a:t>
            </a:r>
            <a:r>
              <a:rPr lang="ru-RU" dirty="0"/>
              <a:t>), </a:t>
            </a:r>
            <a:r>
              <a:rPr lang="ru-RU" b="1" u="sng" dirty="0" err="1">
                <a:solidFill>
                  <a:srgbClr val="0070C0"/>
                </a:solidFill>
              </a:rPr>
              <a:t>статистичні</a:t>
            </a:r>
            <a:r>
              <a:rPr lang="ru-RU" dirty="0"/>
              <a:t> (</a:t>
            </a:r>
            <a:r>
              <a:rPr lang="ru-RU" dirty="0" err="1"/>
              <a:t>формулюються</a:t>
            </a:r>
            <a:r>
              <a:rPr lang="ru-RU" dirty="0"/>
              <a:t> як система </a:t>
            </a:r>
            <a:r>
              <a:rPr lang="ru-RU" dirty="0" err="1"/>
              <a:t>показників</a:t>
            </a:r>
            <a:r>
              <a:rPr lang="ru-RU" dirty="0"/>
              <a:t> й </a:t>
            </a:r>
            <a:r>
              <a:rPr lang="ru-RU" dirty="0" err="1"/>
              <a:t>індексів</a:t>
            </a:r>
            <a:r>
              <a:rPr lang="ru-RU" dirty="0"/>
              <a:t> статистики), </a:t>
            </a:r>
            <a:r>
              <a:rPr lang="ru-RU" b="1" u="sng" dirty="0" err="1">
                <a:solidFill>
                  <a:srgbClr val="0070C0"/>
                </a:solidFill>
              </a:rPr>
              <a:t>емпіричні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постають</a:t>
            </a:r>
            <a:r>
              <a:rPr lang="ru-RU" dirty="0"/>
              <a:t> як </a:t>
            </a:r>
            <a:r>
              <a:rPr lang="ru-RU" dirty="0" err="1"/>
              <a:t>операційні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, </a:t>
            </a:r>
            <a:r>
              <a:rPr lang="ru-RU" dirty="0" err="1"/>
              <a:t>індекси</a:t>
            </a:r>
            <a:r>
              <a:rPr lang="ru-RU" dirty="0"/>
              <a:t>, </a:t>
            </a:r>
            <a:r>
              <a:rPr lang="ru-RU" dirty="0" err="1"/>
              <a:t>показники</a:t>
            </a:r>
            <a:r>
              <a:rPr lang="ru-RU" dirty="0"/>
              <a:t>).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784976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Вироблення</a:t>
            </a:r>
            <a:r>
              <a:rPr lang="ru-RU" dirty="0"/>
              <a:t> і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5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стратегічного</a:t>
            </a:r>
            <a:r>
              <a:rPr lang="ru-RU" dirty="0"/>
              <a:t> плану </a:t>
            </a:r>
            <a:r>
              <a:rPr lang="ru-RU" dirty="0" err="1" smtClean="0"/>
              <a:t>дослідження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5688632" cy="468052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Відповідно</a:t>
            </a:r>
            <a:r>
              <a:rPr lang="ru-RU" dirty="0"/>
              <a:t> до мети і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обізнаності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виробляють</a:t>
            </a:r>
            <a:r>
              <a:rPr lang="ru-RU" dirty="0"/>
              <a:t> </a:t>
            </a:r>
            <a:r>
              <a:rPr lang="ru-RU" dirty="0" err="1"/>
              <a:t>конкретну</a:t>
            </a:r>
            <a:r>
              <a:rPr lang="ru-RU" dirty="0"/>
              <a:t> </a:t>
            </a:r>
            <a:r>
              <a:rPr lang="ru-RU" dirty="0" err="1"/>
              <a:t>стратегію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— </a:t>
            </a:r>
            <a:r>
              <a:rPr lang="ru-RU" b="1" u="sng" dirty="0">
                <a:solidFill>
                  <a:srgbClr val="0070C0"/>
                </a:solidFill>
              </a:rPr>
              <a:t>план </a:t>
            </a:r>
            <a:r>
              <a:rPr lang="ru-RU" b="1" u="sng" dirty="0" err="1">
                <a:solidFill>
                  <a:srgbClr val="0070C0"/>
                </a:solidFill>
              </a:rPr>
              <a:t>соціологічного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пошуковий</a:t>
            </a:r>
            <a:r>
              <a:rPr lang="ru-RU" dirty="0"/>
              <a:t>, </a:t>
            </a:r>
            <a:r>
              <a:rPr lang="ru-RU" dirty="0" err="1"/>
              <a:t>описовий</a:t>
            </a:r>
            <a:r>
              <a:rPr lang="ru-RU" dirty="0"/>
              <a:t>, </a:t>
            </a:r>
            <a:r>
              <a:rPr lang="ru-RU" dirty="0" err="1"/>
              <a:t>експериментальний</a:t>
            </a:r>
            <a:r>
              <a:rPr lang="ru-RU" dirty="0"/>
              <a:t>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/>
              <a:t>, </a:t>
            </a:r>
            <a:r>
              <a:rPr lang="ru-RU" dirty="0" err="1"/>
              <a:t>спрямованість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на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поставленої</a:t>
            </a:r>
            <a:r>
              <a:rPr lang="ru-RU" dirty="0"/>
              <a:t> мети.</a:t>
            </a:r>
            <a:endParaRPr lang="ru-RU" dirty="0"/>
          </a:p>
        </p:txBody>
      </p:sp>
      <p:pic>
        <p:nvPicPr>
          <p:cNvPr id="19458" name="Picture 2" descr="C:\Users\Дмитрий\Desktop\index-puzz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76872"/>
            <a:ext cx="3355134" cy="450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Розробка</a:t>
            </a:r>
            <a:r>
              <a:rPr lang="ru-RU" dirty="0"/>
              <a:t> методичного плану </a:t>
            </a:r>
            <a:r>
              <a:rPr lang="ru-RU" dirty="0" err="1"/>
              <a:t>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872" y="1916832"/>
            <a:ext cx="5554960" cy="4464496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Методична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на </a:t>
            </a:r>
            <a:r>
              <a:rPr lang="ru-RU" dirty="0" err="1"/>
              <a:t>меті</a:t>
            </a:r>
            <a:r>
              <a:rPr lang="ru-RU" dirty="0"/>
              <a:t> </a:t>
            </a:r>
            <a:r>
              <a:rPr lang="ru-RU" dirty="0" err="1"/>
              <a:t>організацію</a:t>
            </a:r>
            <a:r>
              <a:rPr lang="ru-RU" dirty="0"/>
              <a:t> і </a:t>
            </a:r>
            <a:r>
              <a:rPr lang="ru-RU" dirty="0" err="1"/>
              <a:t>впорядкування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збирання</a:t>
            </a:r>
            <a:r>
              <a:rPr lang="ru-RU" dirty="0"/>
              <a:t>,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первинної</a:t>
            </a:r>
            <a:r>
              <a:rPr lang="ru-RU" dirty="0"/>
              <a:t> </a:t>
            </a:r>
            <a:r>
              <a:rPr lang="ru-RU" dirty="0" err="1"/>
              <a:t>соціологічної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описання</a:t>
            </a:r>
            <a:r>
              <a:rPr lang="ru-RU" dirty="0"/>
              <a:t> </a:t>
            </a:r>
            <a:r>
              <a:rPr lang="ru-RU" dirty="0" err="1"/>
              <a:t>методичних</a:t>
            </a:r>
            <a:r>
              <a:rPr lang="ru-RU" dirty="0"/>
              <a:t> і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прийомів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використовуватимуть</a:t>
            </a:r>
            <a:r>
              <a:rPr lang="ru-RU" dirty="0"/>
              <a:t> для </a:t>
            </a:r>
            <a:r>
              <a:rPr lang="ru-RU" dirty="0" err="1"/>
              <a:t>здобуття</a:t>
            </a:r>
            <a:r>
              <a:rPr lang="ru-RU" dirty="0"/>
              <a:t> </a:t>
            </a:r>
            <a:r>
              <a:rPr lang="ru-RU" dirty="0" err="1"/>
              <a:t>соціологічної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необхідної</a:t>
            </a:r>
            <a:r>
              <a:rPr lang="ru-RU" dirty="0"/>
              <a:t> для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20482" name="Picture 2" descr="C:\Users\Дмитрий\Desktop\partii---------450-267_jpg_450x270_crop_q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3131840" cy="34563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5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50776"/>
          </a:xfrm>
        </p:spPr>
        <p:txBody>
          <a:bodyPr/>
          <a:lstStyle/>
          <a:p>
            <a:pPr algn="ctr"/>
            <a:r>
              <a:rPr lang="uk-UA" dirty="0" smtClean="0"/>
              <a:t>Розробка робочого плану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6480720" cy="4968552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соціологічне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конкретних</a:t>
            </a:r>
            <a:r>
              <a:rPr lang="ru-RU" dirty="0"/>
              <a:t> процедур,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</a:t>
            </a:r>
            <a:r>
              <a:rPr lang="ru-RU" dirty="0" err="1"/>
              <a:t>важливо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, детально </a:t>
            </a:r>
            <a:r>
              <a:rPr lang="ru-RU" dirty="0" err="1"/>
              <a:t>описані</a:t>
            </a:r>
            <a:r>
              <a:rPr lang="ru-RU" dirty="0"/>
              <a:t>, </a:t>
            </a:r>
            <a:r>
              <a:rPr lang="ru-RU" dirty="0" err="1"/>
              <a:t>логічно</a:t>
            </a:r>
            <a:r>
              <a:rPr lang="ru-RU" dirty="0"/>
              <a:t> </a:t>
            </a:r>
            <a:r>
              <a:rPr lang="ru-RU" dirty="0" err="1"/>
              <a:t>взаємопов'язані</a:t>
            </a:r>
            <a:r>
              <a:rPr lang="ru-RU" dirty="0"/>
              <a:t>.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робочий</a:t>
            </a:r>
            <a:r>
              <a:rPr lang="ru-RU" dirty="0"/>
              <a:t> план,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розробляють</a:t>
            </a:r>
            <a:r>
              <a:rPr lang="ru-RU" dirty="0"/>
              <a:t> </a:t>
            </a:r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програмою</a:t>
            </a:r>
            <a:r>
              <a:rPr lang="ru-RU" dirty="0"/>
              <a:t> та </a:t>
            </a:r>
            <a:r>
              <a:rPr lang="ru-RU" dirty="0" err="1"/>
              <a:t>організаційно-методичним</a:t>
            </a:r>
            <a:r>
              <a:rPr lang="ru-RU" dirty="0"/>
              <a:t> планом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впорядкуванні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, </a:t>
            </a:r>
            <a:r>
              <a:rPr lang="ru-RU" dirty="0" err="1"/>
              <a:t>термінів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 і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21506" name="Picture 2" descr="C:\Users\Дмитрий\Desktop\2a7783_oprosy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988840"/>
            <a:ext cx="2483768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772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3528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Вибірка</a:t>
            </a:r>
            <a:r>
              <a:rPr lang="ru-RU" dirty="0"/>
              <a:t> у </a:t>
            </a:r>
            <a:r>
              <a:rPr lang="ru-RU" dirty="0" err="1"/>
              <a:t>соціологічному</a:t>
            </a:r>
            <a:r>
              <a:rPr lang="ru-RU" dirty="0"/>
              <a:t> </a:t>
            </a:r>
            <a:r>
              <a:rPr lang="ru-RU" dirty="0" err="1"/>
              <a:t>дослідженні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dirty="0"/>
              <a:t>На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збирання</a:t>
            </a:r>
            <a:r>
              <a:rPr lang="ru-RU" dirty="0"/>
              <a:t>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суб'єкт</a:t>
            </a:r>
            <a:r>
              <a:rPr lang="ru-RU" dirty="0"/>
              <a:t>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повинен </a:t>
            </a:r>
            <a:r>
              <a:rPr lang="ru-RU" dirty="0" err="1"/>
              <a:t>з'ясувати</a:t>
            </a:r>
            <a:r>
              <a:rPr lang="ru-RU" dirty="0"/>
              <a:t> </a:t>
            </a:r>
            <a:r>
              <a:rPr lang="ru-RU" dirty="0" err="1"/>
              <a:t>кількісні</a:t>
            </a:r>
            <a:r>
              <a:rPr lang="ru-RU" dirty="0"/>
              <a:t> та </a:t>
            </a:r>
            <a:r>
              <a:rPr lang="ru-RU" dirty="0" err="1"/>
              <a:t>якісні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, </a:t>
            </a:r>
            <a:r>
              <a:rPr lang="ru-RU" dirty="0" err="1"/>
              <a:t>уточнити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є </a:t>
            </a:r>
            <a:r>
              <a:rPr lang="ru-RU" dirty="0" err="1"/>
              <a:t>носієм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скільки</a:t>
            </a:r>
            <a:r>
              <a:rPr lang="ru-RU" dirty="0"/>
              <a:t> таких </a:t>
            </a:r>
            <a:r>
              <a:rPr lang="ru-RU" dirty="0" err="1"/>
              <a:t>носіїв</a:t>
            </a:r>
            <a:r>
              <a:rPr lang="ru-RU" dirty="0"/>
              <a:t> треба </a:t>
            </a:r>
            <a:r>
              <a:rPr lang="ru-RU" dirty="0" err="1"/>
              <a:t>обстежити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реальну</a:t>
            </a:r>
            <a:r>
              <a:rPr lang="ru-RU" dirty="0"/>
              <a:t> картину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 smtClean="0"/>
              <a:t>реальності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досягненнях</a:t>
            </a:r>
            <a:r>
              <a:rPr lang="ru-RU" dirty="0"/>
              <a:t> </a:t>
            </a:r>
            <a:r>
              <a:rPr lang="ru-RU" dirty="0" err="1"/>
              <a:t>математичної</a:t>
            </a:r>
            <a:r>
              <a:rPr lang="ru-RU" dirty="0"/>
              <a:t> статистики.</a:t>
            </a:r>
            <a:r>
              <a:rPr lang="ru-RU" dirty="0"/>
              <a:t/>
            </a:r>
            <a:br>
              <a:rPr lang="ru-RU" dirty="0"/>
            </a:br>
            <a:r>
              <a:rPr lang="ru-RU" b="1" u="sng" dirty="0" err="1">
                <a:solidFill>
                  <a:srgbClr val="0070C0"/>
                </a:solidFill>
              </a:rPr>
              <a:t>Вибірковий</a:t>
            </a:r>
            <a:r>
              <a:rPr lang="ru-RU" b="1" u="sng" dirty="0">
                <a:solidFill>
                  <a:srgbClr val="0070C0"/>
                </a:solidFill>
              </a:rPr>
              <a:t> метод </a:t>
            </a:r>
            <a:r>
              <a:rPr lang="ru-RU" dirty="0"/>
              <a:t>— </a:t>
            </a:r>
            <a:r>
              <a:rPr lang="ru-RU" dirty="0" err="1"/>
              <a:t>науково</a:t>
            </a:r>
            <a:r>
              <a:rPr lang="ru-RU" dirty="0"/>
              <a:t> </a:t>
            </a:r>
            <a:r>
              <a:rPr lang="ru-RU" dirty="0" err="1"/>
              <a:t>обґрунтований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, за результатами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 про </a:t>
            </a:r>
            <a:r>
              <a:rPr lang="ru-RU" dirty="0" err="1"/>
              <a:t>об'єкт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як </a:t>
            </a:r>
            <a:r>
              <a:rPr lang="ru-RU" dirty="0" err="1"/>
              <a:t>ціле</a:t>
            </a:r>
            <a:r>
              <a:rPr lang="ru-RU" dirty="0"/>
              <a:t>, </a:t>
            </a:r>
            <a:r>
              <a:rPr lang="ru-RU" dirty="0" err="1"/>
              <a:t>спираючись</a:t>
            </a:r>
            <a:r>
              <a:rPr lang="ru-RU" dirty="0"/>
              <a:t> на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43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80928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uk-UA" sz="7200" dirty="0" smtClean="0"/>
              <a:t>Дякую за увагу!!!</a:t>
            </a:r>
            <a:endParaRPr lang="ru-RU" sz="7200" dirty="0"/>
          </a:p>
        </p:txBody>
      </p:sp>
      <p:pic>
        <p:nvPicPr>
          <p:cNvPr id="22530" name="Picture 2" descr="C:\Users\Дмитрий\Desktop\47b531364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77072"/>
            <a:ext cx="4968551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1" name="Picture 3" descr="C:\Users\Дмитрий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716" y="772278"/>
            <a:ext cx="5328590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3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ru-RU" b="1" u="sng" dirty="0" err="1">
                <a:solidFill>
                  <a:srgbClr val="0070C0"/>
                </a:solidFill>
              </a:rPr>
              <a:t>Об'єкт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соціологічного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реальність</a:t>
            </a:r>
            <a:r>
              <a:rPr lang="ru-RU" dirty="0"/>
              <a:t>, яка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цілеспрямованого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(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, </a:t>
            </a:r>
            <a:r>
              <a:rPr lang="ru-RU" dirty="0" err="1"/>
              <a:t>суб'єкти</a:t>
            </a:r>
            <a:r>
              <a:rPr lang="ru-RU" dirty="0"/>
              <a:t>, </a:t>
            </a:r>
            <a:r>
              <a:rPr lang="ru-RU" dirty="0" err="1"/>
              <a:t>процеси</a:t>
            </a:r>
            <a:r>
              <a:rPr lang="ru-RU" dirty="0"/>
              <a:t> 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,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завершених</a:t>
            </a:r>
            <a:r>
              <a:rPr lang="ru-RU" dirty="0"/>
              <a:t> станах та </a:t>
            </a:r>
            <a:r>
              <a:rPr lang="ru-RU" dirty="0" err="1"/>
              <a:t>взаємодії</a:t>
            </a:r>
            <a:r>
              <a:rPr lang="ru-RU" dirty="0" smtClean="0"/>
              <a:t>).</a:t>
            </a:r>
          </a:p>
          <a:p>
            <a:pPr marL="109728" indent="0">
              <a:buNone/>
            </a:pPr>
            <a:r>
              <a:rPr lang="ru-RU" b="1" u="sng" dirty="0">
                <a:solidFill>
                  <a:srgbClr val="0070C0"/>
                </a:solidFill>
              </a:rPr>
              <a:t>Предмет </a:t>
            </a:r>
            <a:r>
              <a:rPr lang="ru-RU" b="1" u="sng" dirty="0" err="1">
                <a:solidFill>
                  <a:srgbClr val="0070C0"/>
                </a:solidFill>
              </a:rPr>
              <a:t>соціологічного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значущі</a:t>
            </a:r>
            <a:r>
              <a:rPr lang="ru-RU" dirty="0"/>
              <a:t> з </a:t>
            </a:r>
            <a:r>
              <a:rPr lang="ru-RU" dirty="0" err="1"/>
              <a:t>теоретичної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практичної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,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дослідити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12290" name="Picture 2" descr="C:\Users\Дмитрий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836712"/>
            <a:ext cx="6552728" cy="131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5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32511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b="1" u="sng" dirty="0">
                <a:solidFill>
                  <a:srgbClr val="0070C0"/>
                </a:solidFill>
              </a:rPr>
              <a:t>Мета </a:t>
            </a:r>
            <a:r>
              <a:rPr lang="ru-RU" b="1" u="sng" dirty="0" err="1">
                <a:solidFill>
                  <a:srgbClr val="0070C0"/>
                </a:solidFill>
              </a:rPr>
              <a:t>соціологічного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в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питання</a:t>
            </a:r>
            <a:r>
              <a:rPr lang="ru-RU" dirty="0"/>
              <a:t>, для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проводиться, </a:t>
            </a:r>
            <a:r>
              <a:rPr lang="ru-RU" dirty="0" err="1"/>
              <a:t>орієнтує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на </a:t>
            </a:r>
            <a:r>
              <a:rPr lang="ru-RU" dirty="0" err="1"/>
              <a:t>кінцевий</a:t>
            </a:r>
            <a:r>
              <a:rPr lang="ru-RU" dirty="0"/>
              <a:t> результат,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логіку</a:t>
            </a:r>
            <a:r>
              <a:rPr lang="ru-RU" dirty="0"/>
              <a:t> і </a:t>
            </a:r>
            <a:r>
              <a:rPr lang="ru-RU" dirty="0" err="1"/>
              <a:t>спрямованість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упорядковує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дослідницькі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r>
              <a:rPr lang="ru-RU" b="1" u="sng" dirty="0" err="1">
                <a:solidFill>
                  <a:srgbClr val="0070C0"/>
                </a:solidFill>
              </a:rPr>
              <a:t>Завдання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соціологічного</a:t>
            </a:r>
            <a:r>
              <a:rPr lang="ru-RU" b="1" u="sng" dirty="0">
                <a:solidFill>
                  <a:srgbClr val="0070C0"/>
                </a:solidFill>
              </a:rPr>
              <a:t> </a:t>
            </a:r>
            <a:r>
              <a:rPr lang="ru-RU" b="1" u="sng" dirty="0" err="1">
                <a:solidFill>
                  <a:srgbClr val="0070C0"/>
                </a:solidFill>
              </a:rPr>
              <a:t>дослідження</a:t>
            </a:r>
            <a:r>
              <a:rPr lang="ru-RU" dirty="0"/>
              <a:t> — </a:t>
            </a:r>
            <a:r>
              <a:rPr lang="ru-RU" dirty="0" err="1"/>
              <a:t>логічно</a:t>
            </a:r>
            <a:r>
              <a:rPr lang="ru-RU" dirty="0"/>
              <a:t> </a:t>
            </a:r>
            <a:r>
              <a:rPr lang="ru-RU" dirty="0" err="1"/>
              <a:t>сформульовані</a:t>
            </a:r>
            <a:r>
              <a:rPr lang="ru-RU" dirty="0"/>
              <a:t> </a:t>
            </a:r>
            <a:r>
              <a:rPr lang="ru-RU" dirty="0" err="1"/>
              <a:t>настанови</a:t>
            </a:r>
            <a:r>
              <a:rPr lang="ru-RU" dirty="0"/>
              <a:t>, </a:t>
            </a:r>
            <a:r>
              <a:rPr lang="ru-RU" dirty="0" err="1"/>
              <a:t>вказівки</a:t>
            </a:r>
            <a:r>
              <a:rPr lang="ru-RU" dirty="0"/>
              <a:t>, </a:t>
            </a:r>
            <a:r>
              <a:rPr lang="ru-RU" dirty="0" err="1"/>
              <a:t>послідовне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конкретизує</a:t>
            </a:r>
            <a:r>
              <a:rPr lang="ru-RU" dirty="0"/>
              <a:t> </a:t>
            </a:r>
            <a:r>
              <a:rPr lang="ru-RU" dirty="0" err="1"/>
              <a:t>поставлену</a:t>
            </a:r>
            <a:r>
              <a:rPr lang="ru-RU" dirty="0"/>
              <a:t> мету і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13314" name="Picture 2" descr="C:\Users\Дмитрий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97152"/>
            <a:ext cx="6912768" cy="2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04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76872"/>
            <a:ext cx="6120680" cy="396044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/>
              <a:t>— </a:t>
            </a:r>
            <a:r>
              <a:rPr lang="ru-RU" b="1" u="sng" dirty="0" err="1">
                <a:solidFill>
                  <a:srgbClr val="0070C0"/>
                </a:solidFill>
              </a:rPr>
              <a:t>пізнавальна</a:t>
            </a:r>
            <a:r>
              <a:rPr lang="ru-RU" dirty="0"/>
              <a:t> — </a:t>
            </a:r>
            <a:r>
              <a:rPr lang="ru-RU" dirty="0" err="1"/>
              <a:t>відкриває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про </a:t>
            </a:r>
            <a:r>
              <a:rPr lang="ru-RU" dirty="0" err="1"/>
              <a:t>функціонування</a:t>
            </a:r>
            <a:r>
              <a:rPr lang="ru-RU" dirty="0"/>
              <a:t> і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сфер, про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і </a:t>
            </a:r>
            <a:r>
              <a:rPr lang="ru-RU" dirty="0" err="1"/>
              <a:t>процесів</a:t>
            </a:r>
            <a:r>
              <a:rPr lang="ru-RU" dirty="0"/>
              <a:t>, роль </a:t>
            </a:r>
            <a:r>
              <a:rPr lang="ru-RU" dirty="0" err="1"/>
              <a:t>людини</a:t>
            </a:r>
            <a:r>
              <a:rPr lang="ru-RU" dirty="0"/>
              <a:t> в них,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побудувати</a:t>
            </a:r>
            <a:r>
              <a:rPr lang="ru-RU" dirty="0"/>
              <a:t> </a:t>
            </a:r>
            <a:r>
              <a:rPr lang="ru-RU" dirty="0" err="1"/>
              <a:t>цілісну</a:t>
            </a:r>
            <a:r>
              <a:rPr lang="ru-RU" dirty="0"/>
              <a:t> картину реального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соціуму</a:t>
            </a:r>
            <a:r>
              <a:rPr lang="ru-RU" dirty="0"/>
              <a:t>, </a:t>
            </a:r>
            <a:r>
              <a:rPr lang="ru-RU" dirty="0" err="1"/>
              <a:t>спрогнозувати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;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C:\Users\Дмитрий\Desktop\raspisan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708920"/>
            <a:ext cx="22860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9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3808" y="2060848"/>
            <a:ext cx="5842992" cy="43696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— </a:t>
            </a:r>
            <a:r>
              <a:rPr lang="ru-RU" b="1" u="sng" dirty="0" err="1">
                <a:solidFill>
                  <a:srgbClr val="0070C0"/>
                </a:solidFill>
              </a:rPr>
              <a:t>методологічна</a:t>
            </a:r>
            <a:r>
              <a:rPr lang="ru-RU" dirty="0"/>
              <a:t> —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міждисциплінарного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соціології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науками про </a:t>
            </a:r>
            <a:r>
              <a:rPr lang="ru-RU" dirty="0" err="1"/>
              <a:t>людину</a:t>
            </a:r>
            <a:r>
              <a:rPr lang="ru-RU" dirty="0"/>
              <a:t> і </a:t>
            </a:r>
            <a:r>
              <a:rPr lang="ru-RU" dirty="0" err="1"/>
              <a:t>суспільство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у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,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на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;</a:t>
            </a:r>
            <a:endParaRPr lang="ru-RU" dirty="0"/>
          </a:p>
        </p:txBody>
      </p:sp>
      <p:pic>
        <p:nvPicPr>
          <p:cNvPr id="3074" name="Picture 2" descr="C:\Users\Дмитрий\Desktop\4057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2376264" cy="273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0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060848"/>
            <a:ext cx="7139136" cy="24482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— </a:t>
            </a:r>
            <a:r>
              <a:rPr lang="ru-RU" b="1" u="sng" dirty="0">
                <a:solidFill>
                  <a:srgbClr val="0070C0"/>
                </a:solidFill>
              </a:rPr>
              <a:t>практична</a:t>
            </a:r>
            <a:r>
              <a:rPr lang="ru-RU" dirty="0"/>
              <a:t> —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виробленні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реальності</a:t>
            </a:r>
            <a:r>
              <a:rPr lang="ru-RU" dirty="0"/>
              <a:t>,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контролю за </a:t>
            </a:r>
            <a:r>
              <a:rPr lang="ru-RU" dirty="0" err="1"/>
              <a:t>соціальними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;</a:t>
            </a:r>
            <a:endParaRPr lang="ru-RU" dirty="0"/>
          </a:p>
        </p:txBody>
      </p:sp>
      <p:pic>
        <p:nvPicPr>
          <p:cNvPr id="4098" name="Picture 2" descr="C:\Users\Дмитрий\Desktop\soziolog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526" y="3815496"/>
            <a:ext cx="403244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0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6131024" cy="4176464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dirty="0"/>
              <a:t>— </a:t>
            </a:r>
            <a:r>
              <a:rPr lang="ru-RU" b="1" u="sng" dirty="0" err="1">
                <a:solidFill>
                  <a:srgbClr val="0070C0"/>
                </a:solidFill>
              </a:rPr>
              <a:t>інформаційна</a:t>
            </a:r>
            <a:r>
              <a:rPr lang="ru-RU" dirty="0"/>
              <a:t> —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отриманню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стану і </a:t>
            </a:r>
            <a:r>
              <a:rPr lang="ru-RU" dirty="0" err="1"/>
              <a:t>тенденції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і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спільнот</a:t>
            </a:r>
            <a:r>
              <a:rPr lang="ru-RU" dirty="0"/>
              <a:t>,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індивідів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потреб, </a:t>
            </a:r>
            <a:r>
              <a:rPr lang="ru-RU" dirty="0" err="1"/>
              <a:t>мотивів</a:t>
            </a:r>
            <a:r>
              <a:rPr lang="ru-RU" dirty="0"/>
              <a:t>, </a:t>
            </a:r>
            <a:r>
              <a:rPr lang="ru-RU" dirty="0" err="1"/>
              <a:t>реальної</a:t>
            </a:r>
            <a:r>
              <a:rPr lang="ru-RU" dirty="0"/>
              <a:t> та </a:t>
            </a:r>
            <a:r>
              <a:rPr lang="ru-RU" dirty="0" err="1"/>
              <a:t>вербальної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громадської</a:t>
            </a:r>
            <a:r>
              <a:rPr lang="ru-RU" dirty="0"/>
              <a:t> думки,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формує</a:t>
            </a:r>
            <a:r>
              <a:rPr lang="ru-RU" dirty="0"/>
              <a:t> </a:t>
            </a:r>
            <a:r>
              <a:rPr lang="ru-RU" dirty="0" err="1"/>
              <a:t>інформаційну</a:t>
            </a:r>
            <a:r>
              <a:rPr lang="ru-RU" dirty="0"/>
              <a:t> базу </a:t>
            </a:r>
            <a:r>
              <a:rPr lang="ru-RU" dirty="0" err="1"/>
              <a:t>пізнання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реальності</a:t>
            </a:r>
            <a:r>
              <a:rPr lang="ru-RU" dirty="0"/>
              <a:t>;</a:t>
            </a:r>
            <a:endParaRPr lang="ru-RU" dirty="0"/>
          </a:p>
        </p:txBody>
      </p:sp>
      <p:pic>
        <p:nvPicPr>
          <p:cNvPr id="5122" name="Picture 2" descr="C:\Users\Дмитрий\Desktop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492896"/>
            <a:ext cx="237626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0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88840"/>
            <a:ext cx="7427168" cy="458569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— </a:t>
            </a:r>
            <a:r>
              <a:rPr lang="ru-RU" b="1" u="sng" dirty="0" err="1">
                <a:solidFill>
                  <a:srgbClr val="0070C0"/>
                </a:solidFill>
              </a:rPr>
              <a:t>управлінська</a:t>
            </a:r>
            <a:r>
              <a:rPr lang="ru-RU" dirty="0"/>
              <a:t> —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соціуму</a:t>
            </a:r>
            <a:r>
              <a:rPr lang="ru-RU" dirty="0"/>
              <a:t>,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суб'єктами</a:t>
            </a:r>
            <a:r>
              <a:rPr lang="ru-RU" dirty="0"/>
              <a:t> (</a:t>
            </a:r>
            <a:r>
              <a:rPr lang="ru-RU" dirty="0" err="1"/>
              <a:t>владними</a:t>
            </a:r>
            <a:r>
              <a:rPr lang="ru-RU" dirty="0"/>
              <a:t>, </a:t>
            </a:r>
            <a:r>
              <a:rPr lang="ru-RU" dirty="0" err="1"/>
              <a:t>адміністративними</a:t>
            </a:r>
            <a:r>
              <a:rPr lang="ru-RU" dirty="0"/>
              <a:t> структурами, </a:t>
            </a:r>
            <a:r>
              <a:rPr lang="ru-RU" dirty="0" err="1"/>
              <a:t>керівниками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) та </a:t>
            </a:r>
            <a:r>
              <a:rPr lang="ru-RU" dirty="0" err="1"/>
              <a:t>об'єктами</a:t>
            </a:r>
            <a:r>
              <a:rPr lang="ru-RU" dirty="0"/>
              <a:t>'(</a:t>
            </a:r>
            <a:r>
              <a:rPr lang="ru-RU" dirty="0" err="1"/>
              <a:t>населенням</a:t>
            </a:r>
            <a:r>
              <a:rPr lang="ru-RU" dirty="0"/>
              <a:t>,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соціальними</a:t>
            </a:r>
            <a:r>
              <a:rPr lang="ru-RU" dirty="0"/>
              <a:t> </a:t>
            </a:r>
            <a:r>
              <a:rPr lang="ru-RU" dirty="0" err="1" smtClean="0"/>
              <a:t>групами</a:t>
            </a:r>
            <a:r>
              <a:rPr lang="ru-RU" dirty="0"/>
              <a:t>, </a:t>
            </a:r>
            <a:r>
              <a:rPr lang="ru-RU" dirty="0" err="1"/>
              <a:t>працівниками</a:t>
            </a:r>
            <a:r>
              <a:rPr lang="ru-RU" dirty="0"/>
              <a:t>)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 smtClean="0"/>
              <a:t>вироблення</a:t>
            </a:r>
            <a:r>
              <a:rPr lang="ru-RU" dirty="0"/>
              <a:t> </a:t>
            </a:r>
            <a:r>
              <a:rPr lang="ru-RU" dirty="0" err="1" smtClean="0"/>
              <a:t>науковообґрунтованих</a:t>
            </a:r>
            <a:r>
              <a:rPr lang="ru-RU" dirty="0" smtClean="0"/>
              <a:t>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50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85</TotalTime>
  <Words>887</Words>
  <Application>Microsoft Office PowerPoint</Application>
  <PresentationFormat>Экран (4:3)</PresentationFormat>
  <Paragraphs>67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Городская</vt:lpstr>
      <vt:lpstr>Програмування та організація соціологічних досліджень</vt:lpstr>
      <vt:lpstr>Презентация PowerPoint</vt:lpstr>
      <vt:lpstr>Презентация PowerPoint</vt:lpstr>
      <vt:lpstr>Презентация PowerPoint</vt:lpstr>
      <vt:lpstr>Основні функції соціологічного дослідження:</vt:lpstr>
      <vt:lpstr>Основні функції соціологічного дослідження:</vt:lpstr>
      <vt:lpstr>Основні функції соціологічного дослідження:</vt:lpstr>
      <vt:lpstr>Основні функції соціологічного дослідження:</vt:lpstr>
      <vt:lpstr>Основні функції соціологічного дослідження:</vt:lpstr>
      <vt:lpstr>Етапи соціологічних досліджень:</vt:lpstr>
      <vt:lpstr>Етапи соціологічних досліджень:</vt:lpstr>
      <vt:lpstr>Топологія соціологічних досліджень</vt:lpstr>
      <vt:lpstr>За метою виокремлюють:</vt:lpstr>
      <vt:lpstr>За глибиною аналізу виділяють:</vt:lpstr>
      <vt:lpstr>За затратами часу виділяють:</vt:lpstr>
      <vt:lpstr>За методом виокремлюють:</vt:lpstr>
      <vt:lpstr>Підготовка соціологічного дослідження включає наступне:</vt:lpstr>
      <vt:lpstr>Презентация PowerPoint</vt:lpstr>
      <vt:lpstr>Презентация PowerPoint</vt:lpstr>
      <vt:lpstr>Для того щоб сформулювати соціальну проблему, необхідно:</vt:lpstr>
      <vt:lpstr>Аналіз об'єкта дослідження дає змогу:</vt:lpstr>
      <vt:lpstr>Теоретична та емпірична інтерпретація понять</vt:lpstr>
      <vt:lpstr>Вироблення і перевірка робочих гіпотез</vt:lpstr>
      <vt:lpstr>Вироблення і перевірка робочих гіпотез</vt:lpstr>
      <vt:lpstr>Розробка стратегічного плану дослідження:</vt:lpstr>
      <vt:lpstr>Розробка методичного плану дослідження</vt:lpstr>
      <vt:lpstr>Розробка робочого плану</vt:lpstr>
      <vt:lpstr>Вибірка у соціологічному дослідженні</vt:lpstr>
      <vt:lpstr>Дякую за увагу!!!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Програмування та організація соціологічних досліджень</dc:title>
  <dc:creator>Дмитрий</dc:creator>
  <cp:lastModifiedBy>Дмитрий</cp:lastModifiedBy>
  <cp:revision>10</cp:revision>
  <dcterms:created xsi:type="dcterms:W3CDTF">2014-02-13T19:59:30Z</dcterms:created>
  <dcterms:modified xsi:type="dcterms:W3CDTF">2014-02-13T21:36:11Z</dcterms:modified>
</cp:coreProperties>
</file>