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Maven Pro" panose="020B0604020202020204" charset="0"/>
      <p:regular r:id="rId27"/>
      <p:bold r:id="rId28"/>
    </p:embeddedFont>
    <p:embeddedFont>
      <p:font typeface="Nunito" pitchFamily="2" charset="-52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fa3ee4b3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fa3ee4b3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fa3ee4b3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cfa3ee4b3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cfa3ee4b3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cfa3ee4b3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fa3ee4b3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cfa3ee4b3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cfa3ee4b3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cfa3ee4b3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cfa3ee4b3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cfa3ee4b3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fa3ee4b3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cfa3ee4b3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cfa3ee4b3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cfa3ee4b3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fa3ee4b3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cfa3ee4b3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fa3ee4b3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fa3ee4b3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49bf697a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49bf697a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cfa3ee4b3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cfa3ee4b3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fa3ee4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cfa3ee4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49bf697a1_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49bf697a1_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49bf697a1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49bf697a1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49bf697a1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049bf697a1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49bf697a1_6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49bf697a1_6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fa3ee4b3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cfa3ee4b3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049bf697a1_6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049bf697a1_6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338675"/>
            <a:ext cx="7730700" cy="23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0000FF"/>
                </a:solidFill>
              </a:rPr>
              <a:t>Лекція на тему:</a:t>
            </a:r>
            <a:endParaRPr sz="40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0000FF"/>
                </a:solidFill>
              </a:rPr>
              <a:t>“</a:t>
            </a:r>
            <a:r>
              <a:rPr lang="ru" sz="4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Дисциплінарна та матеріальна відповідальність</a:t>
            </a:r>
            <a:r>
              <a:rPr lang="ru" sz="4000">
                <a:solidFill>
                  <a:srgbClr val="0000FF"/>
                </a:solidFill>
              </a:rPr>
              <a:t>”</a:t>
            </a:r>
            <a:endParaRPr sz="4000">
              <a:solidFill>
                <a:srgbClr val="0000FF"/>
              </a:solidFill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Лектор: Дмитро Кузьмін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Предмет: Трудове право 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2645675"/>
            <a:ext cx="1546226" cy="212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Стаття 140 КЗпП. Забезпечення трудової дисципліни </a:t>
            </a:r>
            <a:endParaRPr/>
          </a:p>
        </p:txBody>
      </p:sp>
      <p:sp>
        <p:nvSpPr>
          <p:cNvPr id="346" name="Google Shape;346;p22"/>
          <p:cNvSpPr txBox="1">
            <a:spLocks noGrp="1"/>
          </p:cNvSpPr>
          <p:nvPr>
            <p:ph type="body" idx="1"/>
          </p:nvPr>
        </p:nvSpPr>
        <p:spPr>
          <a:xfrm>
            <a:off x="1303800" y="2133125"/>
            <a:ext cx="3000000" cy="23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b="1">
                <a:solidFill>
                  <a:schemeClr val="lt1"/>
                </a:solidFill>
              </a:rPr>
              <a:t>Трудова дисципліна на підприємствах, в установах, організаціях забезпечується створенням необхідних організаційних та економічних умов для нормальної високопродуктивної роботи, свідомим ставленням до праці, методами переконання, виховання, а також заохоченням за сумлінну працю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4998350" y="1990050"/>
            <a:ext cx="3000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У трудових колективах створюється обстановка нетерпимості до порушень трудової дисципліни, суворої товариської вимогливості до працівників, які несумлінно виконують трудові обов'язки. Щодо окремих несумлінних працівників застосовуються в необхідних випадках заходи дисциплінарного і громадського впливу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48" name="Google Shape;3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350" y="1426300"/>
            <a:ext cx="1514648" cy="61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500" y="1426300"/>
            <a:ext cx="1182125" cy="7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4675" y="1325325"/>
            <a:ext cx="1326750" cy="80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chemeClr val="lt1"/>
                </a:solidFill>
              </a:rPr>
              <a:t>Трудовий розпорядок на підприємствах, в установах, організаціях визначається правилами внутрішнього трудового розпорядку, які затверджуються трудовими колективами за поданням власника або уповноваженого ним органу і виборним органом первинної профспілкової організації (профспілковим представником) на основі типових правил. </a:t>
            </a:r>
            <a:endParaRPr sz="1820">
              <a:solidFill>
                <a:schemeClr val="lt1"/>
              </a:solidFill>
            </a:endParaRPr>
          </a:p>
        </p:txBody>
      </p:sp>
      <p:sp>
        <p:nvSpPr>
          <p:cNvPr id="356" name="Google Shape;356;p23"/>
          <p:cNvSpPr txBox="1">
            <a:spLocks noGrp="1"/>
          </p:cNvSpPr>
          <p:nvPr>
            <p:ph type="body" idx="1"/>
          </p:nvPr>
        </p:nvSpPr>
        <p:spPr>
          <a:xfrm>
            <a:off x="1303800" y="3079800"/>
            <a:ext cx="1952700" cy="14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>
                <a:solidFill>
                  <a:srgbClr val="222222"/>
                </a:solidFill>
              </a:rPr>
              <a:t>Стаття 142 КЗпП. Правила внутрішнього трудового розпорядку. Статути і положення про дисципліну </a:t>
            </a:r>
            <a:endParaRPr b="1">
              <a:solidFill>
                <a:srgbClr val="222222"/>
              </a:solidFill>
            </a:endParaRPr>
          </a:p>
        </p:txBody>
      </p:sp>
      <p:pic>
        <p:nvPicPr>
          <p:cNvPr id="357" name="Google Shape;3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825" y="2385550"/>
            <a:ext cx="1514648" cy="618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3"/>
          <p:cNvSpPr txBox="1"/>
          <p:nvPr/>
        </p:nvSpPr>
        <p:spPr>
          <a:xfrm rot="-1879268" flipH="1">
            <a:off x="5480452" y="2917253"/>
            <a:ext cx="2532346" cy="126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 деяких галузях народного господарства для окремих категорій працівників діють статути і положення про дисципліну.</a:t>
            </a:r>
            <a:endParaRPr/>
          </a:p>
        </p:txBody>
      </p:sp>
      <p:pic>
        <p:nvPicPr>
          <p:cNvPr id="359" name="Google Shape;3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900" y="3004050"/>
            <a:ext cx="1470474" cy="16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"/>
          <p:cNvSpPr txBox="1">
            <a:spLocks noGrp="1"/>
          </p:cNvSpPr>
          <p:nvPr>
            <p:ph type="title"/>
          </p:nvPr>
        </p:nvSpPr>
        <p:spPr>
          <a:xfrm>
            <a:off x="4834250" y="598575"/>
            <a:ext cx="3500100" cy="1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20">
                <a:solidFill>
                  <a:schemeClr val="lt1"/>
                </a:solidFill>
              </a:rPr>
              <a:t>До працівників підприємств, установ, організацій можуть застосовуватись будь-які заохочення, що містяться в затверджених трудовими колективами правилах внутрішнього трудового розпорядку. </a:t>
            </a:r>
            <a:endParaRPr sz="1420">
              <a:solidFill>
                <a:schemeClr val="lt1"/>
              </a:solidFill>
            </a:endParaRPr>
          </a:p>
        </p:txBody>
      </p:sp>
      <p:sp>
        <p:nvSpPr>
          <p:cNvPr id="365" name="Google Shape;365;p24"/>
          <p:cNvSpPr txBox="1">
            <a:spLocks noGrp="1"/>
          </p:cNvSpPr>
          <p:nvPr>
            <p:ph type="body" idx="1"/>
          </p:nvPr>
        </p:nvSpPr>
        <p:spPr>
          <a:xfrm>
            <a:off x="1051250" y="2054250"/>
            <a:ext cx="72831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Стаття 144. Порядок застосування заохочень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366" name="Google Shape;3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775" y="598575"/>
            <a:ext cx="1470474" cy="1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4"/>
          <p:cNvSpPr txBox="1"/>
          <p:nvPr/>
        </p:nvSpPr>
        <p:spPr>
          <a:xfrm rot="517" flipH="1">
            <a:off x="1546100" y="1110718"/>
            <a:ext cx="1994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Стаття 143 КЗпП. Заохочення за успіхи в роботі </a:t>
            </a:r>
            <a:endParaRPr/>
          </a:p>
        </p:txBody>
      </p:sp>
      <p:pic>
        <p:nvPicPr>
          <p:cNvPr id="368" name="Google Shape;3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3125" y="2537950"/>
            <a:ext cx="1514648" cy="61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6250" y="2537950"/>
            <a:ext cx="1514648" cy="618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 txBox="1"/>
          <p:nvPr/>
        </p:nvSpPr>
        <p:spPr>
          <a:xfrm flipH="1">
            <a:off x="1287475" y="3243875"/>
            <a:ext cx="34395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Заохочення застосовуються власником або уповноваженим ним органом разом або за погодженням з виборним органом первинної профспілкової організації (профспілковим представником) підприємства, установи, організації.</a:t>
            </a:r>
            <a:endParaRPr/>
          </a:p>
        </p:txBody>
      </p:sp>
      <p:sp>
        <p:nvSpPr>
          <p:cNvPr id="371" name="Google Shape;371;p24"/>
          <p:cNvSpPr txBox="1"/>
          <p:nvPr/>
        </p:nvSpPr>
        <p:spPr>
          <a:xfrm>
            <a:off x="4960475" y="3275425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42424"/>
                </a:solidFill>
              </a:rPr>
              <a:t>Заохочення оголошуються наказом (розпорядженням) в урочистій обстановці і заносяться до трудових книжок працівників у відповідності з правилами їх ведення.</a:t>
            </a:r>
            <a:endParaRPr>
              <a:solidFill>
                <a:srgbClr val="242424"/>
              </a:solidFill>
            </a:endParaRPr>
          </a:p>
        </p:txBody>
      </p:sp>
      <p:pic>
        <p:nvPicPr>
          <p:cNvPr id="372" name="Google Shape;37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2975" y="1811425"/>
            <a:ext cx="2035025" cy="15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"/>
          <p:cNvSpPr txBox="1">
            <a:spLocks noGrp="1"/>
          </p:cNvSpPr>
          <p:nvPr>
            <p:ph type="title"/>
          </p:nvPr>
        </p:nvSpPr>
        <p:spPr>
          <a:xfrm>
            <a:off x="1209125" y="725775"/>
            <a:ext cx="70305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" sz="1578">
                <a:solidFill>
                  <a:srgbClr val="222222"/>
                </a:solidFill>
              </a:rPr>
              <a:t>Стаття 147. Стягнення за порушення трудової дисципліни</a:t>
            </a:r>
            <a:endParaRPr sz="1578">
              <a:solidFill>
                <a:srgbClr val="222222"/>
              </a:solidFill>
            </a:endParaRPr>
          </a:p>
        </p:txBody>
      </p:sp>
      <p:sp>
        <p:nvSpPr>
          <p:cNvPr id="378" name="Google Shape;378;p25"/>
          <p:cNvSpPr txBox="1">
            <a:spLocks noGrp="1"/>
          </p:cNvSpPr>
          <p:nvPr>
            <p:ph type="body" idx="1"/>
          </p:nvPr>
        </p:nvSpPr>
        <p:spPr>
          <a:xfrm>
            <a:off x="1823900" y="1836525"/>
            <a:ext cx="2290800" cy="13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207">
                <a:solidFill>
                  <a:schemeClr val="lt1"/>
                </a:solidFill>
              </a:rPr>
              <a:t>За порушення трудової дисципліни до працівника може бути застосовано тільки один з таких заходів стягнення:</a:t>
            </a:r>
            <a:endParaRPr sz="1207">
              <a:solidFill>
                <a:schemeClr val="lt1"/>
              </a:solidFill>
            </a:endParaRPr>
          </a:p>
        </p:txBody>
      </p:sp>
      <p:pic>
        <p:nvPicPr>
          <p:cNvPr id="379" name="Google Shape;3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900" y="1167650"/>
            <a:ext cx="1514648" cy="61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900" y="2948875"/>
            <a:ext cx="621850" cy="25393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5"/>
          <p:cNvSpPr txBox="1"/>
          <p:nvPr/>
        </p:nvSpPr>
        <p:spPr>
          <a:xfrm>
            <a:off x="1864575" y="3304375"/>
            <a:ext cx="76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догана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82" name="Google Shape;3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600" y="2948875"/>
            <a:ext cx="621850" cy="25393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5"/>
          <p:cNvSpPr txBox="1"/>
          <p:nvPr/>
        </p:nvSpPr>
        <p:spPr>
          <a:xfrm>
            <a:off x="2841200" y="3306208"/>
            <a:ext cx="124865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lt1"/>
                </a:solidFill>
              </a:rPr>
              <a:t>звільнення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84" name="Google Shape;3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975" y="1167650"/>
            <a:ext cx="1514648" cy="618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5"/>
          <p:cNvSpPr txBox="1"/>
          <p:nvPr/>
        </p:nvSpPr>
        <p:spPr>
          <a:xfrm>
            <a:off x="4954150" y="19407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Законодавством, статутами і положеннями про дисципліну можуть бути передбачені для окремих категорій працівників й інші дисциплінарні стягнення.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 txBox="1">
            <a:spLocks noGrp="1"/>
          </p:cNvSpPr>
          <p:nvPr>
            <p:ph type="title"/>
          </p:nvPr>
        </p:nvSpPr>
        <p:spPr>
          <a:xfrm>
            <a:off x="1355428" y="33669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FF"/>
                </a:solidFill>
              </a:rPr>
              <a:t>УВАГА! 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2" name="Google Shape;3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825910"/>
            <a:ext cx="8001000" cy="4317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400" b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3. Матеріальна відповідальність працівника.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20"/>
              <a:t>Стаття 130. Загальні підстави і умови матеріальної відповідальності працівників</a:t>
            </a:r>
            <a:endParaRPr sz="1420"/>
          </a:p>
        </p:txBody>
      </p:sp>
      <p:sp>
        <p:nvSpPr>
          <p:cNvPr id="404" name="Google Shape;404;p28"/>
          <p:cNvSpPr txBox="1">
            <a:spLocks noGrp="1"/>
          </p:cNvSpPr>
          <p:nvPr>
            <p:ph type="body" idx="1"/>
          </p:nvPr>
        </p:nvSpPr>
        <p:spPr>
          <a:xfrm>
            <a:off x="1303800" y="1798650"/>
            <a:ext cx="70305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90909"/>
                </a:solidFill>
              </a:rPr>
              <a:t>Матеріальна відповідальність – це обов’язок кожної із сторін трудових правовідносин (найманого працівника та роботодавця) відшкодувати іншій стороні шкоду, заподіяну внаслідок невиконання чи неналежного виконання трудових обов’язків у встановленому законом порядку</a:t>
            </a:r>
            <a:endParaRPr>
              <a:solidFill>
                <a:srgbClr val="090909"/>
              </a:solidFill>
            </a:endParaRPr>
          </a:p>
        </p:txBody>
      </p:sp>
      <p:pic>
        <p:nvPicPr>
          <p:cNvPr id="405" name="Google Shape;4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475" y="1136100"/>
            <a:ext cx="1514648" cy="61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8"/>
          <p:cNvSpPr txBox="1"/>
          <p:nvPr/>
        </p:nvSpPr>
        <p:spPr>
          <a:xfrm>
            <a:off x="2139450" y="2726375"/>
            <a:ext cx="50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Підстави матеріальної відповідальності</a:t>
            </a:r>
            <a:endParaRPr/>
          </a:p>
        </p:txBody>
      </p:sp>
      <p:pic>
        <p:nvPicPr>
          <p:cNvPr id="407" name="Google Shape;4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700" y="3169750"/>
            <a:ext cx="621850" cy="25393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8"/>
          <p:cNvSpPr txBox="1"/>
          <p:nvPr/>
        </p:nvSpPr>
        <p:spPr>
          <a:xfrm>
            <a:off x="479600" y="3565725"/>
            <a:ext cx="2417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Працівники несуть матеріальну відповідальність за шкоду, заподіяну підприємству, установі, організації внаслідок порушення покладених на них трудових </a:t>
            </a:r>
            <a:r>
              <a:rPr lang="ru"/>
              <a:t>обов'язків.</a:t>
            </a:r>
            <a:endParaRPr/>
          </a:p>
        </p:txBody>
      </p:sp>
      <p:pic>
        <p:nvPicPr>
          <p:cNvPr id="409" name="Google Shape;4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874" y="3126575"/>
            <a:ext cx="621850" cy="25393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8"/>
          <p:cNvSpPr txBox="1"/>
          <p:nvPr/>
        </p:nvSpPr>
        <p:spPr>
          <a:xfrm>
            <a:off x="2981825" y="3581025"/>
            <a:ext cx="2657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Трудове майнове правопорушення – винне порушення однією із сторін трудового договору своїх обов’язків, що призвело до заподіяння майнової школи іншій стороні </a:t>
            </a:r>
            <a:endParaRPr sz="1200"/>
          </a:p>
        </p:txBody>
      </p:sp>
      <p:pic>
        <p:nvPicPr>
          <p:cNvPr id="411" name="Google Shape;4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450" y="3169750"/>
            <a:ext cx="621850" cy="25393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8"/>
          <p:cNvSpPr txBox="1"/>
          <p:nvPr/>
        </p:nvSpPr>
        <p:spPr>
          <a:xfrm>
            <a:off x="5724050" y="3521575"/>
            <a:ext cx="32565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При покладенні матеріальної відповідальності права і законні інтереси працівників гарантуються шляхом встановлення відповідальності тільки за пряму дійсну шкоду, лише в межах і порядку, передбачених законодавством, і за умови, коли така шкода заподіяна,винними протиправними діями (бездіяльністю) працівника 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9"/>
          <p:cNvSpPr txBox="1">
            <a:spLocks noGrp="1"/>
          </p:cNvSpPr>
          <p:nvPr>
            <p:ph type="title"/>
          </p:nvPr>
        </p:nvSpPr>
        <p:spPr>
          <a:xfrm>
            <a:off x="1215475" y="2987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Стаття 132. Матеріальна відповідальність у межах середнього місячного заробітку</a:t>
            </a:r>
            <a:endParaRPr sz="1400"/>
          </a:p>
        </p:txBody>
      </p:sp>
      <p:sp>
        <p:nvSpPr>
          <p:cNvPr id="418" name="Google Shape;418;p2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1266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За шкоду, заподіяну підприємству, установі, організації при виконанні трудових обов'язків, працівники, крім працівників, що є посадовими особами, з вини яких заподіяно шкоду, несуть матеріальну відповідальність у розмірі прямої дійсної шкоди, але не більше свого середнього місячного заробітку (обмежена матеріальна відповідальність)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419" name="Google Shape;419;p29"/>
          <p:cNvSpPr txBox="1"/>
          <p:nvPr/>
        </p:nvSpPr>
        <p:spPr>
          <a:xfrm>
            <a:off x="4777450" y="2072100"/>
            <a:ext cx="2739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Матеріальна відповідальність понад середній місячний заробіток допускається лише у випадках, зазначених у законодавстві (повна матеріальна відповідальність) </a:t>
            </a:r>
            <a:endParaRPr/>
          </a:p>
        </p:txBody>
      </p:sp>
      <p:pic>
        <p:nvPicPr>
          <p:cNvPr id="420" name="Google Shape;4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175" y="1268650"/>
            <a:ext cx="1514648" cy="61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425" y="1268650"/>
            <a:ext cx="1514648" cy="61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Стаття 133. Випадки обмеженої матеріальної відповідальності працівників </a:t>
            </a:r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body" idx="1"/>
          </p:nvPr>
        </p:nvSpPr>
        <p:spPr>
          <a:xfrm>
            <a:off x="795200" y="1990050"/>
            <a:ext cx="3723300" cy="29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ru" sz="1400">
                <a:solidFill>
                  <a:srgbClr val="000000"/>
                </a:solidFill>
              </a:rPr>
              <a:t>Працівники - за зіпсуття або знищення через недбалість матеріалів, напівфабрикатів, виробів (продукції), в тому числі при їх виготовленні, - у розмірі заподіяної з їх вини шкоди, але не більше свого середнього місячного заробітку. В такому ж розмірі працівники несуть матеріальну відповідальність за зіпсуття або знищення через недбалість інструментів, вимірювальних приладів, спеціального одягу та інших предметів, виданих підприємством, установою, організацією працівникові в користування</a:t>
            </a:r>
            <a:r>
              <a:rPr lang="ru" sz="425"/>
              <a:t> </a:t>
            </a:r>
            <a:endParaRPr sz="425"/>
          </a:p>
        </p:txBody>
      </p:sp>
      <p:sp>
        <p:nvSpPr>
          <p:cNvPr id="428" name="Google Shape;428;p30"/>
          <p:cNvSpPr txBox="1"/>
          <p:nvPr/>
        </p:nvSpPr>
        <p:spPr>
          <a:xfrm>
            <a:off x="4613375" y="1952175"/>
            <a:ext cx="4260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Керівники підприємств, установ, організацій та їх заступники, а також керівники структурних підрозділів на підприємствах, в установах, організаціях та їх заступники - у розмірі заподіяної з їх вини шкоди, але не більше свого середнього місячного заробітку, якщо шкоду підприємству, установі, організації заподіяно зайвими грошовими виплатами працівникам, неправильною постановкою обліку і зберігання матеріальних, грошових чи культурних цінностей, невжиттям необхідних заходів до запобігання простоям</a:t>
            </a:r>
            <a:endParaRPr/>
          </a:p>
        </p:txBody>
      </p:sp>
      <p:pic>
        <p:nvPicPr>
          <p:cNvPr id="429" name="Google Shape;4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925" y="1667000"/>
            <a:ext cx="621850" cy="25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750" y="1648063"/>
            <a:ext cx="621850" cy="25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920"/>
              <a:t>Стаття 134. Випадки повної матеріальної відповідальності</a:t>
            </a:r>
            <a:endParaRPr sz="1920"/>
          </a:p>
        </p:txBody>
      </p:sp>
      <p:sp>
        <p:nvSpPr>
          <p:cNvPr id="436" name="Google Shape;436;p31"/>
          <p:cNvSpPr txBox="1">
            <a:spLocks noGrp="1"/>
          </p:cNvSpPr>
          <p:nvPr>
            <p:ph type="body" idx="1"/>
          </p:nvPr>
        </p:nvSpPr>
        <p:spPr>
          <a:xfrm>
            <a:off x="1303800" y="1132676"/>
            <a:ext cx="7030500" cy="3657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ru" sz="910" b="1" dirty="0">
                <a:solidFill>
                  <a:srgbClr val="4C1130"/>
                </a:solidFill>
              </a:rPr>
              <a:t>- між працівником і підприємством, установою, організацією відповідно до статті 135- 1 КЗпП України укладено письмовий договір про взяття на себе працівником повної матеріальної відповідальності за незабезпечення цілості майна та інших цінностей, переданих йому для зберігання або для інших цілей</a:t>
            </a:r>
            <a:endParaRPr sz="910" b="1" dirty="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910" b="1" dirty="0">
                <a:solidFill>
                  <a:srgbClr val="4C1130"/>
                </a:solidFill>
              </a:rPr>
              <a:t>- майно та інші цінності були одержані працівником під звіт за разовою довіреністю або за іншими разовими документами </a:t>
            </a:r>
            <a:endParaRPr sz="910" b="1" dirty="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910" b="1" dirty="0">
                <a:solidFill>
                  <a:srgbClr val="4C1130"/>
                </a:solidFill>
              </a:rPr>
              <a:t>- шкоди завдано діями працівника, які мають ознаки діянь, переслідуваних у кримінальному порядку - шкоди завдано працівником, який був у нетверезому стані - відповідно до законодавства на працівника покладено повну матеріальну відповідальність за шкоду, заподіяну підприємству, установі, організації при виконанні трудових обов'язків  </a:t>
            </a:r>
            <a:endParaRPr sz="910" b="1" dirty="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910" b="1" dirty="0">
                <a:solidFill>
                  <a:srgbClr val="4C1130"/>
                </a:solidFill>
              </a:rPr>
              <a:t>- шкоди завдано не при виконанні трудових обов'язків Стаття 134. Випадки повної матеріальної відповідальності </a:t>
            </a:r>
            <a:endParaRPr sz="910" b="1" dirty="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910" b="1" dirty="0">
                <a:solidFill>
                  <a:srgbClr val="4C1130"/>
                </a:solidFill>
              </a:rPr>
              <a:t>- шкоди завдано недостачею, умисним знищенням або умисним зіпсуттям матеріалів, напівфабрикатів, виробів (продукції), в тому числі при їх виготовленні, а також інструментів, вимірювальних приладів, спеціального одягу та інших предметів, виданих підприємством, установою, організацією працівникові в користування </a:t>
            </a:r>
            <a:endParaRPr sz="910" b="1" dirty="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910" b="1" dirty="0">
                <a:solidFill>
                  <a:srgbClr val="4C1130"/>
                </a:solidFill>
              </a:rPr>
              <a:t>- службова особа, винна в незаконному звільненні або переведенні працівника на іншу роботу </a:t>
            </a:r>
            <a:endParaRPr sz="910" b="1" dirty="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ru" sz="910" b="1" dirty="0">
                <a:solidFill>
                  <a:srgbClr val="4C1130"/>
                </a:solidFill>
              </a:rPr>
              <a:t>- керівник підприємства, установи, організації всіх форм власності, винний у несвоєчасній виплаті заробітної плати понад один місяць, що призвело до виплати компенсацій за порушення строків її виплати, і за умови, що Державний бюджет України та місцеві бюджети, юридичні особи державної форми власності не мають заборгованості перед цим підприємством</a:t>
            </a:r>
            <a:endParaRPr sz="910" b="1" dirty="0">
              <a:solidFill>
                <a:srgbClr val="4C113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133400" y="6238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/>
              <a:t>План Лекції</a:t>
            </a:r>
            <a:endParaRPr sz="4500"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1800">
                <a:solidFill>
                  <a:srgbClr val="000000"/>
                </a:solidFill>
              </a:rPr>
              <a:t>Поняття та види юридичної відповідальності.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1800">
                <a:solidFill>
                  <a:srgbClr val="000000"/>
                </a:solidFill>
              </a:rPr>
              <a:t>Трудова дисципліна.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1800">
                <a:solidFill>
                  <a:srgbClr val="000000"/>
                </a:solidFill>
              </a:rPr>
              <a:t>Матеріальна відповідальність працівника.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УВАГА! </a:t>
            </a:r>
            <a:endParaRPr/>
          </a:p>
        </p:txBody>
      </p:sp>
      <p:sp>
        <p:nvSpPr>
          <p:cNvPr id="442" name="Google Shape;442;p3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43" name="Google Shape;44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50" y="1079200"/>
            <a:ext cx="8367749" cy="406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Nunito"/>
              <a:buAutoNum type="arabicPeriod"/>
            </a:pPr>
            <a:r>
              <a:rPr lang="ru" sz="3400" b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Поняття та види юридичної відповідальності.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Поняття та види юридичної відповідальності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 dirty="0"/>
              <a:t>Відповіда́льність — загальносоціологічна категорія, яка виражає свідоме ставлення особи до вимог суспільної необхідності, обов'язків, соціальних завдань, норм і цінностей. Відповідальність означає усвідомлення суті та значення діяльності, її наслідків для суспільства і соціального розвитку, вчинків особи з погляду інтересів суспільства або певної групи.</a:t>
            </a:r>
            <a:endParaRPr sz="1550" dirty="0"/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1271030" y="2862601"/>
            <a:ext cx="7030500" cy="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50" b="1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В юридичній науці є двохаспектне розуміння юридичної відповідальності:</a:t>
            </a:r>
            <a:endParaRPr sz="1400" b="1" dirty="0"/>
          </a:p>
        </p:txBody>
      </p:sp>
      <p:sp>
        <p:nvSpPr>
          <p:cNvPr id="298" name="Google Shape;298;p16"/>
          <p:cNvSpPr txBox="1"/>
          <p:nvPr/>
        </p:nvSpPr>
        <p:spPr>
          <a:xfrm>
            <a:off x="2145750" y="3130275"/>
            <a:ext cx="2486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1.Позитивна (перспективна або заохочувальна) відповідальність — передбачає заохочення за виконання корисних для суспільства і держави варіантів поведінки;</a:t>
            </a:r>
            <a:endParaRPr/>
          </a:p>
        </p:txBody>
      </p:sp>
      <p:sp>
        <p:nvSpPr>
          <p:cNvPr id="299" name="Google Shape;299;p16"/>
          <p:cNvSpPr txBox="1"/>
          <p:nvPr/>
        </p:nvSpPr>
        <p:spPr>
          <a:xfrm>
            <a:off x="4980350" y="3130275"/>
            <a:ext cx="17409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2.</a:t>
            </a:r>
            <a:r>
              <a:rPr lang="ru">
                <a:solidFill>
                  <a:srgbClr val="242424"/>
                </a:solidFill>
                <a:latin typeface="Georgia"/>
                <a:ea typeface="Georgia"/>
                <a:cs typeface="Georgia"/>
                <a:sym typeface="Georgia"/>
              </a:rPr>
              <a:t>Негативна (ретроспективна або охоронна) відповідальність — передбачає покарання за правопорушення.</a:t>
            </a: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00" y="3483675"/>
            <a:ext cx="1699075" cy="11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3650" y="3491849"/>
            <a:ext cx="1674527" cy="11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 b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Ознаки юридичної відповідальності:</a:t>
            </a:r>
            <a:endParaRPr sz="3400">
              <a:solidFill>
                <a:srgbClr val="000000"/>
              </a:solidFill>
            </a:endParaRPr>
          </a:p>
        </p:txBody>
      </p:sp>
      <p:sp>
        <p:nvSpPr>
          <p:cNvPr id="307" name="Google Shape;307;p17"/>
          <p:cNvSpPr txBox="1">
            <a:spLocks noGrp="1"/>
          </p:cNvSpPr>
          <p:nvPr>
            <p:ph type="body" idx="1"/>
          </p:nvPr>
        </p:nvSpPr>
        <p:spPr>
          <a:xfrm>
            <a:off x="1303800" y="1394750"/>
            <a:ext cx="7030500" cy="31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10000"/>
          </a:bodyPr>
          <a:lstStyle/>
          <a:p>
            <a:pPr marL="45720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656" b="1">
                <a:solidFill>
                  <a:srgbClr val="242424"/>
                </a:solidFill>
                <a:latin typeface="Georgia"/>
                <a:ea typeface="Georgia"/>
                <a:cs typeface="Georgia"/>
                <a:sym typeface="Georgia"/>
              </a:rPr>
              <a:t>• це один з видів державного примусу у формах каральних і правовідновлювальних заходів;</a:t>
            </a:r>
            <a:endParaRPr sz="2656" b="1">
              <a:solidFill>
                <a:srgbClr val="24242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656" b="1">
                <a:solidFill>
                  <a:srgbClr val="242424"/>
                </a:solidFill>
                <a:latin typeface="Georgia"/>
                <a:ea typeface="Georgia"/>
                <a:cs typeface="Georgia"/>
                <a:sym typeface="Georgia"/>
              </a:rPr>
              <a:t>• це негативна реакція держави на правопорушення та суб'єкта, винного в його вчиненні;</a:t>
            </a:r>
            <a:endParaRPr sz="2656" b="1">
              <a:solidFill>
                <a:srgbClr val="24242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656" b="1">
                <a:solidFill>
                  <a:srgbClr val="242424"/>
                </a:solidFill>
                <a:latin typeface="Georgia"/>
                <a:ea typeface="Georgia"/>
                <a:cs typeface="Georgia"/>
                <a:sym typeface="Georgia"/>
              </a:rPr>
              <a:t>• виникає тільки за наявності правопорушення;</a:t>
            </a:r>
            <a:endParaRPr sz="2656" b="1">
              <a:solidFill>
                <a:srgbClr val="24242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656" b="1">
                <a:solidFill>
                  <a:srgbClr val="242424"/>
                </a:solidFill>
                <a:latin typeface="Georgia"/>
                <a:ea typeface="Georgia"/>
                <a:cs typeface="Georgia"/>
                <a:sym typeface="Georgia"/>
              </a:rPr>
              <a:t>• здійснюється лише за умови встановлення складу правопорушення;</a:t>
            </a:r>
            <a:endParaRPr sz="2656" b="1">
              <a:solidFill>
                <a:srgbClr val="24242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656" b="1">
                <a:solidFill>
                  <a:srgbClr val="242424"/>
                </a:solidFill>
                <a:latin typeface="Georgia"/>
                <a:ea typeface="Georgia"/>
                <a:cs typeface="Georgia"/>
                <a:sym typeface="Georgia"/>
              </a:rPr>
              <a:t>• має зовнішній характер;</a:t>
            </a:r>
            <a:endParaRPr sz="2656" b="1">
              <a:solidFill>
                <a:srgbClr val="24242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656" b="1">
                <a:solidFill>
                  <a:srgbClr val="242424"/>
                </a:solidFill>
                <a:latin typeface="Georgia"/>
                <a:ea typeface="Georgia"/>
                <a:cs typeface="Georgia"/>
                <a:sym typeface="Georgia"/>
              </a:rPr>
              <a:t>• здійснюється компетентним органом відповідно до закону та при дотриманні певного процедурно-процесуального порядку та форм;</a:t>
            </a:r>
            <a:endParaRPr sz="2656" b="1">
              <a:solidFill>
                <a:srgbClr val="24242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2656" b="1">
                <a:solidFill>
                  <a:srgbClr val="242424"/>
                </a:solidFill>
                <a:latin typeface="Georgia"/>
                <a:ea typeface="Georgia"/>
                <a:cs typeface="Georgia"/>
                <a:sym typeface="Georgia"/>
              </a:rPr>
              <a:t>• виражається в обов'язку особи (правопорушника) зазнати певних втрат особистого" організаційного чи матеріального характеру.</a:t>
            </a:r>
            <a:endParaRPr sz="2656" b="1">
              <a:solidFill>
                <a:srgbClr val="24242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Види юридичної відповідальності:</a:t>
            </a:r>
            <a:endParaRPr sz="2400"/>
          </a:p>
        </p:txBody>
      </p:sp>
      <p:sp>
        <p:nvSpPr>
          <p:cNvPr id="313" name="Google Shape;313;p18"/>
          <p:cNvSpPr txBox="1">
            <a:spLocks noGrp="1"/>
          </p:cNvSpPr>
          <p:nvPr>
            <p:ph type="body" idx="1"/>
          </p:nvPr>
        </p:nvSpPr>
        <p:spPr>
          <a:xfrm>
            <a:off x="1303800" y="1987975"/>
            <a:ext cx="7519200" cy="30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SzPts val="275"/>
              <a:buNone/>
            </a:pP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lang="ru" sz="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кримінальна відповідальність </a:t>
            </a: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— полягає в застосуванні виду й міри кримінального покарання до винної у вчиненні злочину фізичної особи;</a:t>
            </a:r>
            <a:endParaRPr sz="800" b="1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SzPts val="275"/>
              <a:buNone/>
            </a:pP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lang="ru" sz="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адміністративна відповідальність</a:t>
            </a: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— полягає в накладенні на винних фізичних осіб (в окремих випадках — юридичних осіб), які порушили правила поведінки, що діють у сфері державного управління та інших урегульованих адміністративним законодавством сферах, адміністративних стягнень (штраф, втрати спеціальних прав, попередження та ін);</a:t>
            </a:r>
            <a:endParaRPr sz="800" b="1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SzPts val="275"/>
              <a:buNone/>
            </a:pP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lang="ru" sz="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цивільно-правова відповідальність </a:t>
            </a: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— полягає в накладенні цивільно-правових стягнень (неустойки, штрафу, пені, відшкодування збитків) на фізичну чи юридичну особу за невиконання або неналежне виконання зобов'язань, або за заподіяння позадоговірної майнової шкоди, а також за порушення деяких особистих немайнових прав (честь, гідність, ділова репутація);</a:t>
            </a:r>
            <a:endParaRPr sz="800" b="1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SzPts val="275"/>
              <a:buNone/>
            </a:pP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lang="ru" sz="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дисциплінарна відповідальність </a:t>
            </a: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— здійснюється у формі накладення адміністрацією підприємств, установ, організацій дисциплінарних стягнень внаслідок порушення дисципліни. Розрізняють види дисциплінарної відповідальності: трудову, військову, службову, навчальну та ін.;</a:t>
            </a:r>
            <a:endParaRPr sz="800" b="1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SzPts val="275"/>
              <a:buNone/>
            </a:pP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lang="ru" sz="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матеріальна відповідальність</a:t>
            </a: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— різновид юридичної відповідальності працівника за майнову (матеріальну) шкоду, заподіяну підприємству, установі, організації внаслідок порушення покладених на нього трудових обов'язків;</a:t>
            </a:r>
            <a:endParaRPr sz="800" b="1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SzPts val="275"/>
              <a:buNone/>
            </a:pP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• к</a:t>
            </a:r>
            <a:r>
              <a:rPr lang="ru" sz="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онституційна відповідальність </a:t>
            </a:r>
            <a:r>
              <a:rPr lang="ru" sz="800" b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— особливий вид юридичної відповідальності, що має складний політико-правовий характер, настає за вчинення конституційного правопорушення та знаходить свій вияв у передбачених конституційно-правовими нормами особливих несприятливих наслідках для суб'єкта конституційного делікту.</a:t>
            </a:r>
            <a:endParaRPr sz="800" b="1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SzPts val="275"/>
              <a:buNone/>
            </a:pPr>
            <a:endParaRPr sz="425"/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600" y="1047675"/>
            <a:ext cx="4518700" cy="9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00" y="1748265"/>
            <a:ext cx="878900" cy="58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475" y="2336650"/>
            <a:ext cx="929750" cy="6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550" y="2953425"/>
            <a:ext cx="929775" cy="6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900" y="4112850"/>
            <a:ext cx="929750" cy="5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900" y="3571500"/>
            <a:ext cx="929750" cy="5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4900" y="4638600"/>
            <a:ext cx="929775" cy="4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 txBox="1">
            <a:spLocks noGrp="1"/>
          </p:cNvSpPr>
          <p:nvPr>
            <p:ph type="title"/>
          </p:nvPr>
        </p:nvSpPr>
        <p:spPr>
          <a:xfrm>
            <a:off x="1227150" y="580625"/>
            <a:ext cx="70305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УВАГА!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6" name="Google Shape;326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</a:rPr>
              <a:t>Працівник несе дисциплінарну відповідальність перед роботодавцем, адміністративну чи кримінальну – перед державою в особі її органів.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400" b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2. Трудова дисципліна.</a:t>
            </a:r>
            <a:endParaRPr sz="3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Трудова дисципліна — це сукупність, правових норм, що регулюють внутрішній трудовий розпорядок і встановлюють трудові права та обов'язки сторін трудового договору, а також заохочення за успіхи в роботі та відповідальність за умисне невиконання трудових обов'язків.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8" name="Google Shape;338;p21"/>
          <p:cNvSpPr txBox="1">
            <a:spLocks noGrp="1"/>
          </p:cNvSpPr>
          <p:nvPr>
            <p:ph type="body" idx="1"/>
          </p:nvPr>
        </p:nvSpPr>
        <p:spPr>
          <a:xfrm>
            <a:off x="1303800" y="20720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Стаття 139 КЗпП. Обов'язки працівників</a:t>
            </a:r>
            <a:endParaRPr sz="1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 b="1"/>
              <a:t>Працівники зобов'язані працювати чесно і сумлінно, своєчасно і точно виконувати розпорядження власника або уповноваженого ним органу, додержувати трудової і технологічної дисципліни, вимог нормативних актів про охорону праці, дбайливо ставитися до майна власника, з яким укладено трудовий договір.</a:t>
            </a:r>
            <a:endParaRPr sz="1400" b="1"/>
          </a:p>
        </p:txBody>
      </p:sp>
      <p:pic>
        <p:nvPicPr>
          <p:cNvPr id="339" name="Google Shape;3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675" y="2530725"/>
            <a:ext cx="1514648" cy="61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825" y="2072075"/>
            <a:ext cx="1557199" cy="11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Экран (16:9)</PresentationFormat>
  <Paragraphs>78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Georgia</vt:lpstr>
      <vt:lpstr>Arial</vt:lpstr>
      <vt:lpstr>Nunito</vt:lpstr>
      <vt:lpstr>Times New Roman</vt:lpstr>
      <vt:lpstr>Maven Pro</vt:lpstr>
      <vt:lpstr>Momentum</vt:lpstr>
      <vt:lpstr>Лекція на тему: “Дисциплінарна та матеріальна відповідальність”</vt:lpstr>
      <vt:lpstr>План Лекції</vt:lpstr>
      <vt:lpstr>Поняття та види юридичної відповідальності.</vt:lpstr>
      <vt:lpstr>Поняття та види юридичної відповідальності  Відповіда́льність — загальносоціологічна категорія, яка виражає свідоме ставлення особи до вимог суспільної необхідності, обов'язків, соціальних завдань, норм і цінностей. Відповідальність означає усвідомлення суті та значення діяльності, її наслідків для суспільства і соціального розвитку, вчинків особи з погляду інтересів суспільства або певної групи.</vt:lpstr>
      <vt:lpstr>Ознаки юридичної відповідальності:</vt:lpstr>
      <vt:lpstr>Види юридичної відповідальності:</vt:lpstr>
      <vt:lpstr>УВАГА! </vt:lpstr>
      <vt:lpstr>2. Трудова дисципліна.</vt:lpstr>
      <vt:lpstr>Трудова дисципліна — це сукупність, правових норм, що регулюють внутрішній трудовий розпорядок і встановлюють трудові права та обов'язки сторін трудового договору, а також заохочення за успіхи в роботі та відповідальність за умисне невиконання трудових обов'язків.</vt:lpstr>
      <vt:lpstr>Стаття 140 КЗпП. Забезпечення трудової дисципліни </vt:lpstr>
      <vt:lpstr>Трудовий розпорядок на підприємствах, в установах, організаціях визначається правилами внутрішнього трудового розпорядку, які затверджуються трудовими колективами за поданням власника або уповноваженого ним органу і виборним органом первинної профспілкової організації (профспілковим представником) на основі типових правил. </vt:lpstr>
      <vt:lpstr>До працівників підприємств, установ, організацій можуть застосовуватись будь-які заохочення, що містяться в затверджених трудовими колективами правилах внутрішнього трудового розпорядку. </vt:lpstr>
      <vt:lpstr>Стаття 147. Стягнення за порушення трудової дисципліни</vt:lpstr>
      <vt:lpstr>УВАГА! </vt:lpstr>
      <vt:lpstr>3. Матеріальна відповідальність працівника.</vt:lpstr>
      <vt:lpstr>Стаття 130. Загальні підстави і умови матеріальної відповідальності працівників</vt:lpstr>
      <vt:lpstr> Стаття 132. Матеріальна відповідальність у межах середнього місячного заробітку</vt:lpstr>
      <vt:lpstr>Стаття 133. Випадки обмеженої матеріальної відповідальності працівників </vt:lpstr>
      <vt:lpstr>Стаття 134. Випадки повної матеріальної відповідальності</vt:lpstr>
      <vt:lpstr>УВАГА!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на тему: “Дисциплінарна та матеріальна відповідальність”</dc:title>
  <cp:lastModifiedBy>Дима Кузьмин</cp:lastModifiedBy>
  <cp:revision>1</cp:revision>
  <dcterms:modified xsi:type="dcterms:W3CDTF">2021-11-29T18:35:49Z</dcterms:modified>
</cp:coreProperties>
</file>