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9" r:id="rId4"/>
    <p:sldId id="267" r:id="rId5"/>
    <p:sldId id="258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99"/>
    <a:srgbClr val="00FFFF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12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5D83B9-E3FE-44A7-A74D-98E4EBD69327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0B604A3-10F4-4840-8118-77D61E75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0004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</a:t>
            </a:r>
            <a:r>
              <a:rPr lang="ru-RU" dirty="0" err="1" smtClean="0"/>
              <a:t>сновні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соціологічної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думки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786190"/>
            <a:ext cx="3782382" cy="17526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Підготував студент 621 групи ПТКІСУМДУ </a:t>
            </a:r>
          </a:p>
          <a:p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Худяков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Костянтин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 descr="C:\Users\Anna\Desktop\62969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496"/>
            <a:ext cx="4357717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chemeClr val="tx1"/>
                </a:solidFill>
              </a:rPr>
              <a:t>Давньогрецький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філософ-Ар</a:t>
            </a:r>
            <a:r>
              <a:rPr lang="uk-UA" sz="3200" dirty="0" smtClean="0">
                <a:solidFill>
                  <a:schemeClr val="tx1"/>
                </a:solidFill>
              </a:rPr>
              <a:t>і</a:t>
            </a:r>
            <a:r>
              <a:rPr lang="ru-RU" sz="3200" dirty="0" err="1" smtClean="0">
                <a:solidFill>
                  <a:schemeClr val="tx1"/>
                </a:solidFill>
              </a:rPr>
              <a:t>стотель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6222192235291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821" b="9821"/>
          <a:stretch>
            <a:fillRect/>
          </a:stretch>
        </p:blipFill>
        <p:spPr>
          <a:xfrm>
            <a:off x="0" y="428604"/>
            <a:ext cx="5180428" cy="535784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3504" y="2998764"/>
            <a:ext cx="3786214" cy="3573508"/>
          </a:xfrm>
        </p:spPr>
        <p:txBody>
          <a:bodyPr>
            <a:noAutofit/>
          </a:bodyPr>
          <a:lstStyle/>
          <a:p>
            <a:r>
              <a:rPr lang="ru-RU" sz="1600" i="1" dirty="0" err="1" smtClean="0"/>
              <a:t>Значний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внесок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розвиток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соціологічної</a:t>
            </a:r>
            <a:r>
              <a:rPr lang="ru-RU" sz="1600" i="1" dirty="0" smtClean="0"/>
              <a:t> думки, </a:t>
            </a:r>
            <a:r>
              <a:rPr lang="ru-RU" sz="1600" i="1" dirty="0" err="1" smtClean="0"/>
              <a:t>вчення</a:t>
            </a:r>
            <a:r>
              <a:rPr lang="ru-RU" sz="1600" i="1" dirty="0" smtClean="0"/>
              <a:t> про державу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суспільство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вніс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відомий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давньогрецький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філософ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учень</a:t>
            </a:r>
            <a:r>
              <a:rPr lang="ru-RU" sz="1600" i="1" dirty="0" smtClean="0"/>
              <a:t> Платона, </a:t>
            </a:r>
            <a:r>
              <a:rPr lang="ru-RU" sz="1600" i="1" dirty="0" err="1" smtClean="0"/>
              <a:t>Арістотель</a:t>
            </a:r>
            <a:r>
              <a:rPr lang="ru-RU" sz="1600" i="1" dirty="0" smtClean="0"/>
              <a:t> (384—322 до н. </a:t>
            </a:r>
            <a:r>
              <a:rPr lang="ru-RU" sz="1600" i="1" dirty="0" err="1" smtClean="0"/>
              <a:t>є</a:t>
            </a:r>
            <a:r>
              <a:rPr lang="ru-RU" sz="1600" i="1" dirty="0" smtClean="0"/>
              <a:t>.). </a:t>
            </a:r>
            <a:r>
              <a:rPr lang="ru-RU" sz="1600" i="1" dirty="0" err="1" smtClean="0"/>
              <a:t>Він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започаткував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логіку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психологію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політику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інші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галузі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знання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залишивши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^у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спадщину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вчення</a:t>
            </a:r>
            <a:r>
              <a:rPr lang="ru-RU" sz="1600" i="1" dirty="0" smtClean="0"/>
              <a:t> про </a:t>
            </a:r>
            <a:r>
              <a:rPr lang="ru-RU" sz="1600" i="1" dirty="0" err="1" smtClean="0"/>
              <a:t>суспільство</a:t>
            </a:r>
            <a:r>
              <a:rPr lang="ru-RU" sz="1600" i="1" dirty="0" smtClean="0"/>
              <a:t>, державу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владу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Його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основними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творами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протосоціологічному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контексті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можна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вважати</a:t>
            </a:r>
            <a:r>
              <a:rPr lang="ru-RU" sz="1600" i="1" dirty="0" smtClean="0"/>
              <a:t> «</a:t>
            </a:r>
            <a:r>
              <a:rPr lang="ru-RU" sz="1600" i="1" dirty="0" err="1" smtClean="0"/>
              <a:t>Політику</a:t>
            </a:r>
            <a:r>
              <a:rPr lang="ru-RU" sz="1600" i="1" dirty="0" smtClean="0"/>
              <a:t>», «</a:t>
            </a:r>
            <a:r>
              <a:rPr lang="ru-RU" sz="1600" i="1" dirty="0" err="1" smtClean="0"/>
              <a:t>Етику</a:t>
            </a:r>
            <a:r>
              <a:rPr lang="ru-RU" sz="1600" i="1" dirty="0" smtClean="0"/>
              <a:t>», «Риторику».</a:t>
            </a:r>
          </a:p>
          <a:p>
            <a:r>
              <a:rPr lang="ru-RU" sz="1600" i="1" dirty="0" smtClean="0"/>
              <a:t>    За </a:t>
            </a:r>
            <a:r>
              <a:rPr lang="ru-RU" sz="1600" i="1" dirty="0" err="1" smtClean="0"/>
              <a:t>Арістотелем</a:t>
            </a:r>
            <a:r>
              <a:rPr lang="ru-RU" sz="1600" i="1" dirty="0" smtClean="0"/>
              <a:t>, першим </a:t>
            </a:r>
            <a:r>
              <a:rPr lang="ru-RU" sz="1600" i="1" dirty="0" err="1" smtClean="0"/>
              <a:t>елементом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будь-якої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історичної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одиниці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родова</a:t>
            </a:r>
            <a:r>
              <a:rPr lang="ru-RU" sz="1600" i="1" dirty="0" smtClean="0"/>
              <a:t> община. Держава </a:t>
            </a:r>
            <a:r>
              <a:rPr lang="ru-RU" sz="1600" i="1" dirty="0" err="1" smtClean="0"/>
              <a:t>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об'єднанням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родових</a:t>
            </a:r>
            <a:r>
              <a:rPr lang="ru-RU" sz="1600" i="1" dirty="0" smtClean="0"/>
              <a:t> громад.</a:t>
            </a:r>
            <a:endParaRPr lang="ru-RU" sz="1600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FFFF"/>
                </a:solidFill>
              </a:rPr>
              <a:t>Релігійний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err="1" smtClean="0">
                <a:solidFill>
                  <a:srgbClr val="00FFFF"/>
                </a:solidFill>
              </a:rPr>
              <a:t>діяч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err="1" smtClean="0">
                <a:solidFill>
                  <a:srgbClr val="00FFFF"/>
                </a:solidFill>
              </a:rPr>
              <a:t>Аврелій</a:t>
            </a:r>
            <a:r>
              <a:rPr lang="ru-RU" dirty="0" smtClean="0">
                <a:solidFill>
                  <a:srgbClr val="00FFFF"/>
                </a:solidFill>
              </a:rPr>
              <a:t> Августин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857364"/>
            <a:ext cx="7143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i="1" dirty="0" err="1" smtClean="0"/>
              <a:t>Філософ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впливовий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релігійний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діяч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Аврелій</a:t>
            </a:r>
            <a:r>
              <a:rPr lang="ru-RU" sz="2000" i="1" dirty="0" smtClean="0"/>
              <a:t> Августин (</a:t>
            </a:r>
            <a:r>
              <a:rPr lang="ru-RU" sz="2000" i="1" dirty="0" err="1" smtClean="0"/>
              <a:t>Блаженний</a:t>
            </a:r>
            <a:r>
              <a:rPr lang="ru-RU" sz="2000" i="1" dirty="0" smtClean="0"/>
              <a:t>) — (354—430) — </a:t>
            </a:r>
            <a:r>
              <a:rPr lang="ru-RU" sz="2000" i="1" dirty="0" err="1" smtClean="0"/>
              <a:t>розглядав</a:t>
            </a:r>
            <a:r>
              <a:rPr lang="ru-RU" sz="2000" i="1" dirty="0" smtClean="0"/>
              <a:t> два </a:t>
            </a:r>
            <a:r>
              <a:rPr lang="ru-RU" sz="2000" i="1" dirty="0" err="1" smtClean="0"/>
              <a:t>різновиди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держави</a:t>
            </a:r>
            <a:r>
              <a:rPr lang="ru-RU" sz="2000" i="1" dirty="0" smtClean="0"/>
              <a:t> — «град Божий» та «град </a:t>
            </a:r>
            <a:r>
              <a:rPr lang="ru-RU" sz="2000" i="1" dirty="0" err="1" smtClean="0"/>
              <a:t>земний</a:t>
            </a:r>
            <a:r>
              <a:rPr lang="ru-RU" sz="2000" i="1" dirty="0" smtClean="0"/>
              <a:t>» (</a:t>
            </a:r>
            <a:r>
              <a:rPr lang="ru-RU" sz="2000" i="1" dirty="0" err="1" smtClean="0"/>
              <a:t>церква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держава). </a:t>
            </a:r>
            <a:r>
              <a:rPr lang="ru-RU" sz="2000" i="1" dirty="0" err="1" smtClean="0"/>
              <a:t>Тобто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одні</a:t>
            </a:r>
            <a:r>
              <a:rPr lang="ru-RU" sz="2000" i="1" dirty="0" smtClean="0"/>
              <a:t> люди </a:t>
            </a:r>
            <a:r>
              <a:rPr lang="ru-RU" sz="2000" i="1" dirty="0" err="1" smtClean="0"/>
              <a:t>живуть</a:t>
            </a:r>
            <a:r>
              <a:rPr lang="ru-RU" sz="2000" i="1" dirty="0" smtClean="0"/>
              <a:t> за </a:t>
            </a:r>
            <a:r>
              <a:rPr lang="ru-RU" sz="2000" i="1" dirty="0" err="1" smtClean="0"/>
              <a:t>земними</a:t>
            </a:r>
            <a:r>
              <a:rPr lang="ru-RU" sz="2000" i="1" dirty="0" smtClean="0"/>
              <a:t> стандартами, </a:t>
            </a:r>
            <a:r>
              <a:rPr lang="ru-RU" sz="2000" i="1" dirty="0" err="1" smtClean="0"/>
              <a:t>інші</a:t>
            </a:r>
            <a:r>
              <a:rPr lang="ru-RU" sz="2000" i="1" dirty="0" smtClean="0"/>
              <a:t> — за </a:t>
            </a:r>
            <a:r>
              <a:rPr lang="ru-RU" sz="2000" i="1" dirty="0" err="1" smtClean="0"/>
              <a:t>божественними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Тісний</a:t>
            </a:r>
            <a:r>
              <a:rPr lang="ru-RU" sz="2000" i="1" dirty="0" smtClean="0"/>
              <a:t> союз </a:t>
            </a:r>
            <a:r>
              <a:rPr lang="ru-RU" sz="2000" i="1" dirty="0" err="1" smtClean="0"/>
              <a:t>між</a:t>
            </a:r>
            <a:r>
              <a:rPr lang="ru-RU" sz="2000" i="1" dirty="0" smtClean="0"/>
              <a:t> ними </a:t>
            </a:r>
            <a:r>
              <a:rPr lang="ru-RU" sz="2000" i="1" dirty="0" err="1" smtClean="0"/>
              <a:t>утворив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теократичну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імперію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стримала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занепад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рабовласництва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уперше</a:t>
            </a:r>
            <a:r>
              <a:rPr lang="ru-RU" sz="2000" i="1" dirty="0" smtClean="0"/>
              <a:t> глянув на </a:t>
            </a:r>
            <a:r>
              <a:rPr lang="ru-RU" sz="2000" i="1" dirty="0" err="1" smtClean="0"/>
              <a:t>історію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людства</a:t>
            </a:r>
            <a:r>
              <a:rPr lang="ru-RU" sz="2000" i="1" dirty="0" smtClean="0"/>
              <a:t> як на </a:t>
            </a:r>
            <a:r>
              <a:rPr lang="ru-RU" sz="2000" i="1" dirty="0" err="1" smtClean="0"/>
              <a:t>єдиний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закономірний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об'єктивний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процес</a:t>
            </a:r>
            <a:r>
              <a:rPr lang="ru-RU" sz="2000" i="1" dirty="0" smtClean="0"/>
              <a:t>. Августин </a:t>
            </a:r>
            <a:r>
              <a:rPr lang="ru-RU" sz="2000" i="1" dirty="0" err="1" smtClean="0"/>
              <a:t>вважав</a:t>
            </a:r>
            <a:r>
              <a:rPr lang="ru-RU" sz="2000" i="1" dirty="0" smtClean="0"/>
              <a:t> мир </a:t>
            </a:r>
            <a:r>
              <a:rPr lang="ru-RU" sz="2000" i="1" dirty="0" err="1" smtClean="0"/>
              <a:t>вищим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ідеалом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будь-якого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суспільства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але</a:t>
            </a:r>
            <a:r>
              <a:rPr lang="ru-RU" sz="2000" i="1" dirty="0" smtClean="0"/>
              <a:t> в земному </a:t>
            </a:r>
            <a:r>
              <a:rPr lang="ru-RU" sz="2000" i="1" dirty="0" err="1" smtClean="0"/>
              <a:t>суспільстві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триває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недовго</a:t>
            </a:r>
            <a:r>
              <a:rPr lang="ru-RU" sz="2000" i="1" dirty="0" smtClean="0"/>
              <a:t>, тому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роздирають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егоїзм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ворожнеча</a:t>
            </a:r>
            <a:r>
              <a:rPr lang="ru-RU" sz="2000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nna\Desktop\1353579355_korpk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571480"/>
            <a:ext cx="7572427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55976" y="0"/>
            <a:ext cx="4645180" cy="6858000"/>
          </a:xfrm>
        </p:spPr>
        <p:txBody>
          <a:bodyPr>
            <a:noAutofit/>
          </a:bodyPr>
          <a:lstStyle/>
          <a:p>
            <a:r>
              <a:rPr lang="ru-RU" sz="1800" b="1" i="1" dirty="0" err="1" smtClean="0"/>
              <a:t>Досить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наївні</a:t>
            </a:r>
            <a:r>
              <a:rPr lang="ru-RU" sz="1800" b="1" i="1" dirty="0" smtClean="0"/>
              <a:t> погляди на </a:t>
            </a:r>
            <a:r>
              <a:rPr lang="ru-RU" sz="1800" b="1" i="1" dirty="0" err="1" smtClean="0"/>
              <a:t>суспільство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людину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панували</a:t>
            </a:r>
            <a:r>
              <a:rPr lang="ru-RU" sz="1800" b="1" i="1" dirty="0" smtClean="0"/>
              <a:t> в </a:t>
            </a:r>
            <a:r>
              <a:rPr lang="ru-RU" sz="1800" b="1" i="1" dirty="0" err="1" smtClean="0"/>
              <a:t>науковому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світі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порівняно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довго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доти</a:t>
            </a:r>
            <a:r>
              <a:rPr lang="ru-RU" sz="1800" b="1" i="1" dirty="0" smtClean="0"/>
              <a:t>, доки </a:t>
            </a:r>
            <a:r>
              <a:rPr lang="ru-RU" sz="1800" b="1" i="1" dirty="0" err="1" smtClean="0"/>
              <a:t>ускладнення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людських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відносин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утворення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складних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організацій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розвиток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різних</a:t>
            </a:r>
            <a:r>
              <a:rPr lang="ru-RU" sz="1800" b="1" i="1" dirty="0" smtClean="0"/>
              <a:t> сфер </a:t>
            </a:r>
            <a:r>
              <a:rPr lang="ru-RU" sz="1800" b="1" i="1" dirty="0" err="1" smtClean="0"/>
              <a:t>людського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життя</a:t>
            </a:r>
            <a:r>
              <a:rPr lang="ru-RU" sz="1800" b="1" i="1" dirty="0" smtClean="0"/>
              <a:t> не привели до </a:t>
            </a:r>
            <a:r>
              <a:rPr lang="ru-RU" sz="1800" b="1" i="1" dirty="0" err="1" smtClean="0"/>
              <a:t>необхідності</a:t>
            </a:r>
            <a:r>
              <a:rPr lang="ru-RU" sz="1800" b="1" i="1" dirty="0" smtClean="0"/>
              <a:t> практичного </a:t>
            </a:r>
            <a:r>
              <a:rPr lang="ru-RU" sz="1800" b="1" i="1" dirty="0" err="1" smtClean="0"/>
              <a:t>розв'язання</a:t>
            </a:r>
            <a:r>
              <a:rPr lang="ru-RU" sz="1800" b="1" i="1" dirty="0" smtClean="0"/>
              <a:t> проблем </a:t>
            </a:r>
            <a:r>
              <a:rPr lang="ru-RU" sz="1800" b="1" i="1" dirty="0" err="1" smtClean="0"/>
              <a:t>взаємин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між</a:t>
            </a:r>
            <a:r>
              <a:rPr lang="ru-RU" sz="1800" b="1" i="1" dirty="0" smtClean="0"/>
              <a:t> людьми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соціальними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спільнотами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створення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дієздатних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організацій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покликаних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вирішувати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різні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соціальні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конфлікти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ін</a:t>
            </a:r>
            <a:r>
              <a:rPr lang="ru-RU" sz="1800" b="1" i="1" dirty="0" smtClean="0"/>
              <a:t>.</a:t>
            </a:r>
          </a:p>
          <a:p>
            <a:endParaRPr lang="ru-RU" sz="1800" b="1" i="1" dirty="0" smtClean="0"/>
          </a:p>
          <a:p>
            <a:r>
              <a:rPr lang="ru-RU" sz="1800" b="1" i="1" dirty="0" err="1" smtClean="0"/>
              <a:t>Між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тим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усвідомлення</a:t>
            </a:r>
            <a:r>
              <a:rPr lang="ru-RU" sz="1800" b="1" i="1" dirty="0" smtClean="0"/>
              <a:t> потреби у </a:t>
            </a:r>
            <a:r>
              <a:rPr lang="ru-RU" sz="1800" b="1" i="1" dirty="0" err="1" smtClean="0"/>
              <a:t>вивченні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соціальних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спільнот</a:t>
            </a:r>
            <a:r>
              <a:rPr lang="ru-RU" sz="1800" b="1" i="1" dirty="0" smtClean="0"/>
              <a:t> людей, </a:t>
            </a:r>
            <a:r>
              <a:rPr lang="ru-RU" sz="1800" b="1" i="1" dirty="0" err="1" smtClean="0"/>
              <a:t>процесів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їх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розвитку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функціонування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відбулося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порівняно</a:t>
            </a:r>
            <a:r>
              <a:rPr lang="ru-RU" sz="1800" b="1" i="1" dirty="0" smtClean="0"/>
              <a:t> недавно. </a:t>
            </a:r>
            <a:r>
              <a:rPr lang="ru-RU" sz="1800" b="1" i="1" dirty="0" err="1" smtClean="0"/>
              <a:t>Людство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здійснило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фундаментальні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відкриття</a:t>
            </a:r>
            <a:r>
              <a:rPr lang="ru-RU" sz="1800" b="1" i="1" dirty="0" smtClean="0"/>
              <a:t> буквально у </a:t>
            </a:r>
            <a:r>
              <a:rPr lang="ru-RU" sz="1800" b="1" i="1" dirty="0" err="1" smtClean="0"/>
              <a:t>всіх</a:t>
            </a:r>
            <a:r>
              <a:rPr lang="ru-RU" sz="1800" b="1" i="1" dirty="0" smtClean="0"/>
              <a:t> сферах </a:t>
            </a:r>
            <a:r>
              <a:rPr lang="ru-RU" sz="1800" b="1" i="1" dirty="0" err="1" smtClean="0"/>
              <a:t>природничих</a:t>
            </a:r>
            <a:r>
              <a:rPr lang="ru-RU" sz="1800" b="1" i="1" dirty="0" smtClean="0"/>
              <a:t> наук, у той час як у </a:t>
            </a:r>
            <a:r>
              <a:rPr lang="ru-RU" sz="1800" b="1" i="1" dirty="0" err="1" smtClean="0"/>
              <a:t>вивченні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людини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її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місця</a:t>
            </a:r>
            <a:r>
              <a:rPr lang="ru-RU" sz="1800" b="1" i="1" dirty="0" smtClean="0"/>
              <a:t> в </a:t>
            </a:r>
            <a:r>
              <a:rPr lang="ru-RU" sz="1800" b="1" i="1" dirty="0" err="1" smtClean="0"/>
              <a:t>суспільстві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людських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взаємин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спостерігалися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бездіяльність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значне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відставання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pic>
        <p:nvPicPr>
          <p:cNvPr id="8" name="Рисунок 7" descr="Roditelskiy_komite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902" r="9902"/>
          <a:stretch>
            <a:fillRect/>
          </a:stretch>
        </p:blipFill>
        <p:spPr>
          <a:xfrm>
            <a:off x="45722" y="1"/>
            <a:ext cx="4149080" cy="4149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0"/>
            <a:ext cx="6858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FFFF"/>
                </a:solidFill>
              </a:rPr>
              <a:t>Висновки</a:t>
            </a:r>
            <a:endParaRPr lang="ru-RU" b="1" dirty="0" smtClean="0">
              <a:solidFill>
                <a:srgbClr val="00FFFF"/>
              </a:solidFill>
            </a:endParaRPr>
          </a:p>
          <a:p>
            <a:endParaRPr lang="ru-RU" dirty="0" smtClean="0"/>
          </a:p>
          <a:p>
            <a:r>
              <a:rPr lang="ru-RU" i="1" dirty="0" err="1" smtClean="0"/>
              <a:t>Передумови</a:t>
            </a:r>
            <a:r>
              <a:rPr lang="ru-RU" i="1" dirty="0" smtClean="0"/>
              <a:t> </a:t>
            </a:r>
            <a:r>
              <a:rPr lang="ru-RU" i="1" dirty="0" err="1" smtClean="0"/>
              <a:t>виникнення</a:t>
            </a:r>
            <a:r>
              <a:rPr lang="ru-RU" i="1" dirty="0" smtClean="0"/>
              <a:t> </a:t>
            </a:r>
            <a:r>
              <a:rPr lang="ru-RU" i="1" dirty="0" err="1" smtClean="0"/>
              <a:t>соціології</a:t>
            </a:r>
            <a:r>
              <a:rPr lang="ru-RU" i="1" dirty="0" smtClean="0"/>
              <a:t> почали </a:t>
            </a:r>
            <a:r>
              <a:rPr lang="ru-RU" i="1" dirty="0" err="1" smtClean="0"/>
              <a:t>формуватися</a:t>
            </a:r>
            <a:r>
              <a:rPr lang="ru-RU" i="1" dirty="0" smtClean="0"/>
              <a:t> </a:t>
            </a:r>
            <a:r>
              <a:rPr lang="ru-RU" i="1" dirty="0" err="1" smtClean="0"/>
              <a:t>ще</a:t>
            </a:r>
            <a:r>
              <a:rPr lang="ru-RU" i="1" dirty="0" smtClean="0"/>
              <a:t> у </a:t>
            </a:r>
            <a:r>
              <a:rPr lang="ru-RU" i="1" dirty="0" err="1" smtClean="0"/>
              <a:t>творах</a:t>
            </a:r>
            <a:r>
              <a:rPr lang="ru-RU" i="1" dirty="0" smtClean="0"/>
              <a:t> </a:t>
            </a:r>
            <a:r>
              <a:rPr lang="ru-RU" i="1" dirty="0" err="1" smtClean="0"/>
              <a:t>вчених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мислителів</a:t>
            </a:r>
            <a:r>
              <a:rPr lang="ru-RU" i="1" dirty="0" smtClean="0"/>
              <a:t> </a:t>
            </a:r>
            <a:r>
              <a:rPr lang="ru-RU" i="1" dirty="0" err="1" smtClean="0"/>
              <a:t>стародавніх</a:t>
            </a:r>
            <a:r>
              <a:rPr lang="ru-RU" i="1" dirty="0" smtClean="0"/>
              <a:t> </a:t>
            </a:r>
            <a:r>
              <a:rPr lang="ru-RU" i="1" dirty="0" err="1" smtClean="0"/>
              <a:t>часів</a:t>
            </a:r>
            <a:r>
              <a:rPr lang="ru-RU" i="1" dirty="0" smtClean="0"/>
              <a:t>. </a:t>
            </a:r>
            <a:r>
              <a:rPr lang="ru-RU" i="1" dirty="0" err="1" smtClean="0"/>
              <a:t>Антична</a:t>
            </a:r>
            <a:r>
              <a:rPr lang="ru-RU" i="1" dirty="0" smtClean="0"/>
              <a:t> </a:t>
            </a:r>
            <a:r>
              <a:rPr lang="ru-RU" i="1" dirty="0" err="1" smtClean="0"/>
              <a:t>філософська</a:t>
            </a:r>
            <a:r>
              <a:rPr lang="ru-RU" i="1" dirty="0" smtClean="0"/>
              <a:t> думка, представлена </a:t>
            </a:r>
            <a:r>
              <a:rPr lang="ru-RU" i="1" dirty="0" err="1" smtClean="0"/>
              <a:t>працями</a:t>
            </a:r>
            <a:r>
              <a:rPr lang="ru-RU" i="1" dirty="0" smtClean="0"/>
              <a:t> Платона, </a:t>
            </a:r>
            <a:r>
              <a:rPr lang="ru-RU" i="1" dirty="0" err="1" smtClean="0"/>
              <a:t>Арістотеля</a:t>
            </a:r>
            <a:r>
              <a:rPr lang="ru-RU" i="1" dirty="0" smtClean="0"/>
              <a:t>, </a:t>
            </a:r>
            <a:r>
              <a:rPr lang="ru-RU" i="1" dirty="0" err="1" smtClean="0"/>
              <a:t>Полібія</a:t>
            </a:r>
            <a:r>
              <a:rPr lang="ru-RU" i="1" dirty="0" smtClean="0"/>
              <a:t> та </a:t>
            </a:r>
            <a:r>
              <a:rPr lang="ru-RU" i="1" dirty="0" err="1" smtClean="0"/>
              <a:t>ін</a:t>
            </a:r>
            <a:r>
              <a:rPr lang="ru-RU" i="1" dirty="0" smtClean="0"/>
              <a:t>. </a:t>
            </a:r>
            <a:r>
              <a:rPr lang="ru-RU" i="1" dirty="0" err="1" smtClean="0"/>
              <a:t>поклала</a:t>
            </a:r>
            <a:r>
              <a:rPr lang="ru-RU" i="1" dirty="0" smtClean="0"/>
              <a:t> початок </a:t>
            </a:r>
            <a:r>
              <a:rPr lang="ru-RU" i="1" dirty="0" err="1" smtClean="0"/>
              <a:t>вивченню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 та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складових</a:t>
            </a:r>
            <a:r>
              <a:rPr lang="ru-RU" i="1" dirty="0" smtClean="0"/>
              <a:t>. </a:t>
            </a:r>
            <a:r>
              <a:rPr lang="ru-RU" i="1" dirty="0" err="1" smtClean="0"/>
              <a:t>Нових</a:t>
            </a:r>
            <a:r>
              <a:rPr lang="ru-RU" i="1" dirty="0" smtClean="0"/>
              <a:t> </a:t>
            </a:r>
            <a:r>
              <a:rPr lang="ru-RU" i="1" dirty="0" err="1" smtClean="0"/>
              <a:t>поштовхів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думки </a:t>
            </a:r>
            <a:r>
              <a:rPr lang="ru-RU" i="1" dirty="0" err="1" smtClean="0"/>
              <a:t>надали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 </a:t>
            </a:r>
            <a:r>
              <a:rPr lang="ru-RU" i="1" dirty="0" err="1" smtClean="0"/>
              <a:t>мислителів</a:t>
            </a:r>
            <a:r>
              <a:rPr lang="ru-RU" i="1" dirty="0" smtClean="0"/>
              <a:t> </a:t>
            </a:r>
            <a:r>
              <a:rPr lang="ru-RU" i="1" dirty="0" err="1" smtClean="0"/>
              <a:t>епохи</a:t>
            </a:r>
            <a:r>
              <a:rPr lang="ru-RU" i="1" dirty="0" smtClean="0"/>
              <a:t> </a:t>
            </a:r>
            <a:r>
              <a:rPr lang="ru-RU" i="1" dirty="0" err="1" smtClean="0"/>
              <a:t>Відродження</a:t>
            </a:r>
            <a:r>
              <a:rPr lang="ru-RU" i="1" dirty="0" smtClean="0"/>
              <a:t> (Е. </a:t>
            </a:r>
            <a:r>
              <a:rPr lang="ru-RU" i="1" dirty="0" err="1" smtClean="0"/>
              <a:t>Роттердамський</a:t>
            </a:r>
            <a:r>
              <a:rPr lang="ru-RU" i="1" dirty="0" smtClean="0"/>
              <a:t>, Т. Мор, Н. </a:t>
            </a:r>
            <a:r>
              <a:rPr lang="ru-RU" i="1" dirty="0" err="1" smtClean="0"/>
              <a:t>Макіавеллі</a:t>
            </a:r>
            <a:r>
              <a:rPr lang="ru-RU" i="1" dirty="0" smtClean="0"/>
              <a:t>, М. Монтень), </a:t>
            </a:r>
            <a:r>
              <a:rPr lang="ru-RU" i="1" dirty="0" err="1" smtClean="0"/>
              <a:t>які</a:t>
            </a:r>
            <a:r>
              <a:rPr lang="ru-RU" i="1" dirty="0" smtClean="0"/>
              <a:t> створили модель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нагадувала</a:t>
            </a:r>
            <a:r>
              <a:rPr lang="ru-RU" i="1" dirty="0" smtClean="0"/>
              <a:t> громаду, де порядок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моральні</a:t>
            </a:r>
            <a:r>
              <a:rPr lang="ru-RU" i="1" dirty="0" smtClean="0"/>
              <a:t> засади </a:t>
            </a:r>
            <a:r>
              <a:rPr lang="ru-RU" i="1" dirty="0" err="1" smtClean="0"/>
              <a:t>регулювались</a:t>
            </a:r>
            <a:r>
              <a:rPr lang="ru-RU" i="1" dirty="0" smtClean="0"/>
              <a:t> волею Бога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традиціями</a:t>
            </a:r>
            <a:r>
              <a:rPr lang="ru-RU" i="1" dirty="0" smtClean="0"/>
              <a:t>. </a:t>
            </a:r>
            <a:r>
              <a:rPr lang="ru-RU" i="1" dirty="0" err="1" smtClean="0"/>
              <a:t>Діячі</a:t>
            </a:r>
            <a:r>
              <a:rPr lang="ru-RU" i="1" dirty="0" smtClean="0"/>
              <a:t> </a:t>
            </a:r>
            <a:r>
              <a:rPr lang="ru-RU" i="1" dirty="0" err="1" smtClean="0"/>
              <a:t>епохи</a:t>
            </a:r>
            <a:r>
              <a:rPr lang="ru-RU" i="1" dirty="0" smtClean="0"/>
              <a:t> </a:t>
            </a:r>
            <a:r>
              <a:rPr lang="ru-RU" i="1" dirty="0" err="1" smtClean="0"/>
              <a:t>Просвітництва</a:t>
            </a:r>
            <a:r>
              <a:rPr lang="ru-RU" i="1" dirty="0" smtClean="0"/>
              <a:t> (</a:t>
            </a:r>
            <a:r>
              <a:rPr lang="ru-RU" i="1" dirty="0" err="1" smtClean="0"/>
              <a:t>Гельвецій</a:t>
            </a:r>
            <a:r>
              <a:rPr lang="ru-RU" i="1" dirty="0" smtClean="0"/>
              <a:t>, </a:t>
            </a:r>
            <a:r>
              <a:rPr lang="ru-RU" i="1" dirty="0" err="1" smtClean="0"/>
              <a:t>Дідро</a:t>
            </a:r>
            <a:r>
              <a:rPr lang="ru-RU" i="1" dirty="0" smtClean="0"/>
              <a:t>, Руссо, Вольтер, </a:t>
            </a:r>
            <a:r>
              <a:rPr lang="ru-RU" i="1" dirty="0" err="1" smtClean="0"/>
              <a:t>Віко</a:t>
            </a:r>
            <a:r>
              <a:rPr lang="ru-RU" i="1" dirty="0" smtClean="0"/>
              <a:t>) створили </a:t>
            </a:r>
            <a:r>
              <a:rPr lang="ru-RU" i="1" dirty="0" err="1" smtClean="0"/>
              <a:t>механістичну</a:t>
            </a:r>
            <a:r>
              <a:rPr lang="ru-RU" i="1" dirty="0" smtClean="0"/>
              <a:t>, </a:t>
            </a:r>
            <a:r>
              <a:rPr lang="ru-RU" i="1" dirty="0" err="1" smtClean="0"/>
              <a:t>раціональну</a:t>
            </a:r>
            <a:r>
              <a:rPr lang="ru-RU" i="1" dirty="0" smtClean="0"/>
              <a:t> модель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, в </a:t>
            </a:r>
            <a:r>
              <a:rPr lang="ru-RU" i="1" dirty="0" err="1" smtClean="0"/>
              <a:t>якій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незалежним</a:t>
            </a:r>
            <a:r>
              <a:rPr lang="ru-RU" i="1" dirty="0" smtClean="0"/>
              <a:t> </a:t>
            </a:r>
            <a:r>
              <a:rPr lang="ru-RU" i="1" dirty="0" err="1" smtClean="0"/>
              <a:t>суб'єктом</a:t>
            </a:r>
            <a:r>
              <a:rPr lang="ru-RU" i="1" dirty="0" smtClean="0"/>
              <a:t>, </a:t>
            </a:r>
            <a:r>
              <a:rPr lang="ru-RU" i="1" dirty="0" err="1" smtClean="0"/>
              <a:t>поведінка</a:t>
            </a:r>
            <a:r>
              <a:rPr lang="ru-RU" i="1" dirty="0" smtClean="0"/>
              <a:t> </a:t>
            </a:r>
            <a:r>
              <a:rPr lang="ru-RU" i="1" dirty="0" err="1" smtClean="0"/>
              <a:t>якого</a:t>
            </a:r>
            <a:r>
              <a:rPr lang="ru-RU" i="1" dirty="0" smtClean="0"/>
              <a:t> </a:t>
            </a:r>
            <a:r>
              <a:rPr lang="ru-RU" i="1" dirty="0" err="1" smtClean="0"/>
              <a:t>залежить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власних</a:t>
            </a:r>
            <a:r>
              <a:rPr lang="ru-RU" i="1" dirty="0" smtClean="0"/>
              <a:t> </a:t>
            </a:r>
            <a:r>
              <a:rPr lang="ru-RU" i="1" dirty="0" err="1" smtClean="0"/>
              <a:t>вольових</a:t>
            </a:r>
            <a:r>
              <a:rPr lang="ru-RU" i="1" dirty="0" smtClean="0"/>
              <a:t> </a:t>
            </a:r>
            <a:r>
              <a:rPr lang="ru-RU" i="1" dirty="0" err="1" smtClean="0"/>
              <a:t>зусиль</a:t>
            </a:r>
            <a:r>
              <a:rPr lang="ru-RU" i="1" dirty="0" smtClean="0"/>
              <a:t>. У той же час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 в </a:t>
            </a:r>
            <a:r>
              <a:rPr lang="ru-RU" i="1" dirty="0" err="1" smtClean="0"/>
              <a:t>період</a:t>
            </a:r>
            <a:r>
              <a:rPr lang="ru-RU" i="1" dirty="0" smtClean="0"/>
              <a:t> </a:t>
            </a:r>
            <a:r>
              <a:rPr lang="ru-RU" i="1" dirty="0" err="1" smtClean="0"/>
              <a:t>протосоціології</a:t>
            </a:r>
            <a:r>
              <a:rPr lang="ru-RU" i="1" dirty="0" smtClean="0"/>
              <a:t> </a:t>
            </a:r>
            <a:r>
              <a:rPr lang="ru-RU" i="1" dirty="0" err="1" smtClean="0"/>
              <a:t>суттєво</a:t>
            </a:r>
            <a:r>
              <a:rPr lang="ru-RU" i="1" dirty="0" smtClean="0"/>
              <a:t> </a:t>
            </a:r>
            <a:r>
              <a:rPr lang="ru-RU" i="1" dirty="0" err="1" smtClean="0"/>
              <a:t>відставало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інших</a:t>
            </a:r>
            <a:r>
              <a:rPr lang="ru-RU" i="1" dirty="0" smtClean="0"/>
              <a:t> наук.</a:t>
            </a:r>
            <a:endParaRPr lang="ru-RU" i="1" dirty="0"/>
          </a:p>
        </p:txBody>
      </p:sp>
      <p:pic>
        <p:nvPicPr>
          <p:cNvPr id="29698" name="Picture 2" descr="C:\Users\Anna\Desktop\14503_html_3c6eead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738" y="4429132"/>
            <a:ext cx="3719262" cy="242886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livres-3850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723" r="6723"/>
          <a:stretch>
            <a:fillRect/>
          </a:stretch>
        </p:blipFill>
        <p:spPr>
          <a:xfrm>
            <a:off x="107504" y="61783"/>
            <a:ext cx="3799265" cy="37992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95936" y="0"/>
            <a:ext cx="5148064" cy="6858000"/>
          </a:xfrm>
        </p:spPr>
        <p:txBody>
          <a:bodyPr>
            <a:noAutofit/>
          </a:bodyPr>
          <a:lstStyle/>
          <a:p>
            <a:r>
              <a:rPr lang="ru-RU" sz="2000" b="1" i="1" dirty="0" err="1" smtClean="0"/>
              <a:t>Виникнення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соціології</a:t>
            </a:r>
            <a:r>
              <a:rPr lang="ru-RU" sz="2000" b="1" i="1" dirty="0" smtClean="0"/>
              <a:t> як </a:t>
            </a:r>
            <a:r>
              <a:rPr lang="ru-RU" sz="2000" b="1" i="1" dirty="0" err="1" smtClean="0"/>
              <a:t>самостійної</a:t>
            </a:r>
            <a:r>
              <a:rPr lang="ru-RU" sz="2000" b="1" i="1" dirty="0" smtClean="0"/>
              <a:t> науки </a:t>
            </a:r>
            <a:r>
              <a:rPr lang="ru-RU" sz="2000" b="1" i="1" dirty="0" err="1" smtClean="0"/>
              <a:t>було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викликано</a:t>
            </a:r>
            <a:r>
              <a:rPr lang="ru-RU" sz="2000" b="1" i="1" dirty="0" smtClean="0"/>
              <a:t> потребами переходу </a:t>
            </a:r>
            <a:r>
              <a:rPr lang="ru-RU" sz="2000" b="1" i="1" dirty="0" err="1" smtClean="0"/>
              <a:t>від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традиційного</a:t>
            </a:r>
            <a:r>
              <a:rPr lang="ru-RU" sz="2000" b="1" i="1" dirty="0" smtClean="0"/>
              <a:t> до </a:t>
            </a:r>
            <a:r>
              <a:rPr lang="ru-RU" sz="2000" b="1" i="1" dirty="0" err="1" smtClean="0"/>
              <a:t>індустріального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суспільства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Початковий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етап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її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становлення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пов'язаний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іменами</a:t>
            </a:r>
            <a:r>
              <a:rPr lang="ru-RU" sz="2000" b="1" i="1" dirty="0" smtClean="0"/>
              <a:t> О. Конта, Г. Спенсера, К. Маркса та </a:t>
            </a:r>
            <a:r>
              <a:rPr lang="ru-RU" sz="2000" b="1" i="1" dirty="0" err="1" smtClean="0"/>
              <a:t>орієнтацією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перехід</a:t>
            </a:r>
            <a:r>
              <a:rPr lang="ru-RU" sz="2000" b="1" i="1" dirty="0" smtClean="0"/>
              <a:t> до </a:t>
            </a:r>
            <a:r>
              <a:rPr lang="ru-RU" sz="2000" b="1" i="1" dirty="0" err="1" smtClean="0"/>
              <a:t>позитивної</a:t>
            </a:r>
            <a:r>
              <a:rPr lang="ru-RU" sz="2000" b="1" i="1" dirty="0" smtClean="0"/>
              <a:t> науки.</a:t>
            </a:r>
          </a:p>
          <a:p>
            <a:endParaRPr lang="ru-RU" sz="2000" b="1" i="1" dirty="0" smtClean="0"/>
          </a:p>
          <a:p>
            <a:r>
              <a:rPr lang="ru-RU" sz="2000" b="1" i="1" dirty="0" err="1" smtClean="0"/>
              <a:t>Розвиток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вітчизняної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соціології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відбувався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під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впливом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західноєвропейських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соціологічних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теорій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але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теренах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національного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соціокультурного</a:t>
            </a:r>
            <a:r>
              <a:rPr lang="ru-RU" sz="2000" b="1" i="1" dirty="0" smtClean="0"/>
              <a:t> простору. </a:t>
            </a:r>
            <a:r>
              <a:rPr lang="ru-RU" sz="2000" b="1" i="1" dirty="0" err="1" smtClean="0"/>
              <a:t>Оригінальні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ідеї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концепції</a:t>
            </a:r>
            <a:r>
              <a:rPr lang="ru-RU" sz="2000" b="1" i="1" dirty="0" smtClean="0"/>
              <a:t> Н. </a:t>
            </a:r>
            <a:r>
              <a:rPr lang="ru-RU" sz="2000" b="1" i="1" dirty="0" err="1" smtClean="0"/>
              <a:t>Михайловського</a:t>
            </a:r>
            <a:r>
              <a:rPr lang="ru-RU" sz="2000" b="1" i="1" dirty="0" smtClean="0"/>
              <a:t>, М. </a:t>
            </a:r>
            <a:r>
              <a:rPr lang="ru-RU" sz="2000" b="1" i="1" dirty="0" err="1" smtClean="0"/>
              <a:t>Дашковського</a:t>
            </a:r>
            <a:r>
              <a:rPr lang="ru-RU" sz="2000" b="1" i="1" dirty="0" smtClean="0"/>
              <a:t>, П. Струве, М. </a:t>
            </a:r>
            <a:r>
              <a:rPr lang="ru-RU" sz="2000" b="1" i="1" dirty="0" err="1" smtClean="0"/>
              <a:t>Туган-Барановського</a:t>
            </a:r>
            <a:r>
              <a:rPr lang="ru-RU" sz="2000" b="1" i="1" dirty="0" smtClean="0"/>
              <a:t>, Г. Зеленого, В. Бехтерева, П. </a:t>
            </a:r>
            <a:r>
              <a:rPr lang="ru-RU" sz="2000" b="1" i="1" dirty="0" err="1" smtClean="0"/>
              <a:t>Сорокіна</a:t>
            </a:r>
            <a:r>
              <a:rPr lang="ru-RU" sz="2000" b="1" i="1" dirty="0" smtClean="0"/>
              <a:t> та </a:t>
            </a:r>
            <a:r>
              <a:rPr lang="ru-RU" sz="2000" b="1" i="1" dirty="0" err="1" smtClean="0"/>
              <a:t>ін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увійшли</a:t>
            </a:r>
            <a:r>
              <a:rPr lang="ru-RU" sz="2000" b="1" i="1" dirty="0" smtClean="0"/>
              <a:t> до </a:t>
            </a:r>
            <a:r>
              <a:rPr lang="ru-RU" sz="2000" b="1" i="1" dirty="0" err="1" smtClean="0"/>
              <a:t>світової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системи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соціологічного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знання</a:t>
            </a:r>
            <a:r>
              <a:rPr lang="ru-RU" sz="2000" b="1" i="1" dirty="0" smtClean="0"/>
              <a:t>.</a:t>
            </a:r>
            <a:endParaRPr lang="ru-RU" sz="2000" b="1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Anna\Desktop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8851"/>
            <a:ext cx="5208924" cy="4363875"/>
          </a:xfrm>
          <a:prstGeom prst="rect">
            <a:avLst/>
          </a:prstGeom>
          <a:noFill/>
        </p:spPr>
      </p:pic>
      <p:pic>
        <p:nvPicPr>
          <p:cNvPr id="3" name="Рисунок 2" descr="http://dg52.mycdn.me/getImage?photoId=575438043795&amp;photoType=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924944"/>
            <a:ext cx="6156176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uk-UA" dirty="0" smtClean="0"/>
              <a:t>Самостійно: </a:t>
            </a:r>
            <a:r>
              <a:rPr lang="uk-UA" dirty="0" err="1" smtClean="0">
                <a:solidFill>
                  <a:srgbClr val="FFFF00"/>
                </a:solidFill>
              </a:rPr>
              <a:t>“Формування</a:t>
            </a:r>
            <a:r>
              <a:rPr lang="uk-UA" dirty="0" smtClean="0">
                <a:solidFill>
                  <a:srgbClr val="FFFF00"/>
                </a:solidFill>
              </a:rPr>
              <a:t> й розвиток соціологічної думки в </a:t>
            </a:r>
            <a:r>
              <a:rPr lang="uk-UA" dirty="0" err="1" smtClean="0">
                <a:solidFill>
                  <a:srgbClr val="FFFF00"/>
                </a:solidFill>
              </a:rPr>
              <a:t>Україні”</a:t>
            </a:r>
            <a:endParaRPr lang="uk-UA" dirty="0" smtClean="0">
              <a:solidFill>
                <a:srgbClr val="FFFF00"/>
              </a:solidFill>
            </a:endParaRPr>
          </a:p>
          <a:p>
            <a:r>
              <a:rPr lang="uk-UA" dirty="0" smtClean="0"/>
              <a:t>В.С.Білоус </a:t>
            </a:r>
            <a:r>
              <a:rPr lang="uk-UA" dirty="0" err="1" smtClean="0"/>
              <a:t>–Соціологія</a:t>
            </a:r>
            <a:r>
              <a:rPr lang="uk-UA" dirty="0" smtClean="0"/>
              <a:t>, ст.25-29,</a:t>
            </a:r>
          </a:p>
          <a:p>
            <a:r>
              <a:rPr lang="uk-UA" dirty="0" smtClean="0"/>
              <a:t>( схема № 9 ).</a:t>
            </a:r>
            <a:endParaRPr lang="uk-UA" dirty="0"/>
          </a:p>
        </p:txBody>
      </p:sp>
      <p:pic>
        <p:nvPicPr>
          <p:cNvPr id="4" name="Рисунок 3" descr="https://fbcdn-sphotos-e-a.akamaihd.net/hphotos-ak-xpa1/t1.0-9/10441077_252176251645769_1720298320219042691_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645024"/>
            <a:ext cx="5652120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470648" cy="114300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00FFFF"/>
                </a:solidFill>
              </a:rPr>
              <a:t>               План</a:t>
            </a:r>
            <a:endParaRPr lang="ru-RU" sz="6000" dirty="0">
              <a:solidFill>
                <a:srgbClr val="00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23574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2</a:t>
            </a:r>
            <a:r>
              <a:rPr lang="ru-RU" sz="2400" dirty="0" smtClean="0"/>
              <a:t>.Виникнення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</a:t>
            </a:r>
            <a:r>
              <a:rPr lang="uk-UA" sz="2400" dirty="0" err="1" smtClean="0"/>
              <a:t>ологіч</a:t>
            </a:r>
            <a:r>
              <a:rPr lang="ru-RU" sz="2400" dirty="0" smtClean="0"/>
              <a:t>них </a:t>
            </a:r>
            <a:r>
              <a:rPr lang="ru-RU" sz="2400" dirty="0" err="1" smtClean="0"/>
              <a:t>знань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суспільство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50043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857356" y="3643314"/>
            <a:ext cx="47149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.Ототожнення поняття суспільства у Платона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4714884"/>
            <a:ext cx="4572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4</a:t>
            </a:r>
            <a:r>
              <a:rPr lang="ru-RU" sz="2400" dirty="0" smtClean="0">
                <a:solidFill>
                  <a:schemeClr val="tx1"/>
                </a:solidFill>
              </a:rPr>
              <a:t>.Давньогрецький </a:t>
            </a:r>
            <a:r>
              <a:rPr lang="ru-RU" sz="2400" dirty="0" err="1" smtClean="0">
                <a:solidFill>
                  <a:schemeClr val="tx1"/>
                </a:solidFill>
              </a:rPr>
              <a:t>філософ-Ар</a:t>
            </a:r>
            <a:r>
              <a:rPr lang="uk-UA" sz="2400" dirty="0" smtClean="0">
                <a:solidFill>
                  <a:schemeClr val="tx1"/>
                </a:solidFill>
              </a:rPr>
              <a:t>і</a:t>
            </a:r>
            <a:r>
              <a:rPr lang="ru-RU" sz="2400" dirty="0" err="1" smtClean="0">
                <a:solidFill>
                  <a:schemeClr val="tx1"/>
                </a:solidFill>
              </a:rPr>
              <a:t>стотель</a:t>
            </a:r>
            <a:endParaRPr lang="ru-RU" sz="2400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928794" y="1643050"/>
            <a:ext cx="41434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Поняття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соц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іології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5786454"/>
            <a:ext cx="2050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5.Висновки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M2ItZDA3Y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855" r="1855"/>
          <a:stretch>
            <a:fillRect/>
          </a:stretch>
        </p:blipFill>
        <p:spPr>
          <a:xfrm>
            <a:off x="357158" y="1019906"/>
            <a:ext cx="5000660" cy="476654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vi-VN" sz="1400" dirty="0" smtClean="0"/>
              <a:t>Соціоло́гія (від лат. </a:t>
            </a:r>
            <a:r>
              <a:rPr lang="en-US" sz="1400" dirty="0" err="1" smtClean="0"/>
              <a:t>societas</a:t>
            </a:r>
            <a:r>
              <a:rPr lang="en-US" sz="1400" dirty="0" smtClean="0"/>
              <a:t> — «</a:t>
            </a:r>
            <a:r>
              <a:rPr lang="vi-VN" sz="1400" dirty="0" smtClean="0"/>
              <a:t>суспільство» та грец. </a:t>
            </a:r>
            <a:r>
              <a:rPr lang="el-GR" sz="1400" dirty="0" smtClean="0"/>
              <a:t>λογος — «</a:t>
            </a:r>
            <a:r>
              <a:rPr lang="vi-VN" sz="1400" dirty="0" smtClean="0"/>
              <a:t>вчення», «знання», «наука») — наука про умови та процеси у суспільстві, а також їх дослідження. Соціологія постала з епохи Просвітництва як системно-критична наука соціального і зайняла проміжне місце між природничими та гуманітарними науками.</a:t>
            </a:r>
            <a:endParaRPr lang="ru-RU" sz="1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Anna\Desktop\Sociolo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15370" cy="54769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00FFFF"/>
                </a:solidFill>
              </a:rPr>
              <a:t>1.Виникнення </a:t>
            </a:r>
            <a:r>
              <a:rPr lang="ru-RU" sz="3600" b="1" dirty="0" err="1" smtClean="0">
                <a:solidFill>
                  <a:srgbClr val="00FFFF"/>
                </a:solidFill>
              </a:rPr>
              <a:t>і</a:t>
            </a:r>
            <a:r>
              <a:rPr lang="ru-RU" sz="3600" b="1" dirty="0" smtClean="0">
                <a:solidFill>
                  <a:srgbClr val="00FFFF"/>
                </a:solidFill>
              </a:rPr>
              <a:t> </a:t>
            </a:r>
            <a:r>
              <a:rPr lang="ru-RU" sz="3600" b="1" dirty="0" err="1" smtClean="0">
                <a:solidFill>
                  <a:srgbClr val="00FFFF"/>
                </a:solidFill>
              </a:rPr>
              <a:t>становлення</a:t>
            </a:r>
            <a:r>
              <a:rPr lang="ru-RU" sz="3600" b="1" dirty="0" smtClean="0">
                <a:solidFill>
                  <a:srgbClr val="00FFFF"/>
                </a:solidFill>
              </a:rPr>
              <a:t> </a:t>
            </a:r>
            <a:r>
              <a:rPr lang="ru-RU" sz="3600" b="1" dirty="0" err="1" smtClean="0">
                <a:solidFill>
                  <a:srgbClr val="00FFFF"/>
                </a:solidFill>
              </a:rPr>
              <a:t>соціальних</a:t>
            </a:r>
            <a:r>
              <a:rPr lang="ru-RU" sz="3600" b="1" dirty="0" smtClean="0">
                <a:solidFill>
                  <a:srgbClr val="00FFFF"/>
                </a:solidFill>
              </a:rPr>
              <a:t> </a:t>
            </a:r>
            <a:r>
              <a:rPr lang="ru-RU" sz="3600" b="1" dirty="0" err="1" smtClean="0">
                <a:solidFill>
                  <a:srgbClr val="00FFFF"/>
                </a:solidFill>
              </a:rPr>
              <a:t>знань</a:t>
            </a:r>
            <a:r>
              <a:rPr lang="ru-RU" sz="3600" b="1" dirty="0" smtClean="0">
                <a:solidFill>
                  <a:srgbClr val="00FFFF"/>
                </a:solidFill>
              </a:rPr>
              <a:t> про </a:t>
            </a:r>
            <a:r>
              <a:rPr lang="ru-RU" sz="3600" b="1" dirty="0" err="1" smtClean="0">
                <a:solidFill>
                  <a:srgbClr val="00FFFF"/>
                </a:solidFill>
              </a:rPr>
              <a:t>суспільство</a:t>
            </a:r>
            <a:r>
              <a:rPr lang="ru-RU" sz="4800" b="1" dirty="0" smtClean="0">
                <a:solidFill>
                  <a:srgbClr val="00FFFF"/>
                </a:solidFill>
              </a:rPr>
              <a:t>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85926"/>
            <a:ext cx="678661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Огюст Конт (1798 - 1857 </a:t>
            </a:r>
            <a:r>
              <a:rPr lang="ru-RU" sz="2000" i="1" dirty="0" err="1" smtClean="0"/>
              <a:t>рр</a:t>
            </a:r>
            <a:r>
              <a:rPr lang="ru-RU" sz="2000" i="1" dirty="0" smtClean="0"/>
              <a:t>.) - </a:t>
            </a:r>
            <a:r>
              <a:rPr lang="ru-RU" sz="2000" i="1" dirty="0" err="1" smtClean="0"/>
              <a:t>французький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мислитель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якого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вважають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батьком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соціології</a:t>
            </a:r>
            <a:r>
              <a:rPr lang="ru-RU" sz="2000" i="1" dirty="0" smtClean="0"/>
              <a:t>.</a:t>
            </a:r>
          </a:p>
          <a:p>
            <a:r>
              <a:rPr lang="ru-RU" sz="2000" i="1" dirty="0" smtClean="0"/>
              <a:t> Як </a:t>
            </a:r>
            <a:r>
              <a:rPr lang="ru-RU" sz="2000" i="1" dirty="0" err="1" smtClean="0"/>
              <a:t>вже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згадувалося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запропонував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термін</a:t>
            </a:r>
            <a:r>
              <a:rPr lang="ru-RU" sz="2000" i="1" dirty="0" smtClean="0"/>
              <a:t> "</a:t>
            </a:r>
            <a:r>
              <a:rPr lang="ru-RU" sz="2000" i="1" dirty="0" err="1" smtClean="0"/>
              <a:t>соціологія</a:t>
            </a:r>
            <a:r>
              <a:rPr lang="ru-RU" sz="2000" i="1" dirty="0" smtClean="0"/>
              <a:t>"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вперше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використав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у 1824 р. в </a:t>
            </a:r>
            <a:r>
              <a:rPr lang="ru-RU" sz="2000" i="1" dirty="0" err="1" smtClean="0"/>
              <a:t>своїх</a:t>
            </a:r>
            <a:r>
              <a:rPr lang="ru-RU" sz="2000" i="1" dirty="0" smtClean="0"/>
              <a:t> листах. Заслуга О. Конта </a:t>
            </a:r>
            <a:r>
              <a:rPr lang="ru-RU" sz="2000" i="1" dirty="0" err="1" smtClean="0"/>
              <a:t>полягає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насамперед</a:t>
            </a:r>
            <a:r>
              <a:rPr lang="ru-RU" sz="2000" i="1" dirty="0" smtClean="0"/>
              <a:t> в тому,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обґрунтував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необхідність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наукового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підходу</a:t>
            </a:r>
            <a:r>
              <a:rPr lang="ru-RU" sz="2000" i="1" dirty="0" smtClean="0"/>
              <a:t> до </a:t>
            </a:r>
            <a:r>
              <a:rPr lang="ru-RU" sz="2000" i="1" dirty="0" err="1" smtClean="0"/>
              <a:t>вивчення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суспільства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виділення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соціології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якості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самостійної</a:t>
            </a:r>
            <a:r>
              <a:rPr lang="ru-RU" sz="2000" i="1" dirty="0" smtClean="0"/>
              <a:t> науки, </a:t>
            </a:r>
            <a:r>
              <a:rPr lang="ru-RU" sz="2000" i="1" dirty="0" err="1" smtClean="0"/>
              <a:t>базування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цієї</a:t>
            </a:r>
            <a:r>
              <a:rPr lang="ru-RU" sz="2000" i="1" dirty="0" smtClean="0"/>
              <a:t> науки на </a:t>
            </a:r>
            <a:r>
              <a:rPr lang="ru-RU" sz="2000" i="1" dirty="0" err="1" smtClean="0"/>
              <a:t>спостереженні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експерименті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пізнання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законів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суспільного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розвитку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практичного </a:t>
            </a:r>
            <a:r>
              <a:rPr lang="ru-RU" sz="2000" i="1" dirty="0" err="1" smtClean="0"/>
              <a:t>використання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досягнень</a:t>
            </a:r>
            <a:r>
              <a:rPr lang="ru-RU" sz="2000" i="1" dirty="0" smtClean="0"/>
              <a:t> науки в </a:t>
            </a:r>
            <a:r>
              <a:rPr lang="ru-RU" sz="2000" i="1" dirty="0" err="1" smtClean="0"/>
              <a:t>цілях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здійснення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соціальних</a:t>
            </a:r>
            <a:r>
              <a:rPr lang="ru-RU" sz="2000" i="1" dirty="0" smtClean="0"/>
              <a:t> реформ на благо </a:t>
            </a:r>
            <a:r>
              <a:rPr lang="ru-RU" sz="2000" i="1" dirty="0" err="1" smtClean="0"/>
              <a:t>суспільства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Соціологія</a:t>
            </a:r>
            <a:r>
              <a:rPr lang="ru-RU" sz="2000" i="1" dirty="0" smtClean="0"/>
              <a:t>, яка е вершиною наук, за Контом, повинна </a:t>
            </a:r>
            <a:r>
              <a:rPr lang="ru-RU" sz="2000" i="1" dirty="0" err="1" smtClean="0"/>
              <a:t>розвиватись</a:t>
            </a:r>
            <a:r>
              <a:rPr lang="ru-RU" sz="2000" i="1" dirty="0" smtClean="0"/>
              <a:t> як </a:t>
            </a:r>
            <a:r>
              <a:rPr lang="ru-RU" sz="2000" i="1" dirty="0" err="1" smtClean="0"/>
              <a:t>аналіз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соціальної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динаміки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соціальної</a:t>
            </a:r>
            <a:r>
              <a:rPr lang="ru-RU" sz="2000" i="1" dirty="0" smtClean="0"/>
              <a:t> статики.</a:t>
            </a:r>
            <a:endParaRPr lang="ru-RU" sz="2000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Три історичні стадії пізнання суспільства</a:t>
            </a:r>
            <a:endParaRPr lang="uk-UA" sz="32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114800" cy="5661248"/>
          </a:xfrm>
        </p:spPr>
        <p:txBody>
          <a:bodyPr/>
          <a:lstStyle/>
          <a:p>
            <a:pPr marL="550926" indent="-514350">
              <a:buNone/>
            </a:pPr>
            <a:r>
              <a:rPr lang="uk-UA" dirty="0" smtClean="0">
                <a:solidFill>
                  <a:srgbClr val="00FF99"/>
                </a:solidFill>
              </a:rPr>
              <a:t>1.Релігійно-міфологічна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rgbClr val="00FF99"/>
                </a:solidFill>
              </a:rPr>
              <a:t>(Веди, </a:t>
            </a:r>
            <a:r>
              <a:rPr lang="uk-UA" dirty="0" err="1" smtClean="0">
                <a:solidFill>
                  <a:srgbClr val="00FF99"/>
                </a:solidFill>
              </a:rPr>
              <a:t>біблія</a:t>
            </a:r>
            <a:r>
              <a:rPr lang="uk-UA" dirty="0" smtClean="0">
                <a:solidFill>
                  <a:srgbClr val="00FF99"/>
                </a:solidFill>
              </a:rPr>
              <a:t>, </a:t>
            </a:r>
            <a:r>
              <a:rPr lang="uk-UA" dirty="0" err="1" smtClean="0">
                <a:solidFill>
                  <a:srgbClr val="00FF99"/>
                </a:solidFill>
              </a:rPr>
              <a:t>коран</a:t>
            </a:r>
            <a:r>
              <a:rPr lang="uk-UA" dirty="0" smtClean="0">
                <a:solidFill>
                  <a:srgbClr val="00FF99"/>
                </a:solidFill>
              </a:rPr>
              <a:t>…)</a:t>
            </a:r>
          </a:p>
          <a:p>
            <a:pPr marL="550926" indent="-514350">
              <a:buNone/>
            </a:pPr>
            <a:endParaRPr lang="uk-UA" dirty="0" smtClean="0"/>
          </a:p>
          <a:p>
            <a:pPr marL="550926" indent="-514350">
              <a:buNone/>
            </a:pPr>
            <a:endParaRPr lang="uk-UA" dirty="0" smtClean="0"/>
          </a:p>
          <a:p>
            <a:pPr marL="550926" indent="-514350">
              <a:buNone/>
            </a:pPr>
            <a:endParaRPr lang="uk-UA" dirty="0" smtClean="0"/>
          </a:p>
          <a:p>
            <a:pPr marL="550926" indent="-514350">
              <a:buNone/>
            </a:pPr>
            <a:r>
              <a:rPr lang="uk-UA" dirty="0" smtClean="0">
                <a:solidFill>
                  <a:srgbClr val="FFFF00"/>
                </a:solidFill>
              </a:rPr>
              <a:t>3.Раціональна(</a:t>
            </a:r>
            <a:r>
              <a:rPr lang="uk-UA" dirty="0" err="1" smtClean="0">
                <a:solidFill>
                  <a:srgbClr val="FFFF00"/>
                </a:solidFill>
              </a:rPr>
              <a:t>позитив-на</a:t>
            </a:r>
            <a:r>
              <a:rPr lang="uk-UA" dirty="0" smtClean="0">
                <a:solidFill>
                  <a:srgbClr val="FFFF00"/>
                </a:solidFill>
              </a:rPr>
              <a:t>) –Конт-Вебер-Сорокін-Парсонс-Спенсер-Дюркгейм-Ковалевський-Маркс-Парето-Лазерфельд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66FF"/>
                </a:solidFill>
              </a:rPr>
              <a:t>2. Філософсько-етична:</a:t>
            </a:r>
          </a:p>
          <a:p>
            <a:pPr>
              <a:buNone/>
            </a:pPr>
            <a:r>
              <a:rPr lang="uk-UA" dirty="0" err="1" smtClean="0">
                <a:solidFill>
                  <a:srgbClr val="0066FF"/>
                </a:solidFill>
              </a:rPr>
              <a:t>Платон-Арістотель-Мор-Макіавеллі-Сократ-Монтемк</a:t>
            </a:r>
            <a:r>
              <a:rPr lang="en-US" dirty="0" smtClean="0">
                <a:solidFill>
                  <a:srgbClr val="0066FF"/>
                </a:solidFill>
              </a:rPr>
              <a:t>’</a:t>
            </a:r>
            <a:r>
              <a:rPr lang="uk-UA" dirty="0" err="1" smtClean="0">
                <a:solidFill>
                  <a:srgbClr val="0066FF"/>
                </a:solidFill>
              </a:rPr>
              <a:t>є-Кетле</a:t>
            </a:r>
            <a:endParaRPr lang="uk-UA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FFFF"/>
                </a:solidFill>
              </a:rPr>
              <a:t>2.Ототожнення поняття суспільства у Платона.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14489"/>
            <a:ext cx="7929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</a:t>
            </a:r>
            <a:r>
              <a:rPr lang="ru-RU" i="1" dirty="0" err="1" smtClean="0"/>
              <a:t>оняття</a:t>
            </a:r>
            <a:r>
              <a:rPr lang="ru-RU" i="1" dirty="0" smtClean="0"/>
              <a:t> «</a:t>
            </a:r>
            <a:r>
              <a:rPr lang="ru-RU" i="1" dirty="0" err="1" smtClean="0"/>
              <a:t>суспільство</a:t>
            </a:r>
            <a:r>
              <a:rPr lang="ru-RU" i="1" dirty="0" smtClean="0"/>
              <a:t>» </a:t>
            </a:r>
            <a:r>
              <a:rPr lang="ru-RU" i="1" dirty="0" err="1" smtClean="0"/>
              <a:t>ототожнюється</a:t>
            </a:r>
            <a:r>
              <a:rPr lang="ru-RU" i="1" dirty="0" smtClean="0"/>
              <a:t> </a:t>
            </a:r>
            <a:r>
              <a:rPr lang="ru-RU" i="1" dirty="0" err="1" smtClean="0"/>
              <a:t>спочатку</a:t>
            </a:r>
            <a:r>
              <a:rPr lang="ru-RU" i="1" dirty="0" smtClean="0"/>
              <a:t> у Платона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поняттям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, </a:t>
            </a:r>
            <a:r>
              <a:rPr lang="ru-RU" i="1" dirty="0" err="1" smtClean="0"/>
              <a:t>потім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суспільство</a:t>
            </a:r>
            <a:r>
              <a:rPr lang="ru-RU" i="1" dirty="0" smtClean="0"/>
              <a:t>, на </a:t>
            </a:r>
            <a:r>
              <a:rPr lang="ru-RU" i="1" dirty="0" err="1" smtClean="0"/>
              <a:t>його</a:t>
            </a:r>
            <a:r>
              <a:rPr lang="ru-RU" i="1" dirty="0" smtClean="0"/>
              <a:t> думку, </a:t>
            </a:r>
            <a:r>
              <a:rPr lang="ru-RU" i="1" dirty="0" err="1" smtClean="0"/>
              <a:t>розпадається</a:t>
            </a:r>
            <a:r>
              <a:rPr lang="ru-RU" i="1" dirty="0" smtClean="0"/>
              <a:t>, </a:t>
            </a:r>
            <a:r>
              <a:rPr lang="ru-RU" i="1" dirty="0" err="1" smtClean="0"/>
              <a:t>зовнішнім</a:t>
            </a:r>
            <a:r>
              <a:rPr lang="ru-RU" i="1" dirty="0" smtClean="0"/>
              <a:t> </a:t>
            </a:r>
            <a:r>
              <a:rPr lang="ru-RU" i="1" dirty="0" err="1" smtClean="0"/>
              <a:t>проявом</a:t>
            </a:r>
            <a:r>
              <a:rPr lang="ru-RU" i="1" dirty="0" smtClean="0"/>
              <a:t> </a:t>
            </a:r>
            <a:r>
              <a:rPr lang="ru-RU" i="1" dirty="0" err="1" smtClean="0"/>
              <a:t>чого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поляризація</a:t>
            </a:r>
            <a:r>
              <a:rPr lang="ru-RU" i="1" dirty="0" smtClean="0"/>
              <a:t> </a:t>
            </a:r>
            <a:r>
              <a:rPr lang="ru-RU" i="1" dirty="0" err="1" smtClean="0"/>
              <a:t>справедливості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несправедливості</a:t>
            </a:r>
            <a:r>
              <a:rPr lang="ru-RU" i="1" dirty="0" smtClean="0"/>
              <a:t>. </a:t>
            </a:r>
            <a:r>
              <a:rPr lang="ru-RU" i="1" dirty="0" err="1" smtClean="0"/>
              <a:t>Внаслідок</a:t>
            </a:r>
            <a:r>
              <a:rPr lang="ru-RU" i="1" dirty="0" smtClean="0"/>
              <a:t> </a:t>
            </a:r>
            <a:r>
              <a:rPr lang="ru-RU" i="1" dirty="0" err="1" smtClean="0"/>
              <a:t>своєрідного</a:t>
            </a:r>
            <a:r>
              <a:rPr lang="ru-RU" i="1" dirty="0" smtClean="0"/>
              <a:t> </a:t>
            </a:r>
            <a:r>
              <a:rPr lang="ru-RU" i="1" dirty="0" err="1" smtClean="0"/>
              <a:t>заперечення</a:t>
            </a:r>
            <a:r>
              <a:rPr lang="ru-RU" i="1" dirty="0" smtClean="0"/>
              <a:t> </a:t>
            </a:r>
            <a:r>
              <a:rPr lang="ru-RU" i="1" dirty="0" err="1" smtClean="0"/>
              <a:t>ця</a:t>
            </a:r>
            <a:r>
              <a:rPr lang="ru-RU" i="1" dirty="0" smtClean="0"/>
              <a:t> </a:t>
            </a:r>
            <a:r>
              <a:rPr lang="ru-RU" i="1" dirty="0" err="1" smtClean="0"/>
              <a:t>протилежність</a:t>
            </a:r>
            <a:r>
              <a:rPr lang="ru-RU" i="1" dirty="0" smtClean="0"/>
              <a:t> </a:t>
            </a:r>
            <a:r>
              <a:rPr lang="ru-RU" i="1" dirty="0" err="1" smtClean="0"/>
              <a:t>усувається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суспільство</a:t>
            </a:r>
            <a:r>
              <a:rPr lang="ru-RU" i="1" dirty="0" smtClean="0"/>
              <a:t> </a:t>
            </a:r>
            <a:r>
              <a:rPr lang="ru-RU" i="1" dirty="0" err="1" smtClean="0"/>
              <a:t>повертається</a:t>
            </a:r>
            <a:r>
              <a:rPr lang="ru-RU" i="1" dirty="0" smtClean="0"/>
              <a:t> до </a:t>
            </a:r>
            <a:r>
              <a:rPr lang="ru-RU" i="1" dirty="0" err="1" smtClean="0"/>
              <a:t>вихідного</a:t>
            </a:r>
            <a:r>
              <a:rPr lang="ru-RU" i="1" dirty="0" smtClean="0"/>
              <a:t> стану. </a:t>
            </a:r>
            <a:r>
              <a:rPr lang="ru-RU" i="1" dirty="0" err="1" smtClean="0"/>
              <a:t>Тобто</a:t>
            </a:r>
            <a:r>
              <a:rPr lang="ru-RU" i="1" dirty="0" smtClean="0"/>
              <a:t> Платон </a:t>
            </a:r>
            <a:r>
              <a:rPr lang="ru-RU" i="1" dirty="0" err="1" smtClean="0"/>
              <a:t>намагається</a:t>
            </a:r>
            <a:r>
              <a:rPr lang="ru-RU" i="1" dirty="0" smtClean="0"/>
              <a:t> </a:t>
            </a:r>
            <a:r>
              <a:rPr lang="ru-RU" i="1" dirty="0" err="1" smtClean="0"/>
              <a:t>позбавити</a:t>
            </a:r>
            <a:r>
              <a:rPr lang="ru-RU" i="1" dirty="0" smtClean="0"/>
              <a:t> </a:t>
            </a:r>
            <a:r>
              <a:rPr lang="ru-RU" i="1" dirty="0" err="1" smtClean="0"/>
              <a:t>ідеальну</a:t>
            </a:r>
            <a:r>
              <a:rPr lang="ru-RU" i="1" dirty="0" smtClean="0"/>
              <a:t> державу </a:t>
            </a:r>
            <a:r>
              <a:rPr lang="ru-RU" i="1" dirty="0" err="1" smtClean="0"/>
              <a:t>можливості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, </a:t>
            </a:r>
            <a:r>
              <a:rPr lang="ru-RU" i="1" dirty="0" err="1" smtClean="0"/>
              <a:t>залишаючи</a:t>
            </a:r>
            <a:r>
              <a:rPr lang="ru-RU" i="1" dirty="0" smtClean="0"/>
              <a:t> </a:t>
            </a:r>
            <a:r>
              <a:rPr lang="ru-RU" i="1" dirty="0" err="1" smtClean="0"/>
              <a:t>їй</a:t>
            </a:r>
            <a:r>
              <a:rPr lang="ru-RU" i="1" dirty="0" smtClean="0"/>
              <a:t> право </a:t>
            </a:r>
            <a:r>
              <a:rPr lang="ru-RU" i="1" dirty="0" err="1" smtClean="0"/>
              <a:t>лише</a:t>
            </a:r>
            <a:r>
              <a:rPr lang="ru-RU" i="1" dirty="0" smtClean="0"/>
              <a:t> </a:t>
            </a:r>
            <a:r>
              <a:rPr lang="ru-RU" i="1" dirty="0" err="1" smtClean="0"/>
              <a:t>функціонувати</a:t>
            </a:r>
            <a:r>
              <a:rPr lang="ru-RU" i="1" dirty="0" smtClean="0"/>
              <a:t>. На </a:t>
            </a:r>
            <a:r>
              <a:rPr lang="ru-RU" i="1" dirty="0" err="1" smtClean="0"/>
              <a:t>його</a:t>
            </a:r>
            <a:r>
              <a:rPr lang="ru-RU" i="1" dirty="0" smtClean="0"/>
              <a:t> думку, </a:t>
            </a:r>
            <a:r>
              <a:rPr lang="ru-RU" i="1" dirty="0" err="1" smtClean="0"/>
              <a:t>будь-які</a:t>
            </a:r>
            <a:r>
              <a:rPr lang="ru-RU" i="1" dirty="0" smtClean="0"/>
              <a:t> </a:t>
            </a:r>
            <a:r>
              <a:rPr lang="ru-RU" i="1" dirty="0" err="1" smtClean="0"/>
              <a:t>суспільні</a:t>
            </a:r>
            <a:r>
              <a:rPr lang="ru-RU" i="1" dirty="0" smtClean="0"/>
              <a:t> </a:t>
            </a:r>
            <a:r>
              <a:rPr lang="ru-RU" i="1" dirty="0" err="1" smtClean="0"/>
              <a:t>зміни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не </a:t>
            </a:r>
            <a:r>
              <a:rPr lang="ru-RU" i="1" dirty="0" err="1" smtClean="0"/>
              <a:t>прогресом</a:t>
            </a:r>
            <a:r>
              <a:rPr lang="ru-RU" i="1" dirty="0" smtClean="0"/>
              <a:t>, а </a:t>
            </a:r>
            <a:r>
              <a:rPr lang="ru-RU" i="1" dirty="0" err="1" smtClean="0"/>
              <a:t>регресом</a:t>
            </a:r>
            <a:r>
              <a:rPr lang="ru-RU" i="1" dirty="0" smtClean="0"/>
              <a:t>. </a:t>
            </a:r>
            <a:r>
              <a:rPr lang="ru-RU" i="1" dirty="0" err="1" smtClean="0"/>
              <a:t>Кругообіг</a:t>
            </a:r>
            <a:r>
              <a:rPr lang="ru-RU" i="1" dirty="0" smtClean="0"/>
              <a:t> </a:t>
            </a:r>
            <a:r>
              <a:rPr lang="ru-RU" i="1" dirty="0" err="1" smtClean="0"/>
              <a:t>державних</a:t>
            </a:r>
            <a:r>
              <a:rPr lang="ru-RU" i="1" dirty="0" smtClean="0"/>
              <a:t> форм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складає</a:t>
            </a:r>
            <a:r>
              <a:rPr lang="ru-RU" i="1" dirty="0" smtClean="0"/>
              <a:t> </a:t>
            </a:r>
            <a:r>
              <a:rPr lang="ru-RU" i="1" dirty="0" err="1" smtClean="0"/>
              <a:t>філософію</a:t>
            </a:r>
            <a:r>
              <a:rPr lang="ru-RU" i="1" dirty="0" smtClean="0"/>
              <a:t> </a:t>
            </a:r>
            <a:r>
              <a:rPr lang="ru-RU" i="1" dirty="0" err="1" smtClean="0"/>
              <a:t>історії</a:t>
            </a:r>
            <a:r>
              <a:rPr lang="ru-RU" i="1" dirty="0" smtClean="0"/>
              <a:t> Платона, яка </a:t>
            </a:r>
            <a:r>
              <a:rPr lang="ru-RU" i="1" dirty="0" err="1" smtClean="0"/>
              <a:t>є</a:t>
            </a:r>
            <a:r>
              <a:rPr lang="ru-RU" i="1" dirty="0" smtClean="0"/>
              <a:t> критикою </a:t>
            </a:r>
            <a:r>
              <a:rPr lang="ru-RU" i="1" dirty="0" err="1" smtClean="0"/>
              <a:t>неприйнятних</a:t>
            </a:r>
            <a:r>
              <a:rPr lang="ru-RU" i="1" dirty="0" smtClean="0"/>
              <a:t> для </a:t>
            </a:r>
            <a:r>
              <a:rPr lang="ru-RU" i="1" dirty="0" err="1" smtClean="0"/>
              <a:t>нього</a:t>
            </a:r>
            <a:r>
              <a:rPr lang="ru-RU" i="1" dirty="0" smtClean="0"/>
              <a:t> форм державного </a:t>
            </a:r>
            <a:r>
              <a:rPr lang="ru-RU" i="1" dirty="0" err="1" smtClean="0"/>
              <a:t>^ладу</a:t>
            </a:r>
            <a:r>
              <a:rPr lang="ru-RU" i="1" dirty="0" smtClean="0"/>
              <a:t>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928670"/>
            <a:ext cx="72866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Держава Платона 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ідеократія</a:t>
            </a:r>
            <a:r>
              <a:rPr lang="ru-RU" i="1" dirty="0" smtClean="0"/>
              <a:t>.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підхід</a:t>
            </a:r>
            <a:r>
              <a:rPr lang="ru-RU" i="1" dirty="0" smtClean="0"/>
              <a:t> до </a:t>
            </a:r>
            <a:r>
              <a:rPr lang="ru-RU" i="1" dirty="0" err="1" smtClean="0"/>
              <a:t>цієї</a:t>
            </a:r>
            <a:r>
              <a:rPr lang="ru-RU" i="1" dirty="0" smtClean="0"/>
              <a:t> </a:t>
            </a:r>
            <a:r>
              <a:rPr lang="ru-RU" i="1" dirty="0" err="1" smtClean="0"/>
              <a:t>побудови</a:t>
            </a:r>
            <a:r>
              <a:rPr lang="ru-RU" i="1" dirty="0" smtClean="0"/>
              <a:t>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назвати</a:t>
            </a:r>
            <a:r>
              <a:rPr lang="ru-RU" i="1" dirty="0" smtClean="0"/>
              <a:t> </a:t>
            </a:r>
            <a:r>
              <a:rPr lang="ru-RU" i="1" dirty="0" err="1" smtClean="0"/>
              <a:t>етичним</a:t>
            </a:r>
            <a:r>
              <a:rPr lang="ru-RU" i="1" dirty="0" smtClean="0"/>
              <a:t> </a:t>
            </a:r>
            <a:r>
              <a:rPr lang="ru-RU" i="1" dirty="0" err="1" smtClean="0"/>
              <a:t>раціоналізмом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насправді</a:t>
            </a:r>
            <a:r>
              <a:rPr lang="ru-RU" i="1" dirty="0" smtClean="0"/>
              <a:t> </a:t>
            </a:r>
            <a:r>
              <a:rPr lang="ru-RU" i="1" dirty="0" err="1" smtClean="0"/>
              <a:t>ототожнюється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утопізмом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впроваджуватися</a:t>
            </a:r>
            <a:r>
              <a:rPr lang="ru-RU" i="1" dirty="0" smtClean="0"/>
              <a:t> без </a:t>
            </a:r>
            <a:r>
              <a:rPr lang="ru-RU" i="1" dirty="0" err="1" smtClean="0"/>
              <a:t>насильства</a:t>
            </a:r>
            <a:r>
              <a:rPr lang="ru-RU" i="1" dirty="0" smtClean="0"/>
              <a:t> над </a:t>
            </a:r>
            <a:r>
              <a:rPr lang="ru-RU" i="1" dirty="0" err="1" smtClean="0"/>
              <a:t>людиною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. </a:t>
            </a:r>
            <a:r>
              <a:rPr lang="ru-RU" i="1" dirty="0" err="1" smtClean="0"/>
              <a:t>Виховання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просвіта</a:t>
            </a:r>
            <a:r>
              <a:rPr lang="ru-RU" i="1" dirty="0" smtClean="0"/>
              <a:t> </a:t>
            </a:r>
            <a:r>
              <a:rPr lang="ru-RU" i="1" dirty="0" err="1" smtClean="0"/>
              <a:t>займають</a:t>
            </a:r>
            <a:r>
              <a:rPr lang="ru-RU" i="1" dirty="0" smtClean="0"/>
              <a:t> </a:t>
            </a:r>
            <a:r>
              <a:rPr lang="ru-RU" i="1" dirty="0" err="1" smtClean="0"/>
              <a:t>важливе</a:t>
            </a:r>
            <a:r>
              <a:rPr lang="ru-RU" i="1" dirty="0" smtClean="0"/>
              <a:t> </a:t>
            </a:r>
            <a:r>
              <a:rPr lang="ru-RU" i="1" dirty="0" err="1" smtClean="0"/>
              <a:t>місце</a:t>
            </a:r>
            <a:r>
              <a:rPr lang="ru-RU" i="1" dirty="0" smtClean="0"/>
              <a:t> у </a:t>
            </a:r>
            <a:r>
              <a:rPr lang="ru-RU" i="1" dirty="0" err="1" smtClean="0"/>
              <a:t>системі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соціальних</a:t>
            </a:r>
            <a:r>
              <a:rPr lang="ru-RU" i="1" dirty="0" smtClean="0"/>
              <a:t> </a:t>
            </a:r>
            <a:r>
              <a:rPr lang="ru-RU" i="1" dirty="0" err="1" smtClean="0"/>
              <a:t>поглядів</a:t>
            </a:r>
            <a:r>
              <a:rPr lang="ru-RU" i="1" dirty="0" smtClean="0"/>
              <a:t> Платона, </a:t>
            </a:r>
            <a:r>
              <a:rPr lang="ru-RU" i="1" dirty="0" err="1" smtClean="0"/>
              <a:t>проте</a:t>
            </a:r>
            <a:r>
              <a:rPr lang="ru-RU" i="1" dirty="0" smtClean="0"/>
              <a:t> </a:t>
            </a:r>
            <a:r>
              <a:rPr lang="ru-RU" i="1" dirty="0" err="1" smtClean="0"/>
              <a:t>розглядає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позицій</a:t>
            </a:r>
            <a:r>
              <a:rPr lang="ru-RU" i="1" dirty="0" smtClean="0"/>
              <a:t> </a:t>
            </a:r>
            <a:r>
              <a:rPr lang="ru-RU" i="1" dirty="0" err="1" smtClean="0"/>
              <a:t>кожної</a:t>
            </a:r>
            <a:r>
              <a:rPr lang="ru-RU" i="1" dirty="0" smtClean="0"/>
              <a:t> </a:t>
            </a:r>
            <a:r>
              <a:rPr lang="ru-RU" i="1" dirty="0" err="1" smtClean="0"/>
              <a:t>верстви</a:t>
            </a:r>
            <a:r>
              <a:rPr lang="ru-RU" i="1" dirty="0" smtClean="0"/>
              <a:t> </a:t>
            </a:r>
            <a:r>
              <a:rPr lang="ru-RU" i="1" dirty="0" err="1" smtClean="0"/>
              <a:t>окремо</a:t>
            </a:r>
            <a:r>
              <a:rPr lang="ru-RU" i="1" dirty="0" smtClean="0"/>
              <a:t>. </a:t>
            </a:r>
            <a:r>
              <a:rPr lang="ru-RU" i="1" dirty="0" err="1" smtClean="0"/>
              <a:t>Задля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</a:t>
            </a:r>
            <a:r>
              <a:rPr lang="ru-RU" i="1" dirty="0" err="1" smtClean="0"/>
              <a:t>справедливості</a:t>
            </a:r>
            <a:r>
              <a:rPr lang="ru-RU" i="1" dirty="0" smtClean="0"/>
              <a:t> Платон </a:t>
            </a:r>
            <a:r>
              <a:rPr lang="ru-RU" i="1" dirty="0" err="1" smtClean="0"/>
              <a:t>пропонував</a:t>
            </a:r>
            <a:r>
              <a:rPr lang="ru-RU" i="1" dirty="0" smtClean="0"/>
              <a:t> </a:t>
            </a:r>
            <a:r>
              <a:rPr lang="ru-RU" i="1" dirty="0" err="1" smtClean="0"/>
              <a:t>скасувати</a:t>
            </a:r>
            <a:r>
              <a:rPr lang="ru-RU" i="1" dirty="0" smtClean="0"/>
              <a:t> </a:t>
            </a:r>
            <a:r>
              <a:rPr lang="ru-RU" i="1" dirty="0" err="1" smtClean="0"/>
              <a:t>сім'ю</a:t>
            </a:r>
            <a:r>
              <a:rPr lang="ru-RU" i="1" dirty="0" smtClean="0"/>
              <a:t> як </a:t>
            </a:r>
            <a:r>
              <a:rPr lang="ru-RU" i="1" dirty="0" err="1" smtClean="0"/>
              <a:t>соціальний</a:t>
            </a:r>
            <a:r>
              <a:rPr lang="ru-RU" i="1" dirty="0" smtClean="0"/>
              <a:t> </a:t>
            </a:r>
            <a:r>
              <a:rPr lang="ru-RU" i="1" dirty="0" err="1" smtClean="0"/>
              <a:t>інститут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підпорядковував</a:t>
            </a:r>
            <a:r>
              <a:rPr lang="ru-RU" i="1" dirty="0" smtClean="0"/>
              <a:t> </a:t>
            </a:r>
            <a:r>
              <a:rPr lang="ru-RU" i="1" dirty="0" err="1" smtClean="0"/>
              <a:t>сімейні</a:t>
            </a:r>
            <a:r>
              <a:rPr lang="ru-RU" i="1" dirty="0" smtClean="0"/>
              <a:t> </a:t>
            </a:r>
            <a:r>
              <a:rPr lang="ru-RU" i="1" dirty="0" err="1" smtClean="0"/>
              <a:t>стосунки</a:t>
            </a:r>
            <a:r>
              <a:rPr lang="ru-RU" i="1" dirty="0" smtClean="0"/>
              <a:t> людей </a:t>
            </a:r>
            <a:r>
              <a:rPr lang="ru-RU" i="1" dirty="0" err="1" smtClean="0"/>
              <a:t>державі</a:t>
            </a:r>
            <a:r>
              <a:rPr lang="ru-RU" i="1" dirty="0" smtClean="0"/>
              <a:t>.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вважав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індивідуального</a:t>
            </a:r>
            <a:r>
              <a:rPr lang="ru-RU" i="1" dirty="0" smtClean="0"/>
              <a:t> </a:t>
            </a:r>
            <a:r>
              <a:rPr lang="ru-RU" i="1" dirty="0" err="1" smtClean="0"/>
              <a:t>щастя</a:t>
            </a:r>
            <a:r>
              <a:rPr lang="ru-RU" i="1" dirty="0" smtClean="0"/>
              <a:t> </a:t>
            </a:r>
            <a:r>
              <a:rPr lang="ru-RU" i="1" dirty="0" err="1" smtClean="0"/>
              <a:t>його</a:t>
            </a:r>
            <a:r>
              <a:rPr lang="ru-RU" i="1" dirty="0" smtClean="0"/>
              <a:t> держава не </a:t>
            </a:r>
            <a:r>
              <a:rPr lang="ru-RU" i="1" dirty="0" err="1" smtClean="0"/>
              <a:t>передбачає</a:t>
            </a:r>
            <a:r>
              <a:rPr lang="ru-RU" i="1" dirty="0" smtClean="0"/>
              <a:t> — члени </a:t>
            </a:r>
            <a:r>
              <a:rPr lang="ru-RU" i="1" dirty="0" err="1" smtClean="0"/>
              <a:t>ідеальної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 </a:t>
            </a:r>
            <a:r>
              <a:rPr lang="ru-RU" i="1" dirty="0" err="1" smtClean="0"/>
              <a:t>щасливі</a:t>
            </a:r>
            <a:r>
              <a:rPr lang="ru-RU" i="1" dirty="0" smtClean="0"/>
              <a:t> гуртом.</a:t>
            </a:r>
          </a:p>
          <a:p>
            <a:r>
              <a:rPr lang="ru-RU" i="1" dirty="0" smtClean="0"/>
              <a:t>    </a:t>
            </a:r>
            <a:r>
              <a:rPr lang="ru-RU" i="1" dirty="0" err="1" smtClean="0"/>
              <a:t>Отже</a:t>
            </a:r>
            <a:r>
              <a:rPr lang="ru-RU" i="1" dirty="0" smtClean="0"/>
              <a:t>, Платон </a:t>
            </a:r>
            <a:r>
              <a:rPr lang="ru-RU" i="1" dirty="0" err="1" smtClean="0"/>
              <a:t>був</a:t>
            </a:r>
            <a:r>
              <a:rPr lang="ru-RU" i="1" dirty="0" smtClean="0"/>
              <a:t> одним </a:t>
            </a:r>
            <a:r>
              <a:rPr lang="ru-RU" i="1" dirty="0" err="1" smtClean="0"/>
              <a:t>з</a:t>
            </a:r>
            <a:r>
              <a:rPr lang="ru-RU" i="1" dirty="0" smtClean="0"/>
              <a:t> перших,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спробував</a:t>
            </a:r>
            <a:r>
              <a:rPr lang="ru-RU" i="1" dirty="0" smtClean="0"/>
              <a:t> </a:t>
            </a:r>
            <a:r>
              <a:rPr lang="ru-RU" i="1" dirty="0" err="1" smtClean="0"/>
              <a:t>пояснити</a:t>
            </a:r>
            <a:r>
              <a:rPr lang="ru-RU" i="1" dirty="0" smtClean="0"/>
              <a:t> причини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</a:t>
            </a:r>
            <a:r>
              <a:rPr lang="ru-RU" i="1" dirty="0" err="1" smtClean="0"/>
              <a:t>нерівності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створив </a:t>
            </a:r>
            <a:r>
              <a:rPr lang="ru-RU" i="1" dirty="0" err="1" smtClean="0"/>
              <a:t>власну</a:t>
            </a:r>
            <a:r>
              <a:rPr lang="ru-RU" i="1" dirty="0" smtClean="0"/>
              <a:t> </a:t>
            </a:r>
            <a:r>
              <a:rPr lang="ru-RU" i="1" dirty="0" err="1" smtClean="0"/>
              <a:t>теорію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</a:t>
            </a:r>
            <a:r>
              <a:rPr lang="ru-RU" i="1" dirty="0" err="1" smtClean="0"/>
              <a:t>стратифікації</a:t>
            </a:r>
            <a:r>
              <a:rPr lang="ru-RU" i="1" dirty="0" smtClean="0"/>
              <a:t>. На </a:t>
            </a:r>
            <a:r>
              <a:rPr lang="ru-RU" i="1" dirty="0" err="1" smtClean="0"/>
              <a:t>його</a:t>
            </a:r>
            <a:r>
              <a:rPr lang="ru-RU" i="1" dirty="0" smtClean="0"/>
              <a:t> думку, </a:t>
            </a:r>
            <a:r>
              <a:rPr lang="ru-RU" i="1" dirty="0" err="1" smtClean="0"/>
              <a:t>соціальна</a:t>
            </a:r>
            <a:r>
              <a:rPr lang="ru-RU" i="1" dirty="0" smtClean="0"/>
              <a:t> структура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 </a:t>
            </a:r>
            <a:r>
              <a:rPr lang="ru-RU" i="1" dirty="0" err="1" smtClean="0"/>
              <a:t>створювалась</a:t>
            </a:r>
            <a:r>
              <a:rPr lang="ru-RU" i="1" dirty="0" smtClean="0"/>
              <a:t> </a:t>
            </a:r>
            <a:r>
              <a:rPr lang="ru-RU" i="1" dirty="0" err="1" smtClean="0"/>
              <a:t>внаслідок</a:t>
            </a:r>
            <a:r>
              <a:rPr lang="ru-RU" i="1" dirty="0" smtClean="0"/>
              <a:t> </a:t>
            </a:r>
            <a:r>
              <a:rPr lang="ru-RU" i="1" dirty="0" err="1" smtClean="0"/>
              <a:t>дії</a:t>
            </a:r>
            <a:r>
              <a:rPr lang="ru-RU" i="1" dirty="0" smtClean="0"/>
              <a:t> </a:t>
            </a:r>
            <a:r>
              <a:rPr lang="ru-RU" i="1" dirty="0" err="1" smtClean="0"/>
              <a:t>надлюдського</a:t>
            </a:r>
            <a:r>
              <a:rPr lang="ru-RU" i="1" dirty="0" smtClean="0"/>
              <a:t> </a:t>
            </a:r>
            <a:r>
              <a:rPr lang="ru-RU" i="1" dirty="0" err="1" smtClean="0"/>
              <a:t>розуму</a:t>
            </a:r>
            <a:r>
              <a:rPr lang="ru-RU" i="1" dirty="0" smtClean="0"/>
              <a:t>.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вважав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теорія</a:t>
            </a:r>
            <a:r>
              <a:rPr lang="ru-RU" i="1" dirty="0" smtClean="0"/>
              <a:t> </a:t>
            </a:r>
            <a:r>
              <a:rPr lang="ru-RU" i="1" dirty="0" err="1" smtClean="0"/>
              <a:t>управління</a:t>
            </a:r>
            <a:r>
              <a:rPr lang="ru-RU" i="1" dirty="0" smtClean="0"/>
              <a:t> державою </a:t>
            </a:r>
            <a:r>
              <a:rPr lang="ru-RU" i="1" dirty="0" err="1" smtClean="0"/>
              <a:t>має</a:t>
            </a:r>
            <a:r>
              <a:rPr lang="ru-RU" i="1" dirty="0" smtClean="0"/>
              <a:t> бути </a:t>
            </a:r>
            <a:r>
              <a:rPr lang="ru-RU" i="1" dirty="0" err="1" smtClean="0"/>
              <a:t>заснована</a:t>
            </a:r>
            <a:r>
              <a:rPr lang="ru-RU" i="1" dirty="0" smtClean="0"/>
              <a:t> на </a:t>
            </a:r>
            <a:r>
              <a:rPr lang="ru-RU" i="1" dirty="0" err="1" smtClean="0"/>
              <a:t>вивченні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, а </a:t>
            </a:r>
            <a:r>
              <a:rPr lang="ru-RU" i="1" dirty="0" err="1" smtClean="0"/>
              <a:t>здорове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суспільство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складатися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людей,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переслідують</a:t>
            </a:r>
            <a:r>
              <a:rPr lang="ru-RU" i="1" dirty="0" smtClean="0"/>
              <a:t> страх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невпевненість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Anna\Desktop\planirovat-d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66"/>
            <a:ext cx="7000923" cy="571504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102</TotalTime>
  <Words>1042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Основні етапи і тенденції розвитку соціологічної думки</vt:lpstr>
      <vt:lpstr>               План</vt:lpstr>
      <vt:lpstr>Слайд 3</vt:lpstr>
      <vt:lpstr>Слайд 4</vt:lpstr>
      <vt:lpstr> 1.Виникнення і становлення соціальних знань про суспільство. </vt:lpstr>
      <vt:lpstr>Три історичні стадії пізнання суспільства</vt:lpstr>
      <vt:lpstr> 2.Ототожнення поняття суспільства у Платона. </vt:lpstr>
      <vt:lpstr>Слайд 8</vt:lpstr>
      <vt:lpstr>Слайд 9</vt:lpstr>
      <vt:lpstr>Давньогрецький філософ-Арістотель</vt:lpstr>
      <vt:lpstr>Релігійний діяч Аврелій Августин</vt:lpstr>
      <vt:lpstr>Слайд 12</vt:lpstr>
      <vt:lpstr>Слайд 13</vt:lpstr>
      <vt:lpstr>Слайд 14</vt:lpstr>
      <vt:lpstr>Слайд 15</vt:lpstr>
      <vt:lpstr>Слайд 16</vt:lpstr>
      <vt:lpstr>Домашнє завдання: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етапи і тенденції розвитку соціологічної думки</dc:title>
  <dc:creator>Anna</dc:creator>
  <cp:lastModifiedBy>Asus</cp:lastModifiedBy>
  <cp:revision>14</cp:revision>
  <dcterms:created xsi:type="dcterms:W3CDTF">2013-11-06T13:12:15Z</dcterms:created>
  <dcterms:modified xsi:type="dcterms:W3CDTF">2014-09-02T19:34:40Z</dcterms:modified>
</cp:coreProperties>
</file>