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4" r:id="rId5"/>
    <p:sldId id="257" r:id="rId6"/>
    <p:sldId id="261" r:id="rId7"/>
    <p:sldId id="260" r:id="rId8"/>
    <p:sldId id="265" r:id="rId9"/>
    <p:sldId id="262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43A4B5C-926A-4077-86DF-B5AFC0A81109}" type="datetimeFigureOut">
              <a:rPr lang="ru-RU" smtClean="0"/>
              <a:t>22.11.2017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7637EC2-AE83-4632-8B18-3B93A63A039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2"/>
            <a:ext cx="7704856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1804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90"/>
          <a:stretch/>
        </p:blipFill>
        <p:spPr bwMode="auto">
          <a:xfrm>
            <a:off x="547156" y="1461570"/>
            <a:ext cx="7907622" cy="2253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87624" y="3861048"/>
            <a:ext cx="72671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/>
              <a:t>Доведіть</a:t>
            </a:r>
            <a:r>
              <a:rPr lang="ru-RU" sz="3200" dirty="0"/>
              <a:t> </a:t>
            </a:r>
            <a:r>
              <a:rPr lang="ru-RU" sz="3200" dirty="0" err="1"/>
              <a:t>тотожність</a:t>
            </a:r>
            <a:r>
              <a:rPr lang="ru-RU" sz="3200" dirty="0"/>
              <a:t>:</a:t>
            </a:r>
          </a:p>
          <a:p>
            <a:r>
              <a:rPr lang="ru-RU" sz="3200" dirty="0"/>
              <a:t>1) </a:t>
            </a:r>
            <a:r>
              <a:rPr lang="en-US" sz="3200" dirty="0"/>
              <a:t>cos(a-b) – cos(</a:t>
            </a:r>
            <a:r>
              <a:rPr lang="en-US" sz="3200" dirty="0" err="1"/>
              <a:t>a+b</a:t>
            </a:r>
            <a:r>
              <a:rPr lang="en-US" sz="3200" dirty="0"/>
              <a:t>) = 2sina*</a:t>
            </a:r>
            <a:r>
              <a:rPr lang="en-US" sz="3200" dirty="0" err="1"/>
              <a:t>sinb</a:t>
            </a:r>
            <a:r>
              <a:rPr lang="en-US" sz="3200" dirty="0"/>
              <a:t> </a:t>
            </a:r>
          </a:p>
          <a:p>
            <a:r>
              <a:rPr lang="en-US" sz="3200" dirty="0"/>
              <a:t> </a:t>
            </a:r>
            <a:r>
              <a:rPr lang="ru-RU" sz="3200" dirty="0" err="1"/>
              <a:t>Спростіть</a:t>
            </a:r>
            <a:endParaRPr lang="ru-RU" sz="3200" dirty="0"/>
          </a:p>
          <a:p>
            <a:r>
              <a:rPr lang="en-US" sz="3200" dirty="0"/>
              <a:t>Cos(</a:t>
            </a:r>
            <a:r>
              <a:rPr lang="en-US" sz="3200" dirty="0" err="1"/>
              <a:t>x+y</a:t>
            </a:r>
            <a:r>
              <a:rPr lang="en-US" sz="3200" dirty="0"/>
              <a:t>)+</a:t>
            </a:r>
            <a:r>
              <a:rPr lang="en-US" sz="3200" dirty="0" err="1"/>
              <a:t>sinx</a:t>
            </a:r>
            <a:r>
              <a:rPr lang="en-US" sz="3200" dirty="0"/>
              <a:t>*</a:t>
            </a:r>
            <a:r>
              <a:rPr lang="en-US" sz="3200" dirty="0" err="1"/>
              <a:t>siny</a:t>
            </a:r>
            <a:r>
              <a:rPr lang="en-US" sz="3200" dirty="0"/>
              <a:t> / cos(x-y)-</a:t>
            </a:r>
            <a:r>
              <a:rPr lang="en-US" sz="3200" dirty="0" err="1"/>
              <a:t>sinx</a:t>
            </a:r>
            <a:r>
              <a:rPr lang="en-US" sz="3200" dirty="0"/>
              <a:t>*</a:t>
            </a:r>
            <a:r>
              <a:rPr lang="en-US" sz="3200" dirty="0" err="1"/>
              <a:t>siny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4197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1435608" y="274320"/>
                <a:ext cx="7384864" cy="4522832"/>
              </a:xfrm>
            </p:spPr>
            <p:txBody>
              <a:bodyPr>
                <a:normAutofit fontScale="90000"/>
              </a:bodyPr>
              <a:lstStyle/>
              <a:p>
                <a:r>
                  <a:rPr lang="ru-RU" dirty="0" smtClean="0"/>
                  <a:t>Домашн</a:t>
                </a:r>
                <a:r>
                  <a:rPr lang="uk-UA" dirty="0" smtClean="0"/>
                  <a:t>є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завдання</a:t>
                </a:r>
                <a:r>
                  <a:rPr lang="ru-RU" dirty="0" smtClean="0"/>
                  <a:t/>
                </a:r>
                <a:br>
                  <a:rPr lang="ru-RU" dirty="0" smtClean="0"/>
                </a:br>
                <a:r>
                  <a:rPr lang="ru-RU" dirty="0" err="1" smtClean="0"/>
                  <a:t>опрацювати</a:t>
                </a:r>
                <a:r>
                  <a:rPr lang="ru-RU" dirty="0" smtClean="0"/>
                  <a:t>  </a:t>
                </a:r>
                <a:r>
                  <a:rPr lang="ru-RU" dirty="0" smtClean="0">
                    <a:latin typeface="Arial"/>
                    <a:cs typeface="Arial"/>
                  </a:rPr>
                  <a:t>§ 10, </a:t>
                </a:r>
                <a:r>
                  <a:rPr lang="ru-RU" dirty="0" err="1" smtClean="0">
                    <a:latin typeface="Arial"/>
                    <a:cs typeface="Arial"/>
                  </a:rPr>
                  <a:t>вивчити</a:t>
                </a:r>
                <a:r>
                  <a:rPr lang="ru-RU" dirty="0" smtClean="0">
                    <a:latin typeface="Arial"/>
                    <a:cs typeface="Arial"/>
                  </a:rPr>
                  <a:t> </a:t>
                </a:r>
                <a:r>
                  <a:rPr lang="ru-RU" dirty="0" err="1" smtClean="0">
                    <a:latin typeface="Arial"/>
                    <a:cs typeface="Arial"/>
                  </a:rPr>
                  <a:t>формули</a:t>
                </a:r>
                <a:r>
                  <a:rPr lang="ru-RU" dirty="0" smtClean="0">
                    <a:latin typeface="Arial"/>
                    <a:cs typeface="Arial"/>
                  </a:rPr>
                  <a:t>.</a:t>
                </a:r>
                <a:br>
                  <a:rPr lang="ru-RU" dirty="0" smtClean="0">
                    <a:latin typeface="Arial"/>
                    <a:cs typeface="Arial"/>
                  </a:rPr>
                </a:br>
                <a:r>
                  <a:rPr lang="ru-RU" dirty="0" smtClean="0">
                    <a:latin typeface="Arial"/>
                    <a:cs typeface="Arial"/>
                  </a:rPr>
                  <a:t>1</a:t>
                </a:r>
                <a:r>
                  <a:rPr lang="en-US" dirty="0" smtClean="0">
                    <a:latin typeface="Arial"/>
                    <a:cs typeface="Arial"/>
                  </a:rPr>
                  <a:t>. tg105º, sin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Arial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  <a:cs typeface="Arial"/>
                          </a:rPr>
                          <m:t>π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Arial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dirty="0" smtClean="0">
                    <a:latin typeface="Arial"/>
                    <a:cs typeface="Arial"/>
                  </a:rPr>
                  <a:t> </a:t>
                </a:r>
                <a:br>
                  <a:rPr lang="en-US" dirty="0" smtClean="0">
                    <a:latin typeface="Arial"/>
                    <a:cs typeface="Arial"/>
                  </a:rPr>
                </a:br>
                <a:r>
                  <a:rPr lang="en-US" dirty="0" smtClean="0">
                    <a:latin typeface="Arial"/>
                    <a:cs typeface="Arial"/>
                  </a:rPr>
                  <a:t>2.</a:t>
                </a:r>
                <a:r>
                  <a:rPr lang="ru-RU" dirty="0" smtClean="0">
                    <a:latin typeface="Arial"/>
                    <a:cs typeface="Arial"/>
                  </a:rPr>
                  <a:t> ст.162 №44(а)</a:t>
                </a:r>
                <a:r>
                  <a:rPr lang="en-US" dirty="0" smtClean="0">
                    <a:latin typeface="Arial"/>
                    <a:cs typeface="Arial"/>
                  </a:rPr>
                  <a:t/>
                </a:r>
                <a:br>
                  <a:rPr lang="en-US" dirty="0" smtClean="0">
                    <a:latin typeface="Arial"/>
                    <a:cs typeface="Arial"/>
                  </a:rPr>
                </a:br>
                <a:r>
                  <a:rPr lang="en-US" dirty="0" smtClean="0">
                    <a:latin typeface="Arial"/>
                    <a:cs typeface="Arial"/>
                  </a:rPr>
                  <a:t>3.</a:t>
                </a:r>
                <a:r>
                  <a:rPr lang="ru-RU" dirty="0" smtClean="0">
                    <a:latin typeface="Arial"/>
                    <a:cs typeface="Arial"/>
                  </a:rPr>
                  <a:t> ст. 162 №44(и)</a:t>
                </a:r>
                <a:r>
                  <a:rPr lang="ru-RU" dirty="0" smtClean="0"/>
                  <a:t/>
                </a:r>
                <a:br>
                  <a:rPr lang="ru-RU" dirty="0" smtClean="0"/>
                </a:br>
                <a:endParaRPr lang="ru-RU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35608" y="274320"/>
                <a:ext cx="7384864" cy="4522832"/>
              </a:xfrm>
              <a:blipFill rotWithShape="1">
                <a:blip r:embed="rId2"/>
                <a:stretch>
                  <a:fillRect l="-3303" t="-16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4246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42" y="908720"/>
            <a:ext cx="8970058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822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Взаємоперевірка 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1268760"/>
            <a:ext cx="8675687" cy="529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5121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187624" y="3356992"/>
            <a:ext cx="7406640" cy="147218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uk-UA" sz="4400" dirty="0">
                <a:effectLst/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3600" dirty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3600" dirty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3600" dirty="0" smtClean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3600" dirty="0" smtClean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3600" dirty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3600" dirty="0">
                <a:effectLst/>
                <a:latin typeface="Calibri"/>
                <a:ea typeface="Times New Roman"/>
                <a:cs typeface="Times New Roman"/>
              </a:rPr>
            </a:br>
            <a:r>
              <a:rPr lang="ru-RU" sz="3600" dirty="0" smtClean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3600" dirty="0" smtClean="0">
                <a:effectLst/>
                <a:latin typeface="Calibri"/>
                <a:ea typeface="Times New Roman"/>
                <a:cs typeface="Times New Roman"/>
              </a:rPr>
            </a:br>
            <a:r>
              <a:rPr lang="uk-UA" sz="4400" b="1" dirty="0" smtClean="0">
                <a:effectLst/>
                <a:latin typeface="Times New Roman"/>
                <a:ea typeface="Times New Roman"/>
                <a:cs typeface="Times New Roman"/>
              </a:rPr>
              <a:t>Тема </a:t>
            </a:r>
            <a:r>
              <a:rPr lang="uk-UA" sz="4400" b="1" dirty="0">
                <a:effectLst/>
                <a:latin typeface="Times New Roman"/>
                <a:ea typeface="Times New Roman"/>
                <a:cs typeface="Times New Roman"/>
              </a:rPr>
              <a:t>уроку: </a:t>
            </a:r>
            <a:r>
              <a:rPr lang="uk-UA" sz="6000" b="1" dirty="0">
                <a:solidFill>
                  <a:schemeClr val="accent3">
                    <a:lumMod val="75000"/>
                  </a:schemeClr>
                </a:solidFill>
                <a:effectLst/>
                <a:latin typeface="Segoe Print" panose="02000600000000000000" pitchFamily="2" charset="0"/>
                <a:ea typeface="Times New Roman"/>
                <a:cs typeface="Times New Roman"/>
              </a:rPr>
              <a:t>Тригонометричні формули </a:t>
            </a:r>
            <a:r>
              <a:rPr lang="uk-UA" sz="6000" b="1" dirty="0" smtClean="0">
                <a:solidFill>
                  <a:schemeClr val="accent3">
                    <a:lumMod val="75000"/>
                  </a:schemeClr>
                </a:solidFill>
                <a:effectLst/>
                <a:latin typeface="Segoe Print" panose="02000600000000000000" pitchFamily="2" charset="0"/>
                <a:ea typeface="Times New Roman"/>
                <a:cs typeface="Times New Roman"/>
              </a:rPr>
              <a:t>додавання</a:t>
            </a:r>
            <a:endParaRPr lang="ru-RU" sz="6000" dirty="0">
              <a:solidFill>
                <a:schemeClr val="accent3">
                  <a:lumMod val="75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851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715200" cy="5026570"/>
          </a:xfrm>
        </p:spPr>
        <p:txBody>
          <a:bodyPr>
            <a:normAutofit/>
          </a:bodyPr>
          <a:lstStyle/>
          <a:p>
            <a:r>
              <a:rPr lang="uk-UA" b="1" dirty="0"/>
              <a:t>І сходинка:</a:t>
            </a:r>
            <a:r>
              <a:rPr lang="uk-UA" dirty="0"/>
              <a:t> </a:t>
            </a:r>
            <a:r>
              <a:rPr lang="uk-UA" b="1" dirty="0"/>
              <a:t>Я знаю 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 </a:t>
            </a:r>
            <a:r>
              <a:rPr lang="uk-UA" i="1" dirty="0" smtClean="0"/>
              <a:t>Вивчення </a:t>
            </a:r>
            <a:r>
              <a:rPr lang="uk-UA" i="1" dirty="0"/>
              <a:t>математики подібне до Нілу, що починається невеликим струмком, а закінчується великою річкою.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                </a:t>
            </a:r>
            <a:r>
              <a:rPr lang="uk-UA" i="1" dirty="0" err="1" smtClean="0"/>
              <a:t>Ч.К.Колтон</a:t>
            </a:r>
            <a:r>
              <a:rPr lang="uk-UA" i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6374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3707904" y="3461185"/>
            <a:ext cx="3744416" cy="11521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dirty="0" err="1" smtClean="0">
                <a:effectLst/>
                <a:latin typeface="Times New Roman"/>
                <a:ea typeface="Times New Roman"/>
                <a:cs typeface="Times New Roman"/>
              </a:rPr>
              <a:t>tg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(α+β) =(</a:t>
            </a:r>
            <a:r>
              <a:rPr lang="uk-UA" dirty="0" err="1" smtClean="0">
                <a:effectLst/>
                <a:latin typeface="Times New Roman"/>
                <a:ea typeface="Times New Roman"/>
                <a:cs typeface="Times New Roman"/>
              </a:rPr>
              <a:t>tg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α+tgβ) / (1-tgαtgβ)        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dirty="0" err="1" smtClean="0">
                <a:effectLst/>
                <a:latin typeface="Times New Roman"/>
                <a:ea typeface="Times New Roman"/>
                <a:cs typeface="Times New Roman"/>
              </a:rPr>
              <a:t>tg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(α-β) =(</a:t>
            </a:r>
            <a:r>
              <a:rPr lang="uk-UA" dirty="0" err="1" smtClean="0">
                <a:effectLst/>
                <a:latin typeface="Times New Roman"/>
                <a:ea typeface="Times New Roman"/>
                <a:cs typeface="Times New Roman"/>
              </a:rPr>
              <a:t>tg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α-tgβ) / (1+tgαtgβ)</a:t>
            </a: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32040" y="614399"/>
            <a:ext cx="3528392" cy="10274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sin(</a:t>
            </a:r>
            <a:r>
              <a:rPr lang="el-GR" dirty="0" smtClean="0"/>
              <a:t>α+β)=  </a:t>
            </a:r>
            <a:r>
              <a:rPr lang="en-US" dirty="0" smtClean="0"/>
              <a:t>sin</a:t>
            </a:r>
            <a:r>
              <a:rPr lang="el-GR" dirty="0" smtClean="0"/>
              <a:t>α  </a:t>
            </a:r>
            <a:r>
              <a:rPr lang="en-US" dirty="0" smtClean="0"/>
              <a:t>cos</a:t>
            </a:r>
            <a:r>
              <a:rPr lang="el-GR" dirty="0" smtClean="0"/>
              <a:t>β  +  </a:t>
            </a:r>
            <a:r>
              <a:rPr lang="en-US" dirty="0" smtClean="0"/>
              <a:t>cos</a:t>
            </a:r>
            <a:r>
              <a:rPr lang="el-GR" dirty="0" smtClean="0"/>
              <a:t>α  </a:t>
            </a:r>
            <a:r>
              <a:rPr lang="en-US" dirty="0" smtClean="0"/>
              <a:t>sin</a:t>
            </a:r>
            <a:r>
              <a:rPr lang="el-GR" dirty="0" smtClean="0"/>
              <a:t>β</a:t>
            </a:r>
            <a:endParaRPr lang="uk-UA" dirty="0" smtClean="0"/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dirty="0" err="1" smtClean="0">
                <a:effectLst/>
                <a:latin typeface="Times New Roman"/>
                <a:ea typeface="Times New Roman"/>
                <a:cs typeface="Times New Roman"/>
              </a:rPr>
              <a:t>sin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(α-β)=  </a:t>
            </a:r>
            <a:r>
              <a:rPr lang="uk-UA" dirty="0" err="1" smtClean="0">
                <a:effectLst/>
                <a:latin typeface="Times New Roman"/>
                <a:ea typeface="Times New Roman"/>
                <a:cs typeface="Times New Roman"/>
              </a:rPr>
              <a:t>sin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α  cosβ  -  cosα  sinβ</a:t>
            </a:r>
            <a:r>
              <a:rPr lang="el-GR" dirty="0" smtClean="0"/>
              <a:t> </a:t>
            </a:r>
            <a:endParaRPr lang="ru-RU" dirty="0"/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115616" y="811454"/>
            <a:ext cx="2592288" cy="864096"/>
          </a:xfrm>
          <a:prstGeom prst="round2DiagRect">
            <a:avLst>
              <a:gd name="adj1" fmla="val 39114"/>
              <a:gd name="adj2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Формули додавання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5" name="Скругленная соединительная линия 4"/>
          <p:cNvCxnSpPr>
            <a:stCxn id="3" idx="0"/>
          </p:cNvCxnSpPr>
          <p:nvPr/>
        </p:nvCxnSpPr>
        <p:spPr>
          <a:xfrm flipV="1">
            <a:off x="3707904" y="811454"/>
            <a:ext cx="1296144" cy="432048"/>
          </a:xfrm>
          <a:prstGeom prst="curvedConnector3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кругленная соединительная линия 9"/>
          <p:cNvCxnSpPr/>
          <p:nvPr/>
        </p:nvCxnSpPr>
        <p:spPr>
          <a:xfrm>
            <a:off x="3347864" y="1675550"/>
            <a:ext cx="1656184" cy="889354"/>
          </a:xfrm>
          <a:prstGeom prst="curvedConnector3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5004048" y="2096852"/>
            <a:ext cx="3456384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err="1" smtClean="0">
                <a:effectLst/>
                <a:latin typeface="Times New Roman"/>
                <a:ea typeface="Times New Roman"/>
              </a:rPr>
              <a:t>cos</a:t>
            </a:r>
            <a:r>
              <a:rPr lang="uk-UA" dirty="0" smtClean="0">
                <a:effectLst/>
                <a:latin typeface="Times New Roman"/>
                <a:ea typeface="Times New Roman"/>
              </a:rPr>
              <a:t>(α-β)=</a:t>
            </a:r>
            <a:r>
              <a:rPr lang="uk-UA" dirty="0" err="1" smtClean="0">
                <a:effectLst/>
                <a:latin typeface="Times New Roman"/>
                <a:ea typeface="Times New Roman"/>
              </a:rPr>
              <a:t>cos</a:t>
            </a:r>
            <a:r>
              <a:rPr lang="uk-UA" dirty="0" smtClean="0">
                <a:effectLst/>
                <a:latin typeface="Times New Roman"/>
                <a:ea typeface="Times New Roman"/>
              </a:rPr>
              <a:t>α  cosβ  + sinα  sinβ</a:t>
            </a:r>
          </a:p>
          <a:p>
            <a:pPr algn="ctr"/>
            <a:r>
              <a:rPr lang="uk-UA" dirty="0" err="1" smtClean="0">
                <a:effectLst/>
                <a:latin typeface="Times New Roman"/>
                <a:ea typeface="Times New Roman"/>
              </a:rPr>
              <a:t>cos</a:t>
            </a:r>
            <a:r>
              <a:rPr lang="uk-UA" dirty="0" smtClean="0">
                <a:effectLst/>
                <a:latin typeface="Times New Roman"/>
                <a:ea typeface="Times New Roman"/>
              </a:rPr>
              <a:t>(α+β)=</a:t>
            </a:r>
            <a:r>
              <a:rPr lang="uk-UA" dirty="0" err="1" smtClean="0">
                <a:effectLst/>
                <a:latin typeface="Times New Roman"/>
                <a:ea typeface="Times New Roman"/>
              </a:rPr>
              <a:t>cos</a:t>
            </a:r>
            <a:r>
              <a:rPr lang="uk-UA" dirty="0" smtClean="0">
                <a:effectLst/>
                <a:latin typeface="Times New Roman"/>
                <a:ea typeface="Times New Roman"/>
              </a:rPr>
              <a:t>α  cosβ  -  sinα  sinβ</a:t>
            </a:r>
            <a:endParaRPr lang="ru-RU" dirty="0"/>
          </a:p>
        </p:txBody>
      </p:sp>
      <p:cxnSp>
        <p:nvCxnSpPr>
          <p:cNvPr id="18" name="Скругленная соединительная линия 17"/>
          <p:cNvCxnSpPr/>
          <p:nvPr/>
        </p:nvCxnSpPr>
        <p:spPr>
          <a:xfrm>
            <a:off x="2483768" y="1688179"/>
            <a:ext cx="2232248" cy="1753450"/>
          </a:xfrm>
          <a:prstGeom prst="curvedConnector3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992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052736"/>
            <a:ext cx="7427168" cy="466653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ІІ сходинка: Я вмію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Багато чого з математики не залишається в пам’яті, але коли зрозумієш її, тоді легко при нагоді згадати призабуте.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</a:t>
            </a:r>
            <a:r>
              <a:rPr lang="ru-RU" dirty="0" smtClean="0"/>
              <a:t>       </a:t>
            </a:r>
            <a:r>
              <a:rPr lang="uk-UA" dirty="0" err="1" smtClean="0"/>
              <a:t>М.В.Остроградський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75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770"/>
          <a:stretch/>
        </p:blipFill>
        <p:spPr bwMode="auto">
          <a:xfrm>
            <a:off x="1619672" y="797471"/>
            <a:ext cx="5929312" cy="2047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59632" y="3068960"/>
            <a:ext cx="71191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ru-RU" sz="3200" dirty="0" err="1" smtClean="0"/>
              <a:t>Доведіть</a:t>
            </a:r>
            <a:r>
              <a:rPr lang="ru-RU" sz="3200" dirty="0" smtClean="0"/>
              <a:t> </a:t>
            </a:r>
            <a:r>
              <a:rPr lang="ru-RU" sz="3200" dirty="0" err="1"/>
              <a:t>тотожність</a:t>
            </a:r>
            <a:r>
              <a:rPr lang="ru-RU" sz="3200" dirty="0"/>
              <a:t>:</a:t>
            </a:r>
          </a:p>
          <a:p>
            <a:r>
              <a:rPr lang="en-US" sz="3200" dirty="0" err="1" smtClean="0"/>
              <a:t>tg</a:t>
            </a:r>
            <a:r>
              <a:rPr lang="en-US" sz="3200" dirty="0" smtClean="0"/>
              <a:t>(</a:t>
            </a:r>
            <a:r>
              <a:rPr lang="en-US" sz="3200" dirty="0" err="1" smtClean="0"/>
              <a:t>a+b</a:t>
            </a:r>
            <a:r>
              <a:rPr lang="en-US" sz="3200" dirty="0"/>
              <a:t>) –( </a:t>
            </a:r>
            <a:r>
              <a:rPr lang="en-US" sz="3200" dirty="0" err="1"/>
              <a:t>tga+tgb</a:t>
            </a:r>
            <a:r>
              <a:rPr lang="en-US" sz="3200" dirty="0"/>
              <a:t>)=</a:t>
            </a:r>
            <a:r>
              <a:rPr lang="en-US" sz="3200" dirty="0" err="1"/>
              <a:t>tg</a:t>
            </a:r>
            <a:r>
              <a:rPr lang="en-US" sz="3200" dirty="0"/>
              <a:t>(</a:t>
            </a:r>
            <a:r>
              <a:rPr lang="en-US" sz="3200" dirty="0" err="1"/>
              <a:t>a+b</a:t>
            </a:r>
            <a:r>
              <a:rPr lang="en-US" sz="3200" dirty="0"/>
              <a:t>)*</a:t>
            </a:r>
            <a:r>
              <a:rPr lang="en-US" sz="3200" dirty="0" err="1" smtClean="0"/>
              <a:t>tga</a:t>
            </a:r>
            <a:r>
              <a:rPr lang="en-US" sz="3200" dirty="0" smtClean="0"/>
              <a:t>*</a:t>
            </a:r>
            <a:r>
              <a:rPr lang="en-US" sz="3200" dirty="0" err="1" smtClean="0"/>
              <a:t>tgb</a:t>
            </a:r>
            <a:endParaRPr lang="ru-RU" sz="3200" dirty="0" smtClean="0"/>
          </a:p>
          <a:p>
            <a:r>
              <a:rPr lang="ru-RU" sz="3200" dirty="0"/>
              <a:t> </a:t>
            </a:r>
            <a:r>
              <a:rPr lang="ru-RU" sz="3200" dirty="0" err="1" smtClean="0"/>
              <a:t>Спростіть</a:t>
            </a:r>
            <a:endParaRPr lang="ru-RU" sz="3200" dirty="0" smtClean="0"/>
          </a:p>
          <a:p>
            <a:r>
              <a:rPr lang="ru-RU" sz="3200" dirty="0"/>
              <a:t>с</a:t>
            </a:r>
            <a:r>
              <a:rPr lang="en-US" sz="3200" dirty="0" err="1" smtClean="0"/>
              <a:t>os</a:t>
            </a:r>
            <a:r>
              <a:rPr lang="en-US" sz="3200" dirty="0" smtClean="0"/>
              <a:t>(x-y</a:t>
            </a:r>
            <a:r>
              <a:rPr lang="en-US" sz="3200" dirty="0"/>
              <a:t>)-2sinx*</a:t>
            </a:r>
            <a:r>
              <a:rPr lang="en-US" sz="3200" dirty="0" err="1"/>
              <a:t>siny</a:t>
            </a:r>
            <a:r>
              <a:rPr lang="en-US" sz="3200" dirty="0"/>
              <a:t> / 2cosx*</a:t>
            </a:r>
            <a:r>
              <a:rPr lang="en-US" sz="3200" dirty="0" err="1"/>
              <a:t>siny+sin</a:t>
            </a:r>
            <a:r>
              <a:rPr lang="en-US" sz="3200" dirty="0"/>
              <a:t>(x-y) </a:t>
            </a:r>
          </a:p>
          <a:p>
            <a:endParaRPr lang="ru-RU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50330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836712"/>
            <a:ext cx="7797552" cy="473853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uk-UA" b="1" dirty="0" smtClean="0">
                <a:effectLst/>
                <a:latin typeface="Times New Roman"/>
                <a:ea typeface="Times New Roman"/>
                <a:cs typeface="Times New Roman"/>
              </a:rPr>
              <a:t>ІІІ сходинка: Я зможу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Навчання мистецтву розв'язувати задачі – це виховання волі.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r>
              <a:rPr lang="ru-RU" sz="3600" dirty="0" smtClean="0">
                <a:ea typeface="Calibri"/>
                <a:cs typeface="Times New Roman"/>
              </a:rPr>
              <a:t>                                         </a:t>
            </a:r>
            <a:r>
              <a:rPr lang="ru-RU" sz="3600" dirty="0" smtClean="0">
                <a:ea typeface="Calibri"/>
                <a:cs typeface="Times New Roman"/>
              </a:rPr>
              <a:t>                </a:t>
            </a:r>
            <a:r>
              <a:rPr lang="uk-UA" dirty="0" smtClean="0">
                <a:effectLst/>
                <a:latin typeface="Times New Roman"/>
                <a:ea typeface="Times New Roman"/>
                <a:cs typeface="Times New Roman"/>
              </a:rPr>
              <a:t>Д. </a:t>
            </a:r>
            <a:r>
              <a:rPr lang="uk-UA" dirty="0" err="1" smtClean="0">
                <a:effectLst/>
                <a:latin typeface="Times New Roman"/>
                <a:ea typeface="Times New Roman"/>
                <a:cs typeface="Times New Roman"/>
              </a:rPr>
              <a:t>Пойа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440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207</TotalTime>
  <Words>114</Words>
  <Application>Microsoft Office PowerPoint</Application>
  <PresentationFormat>Экран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Презентация PowerPoint</vt:lpstr>
      <vt:lpstr>Презентация PowerPoint</vt:lpstr>
      <vt:lpstr>Взаємоперевірка </vt:lpstr>
      <vt:lpstr>     Тема уроку: Тригонометричні формули додавання</vt:lpstr>
      <vt:lpstr>І сходинка: Я знаю   Вивчення математики подібне до Нілу, що починається невеликим струмком, а закінчується великою річкою.                                 Ч.К.Колтон  </vt:lpstr>
      <vt:lpstr>Презентация PowerPoint</vt:lpstr>
      <vt:lpstr>ІІ сходинка: Я вмію Багато чого з математики не залишається в пам’яті, але коли зрозумієш її, тоді легко при нагоді згадати призабуте.                        М.В.Остроградський </vt:lpstr>
      <vt:lpstr>Презентация PowerPoint</vt:lpstr>
      <vt:lpstr>ІІІ сходинка: Я зможу Навчання мистецтву розв'язувати задачі – це виховання волі.                                                          Д. Пойа </vt:lpstr>
      <vt:lpstr>Презентация PowerPoint</vt:lpstr>
      <vt:lpstr>Домашнє завдання опрацювати  § 10, вивчити формули. 1. tg105º, sinπ/12  2. ст.162 №44(а) 3. ст. 162 №44(и)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</dc:creator>
  <cp:lastModifiedBy>Алла</cp:lastModifiedBy>
  <cp:revision>12</cp:revision>
  <dcterms:created xsi:type="dcterms:W3CDTF">2017-11-19T16:02:10Z</dcterms:created>
  <dcterms:modified xsi:type="dcterms:W3CDTF">2017-11-22T10:37:42Z</dcterms:modified>
</cp:coreProperties>
</file>