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7" r:id="rId9"/>
    <p:sldId id="288" r:id="rId10"/>
    <p:sldId id="289" r:id="rId11"/>
    <p:sldId id="290" r:id="rId12"/>
    <p:sldId id="291" r:id="rId13"/>
    <p:sldId id="295" r:id="rId14"/>
    <p:sldId id="296" r:id="rId15"/>
    <p:sldId id="297" r:id="rId16"/>
    <p:sldId id="298" r:id="rId17"/>
    <p:sldId id="299" r:id="rId18"/>
    <p:sldId id="300" r:id="rId19"/>
    <p:sldId id="304" r:id="rId20"/>
    <p:sldId id="303" r:id="rId21"/>
    <p:sldId id="302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19" r:id="rId37"/>
    <p:sldId id="320" r:id="rId38"/>
    <p:sldId id="322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CAEC397-D951-4C87-8264-4BCB4367CD4E}" type="datetimeFigureOut">
              <a:rPr lang="ru-RU"/>
              <a:pPr>
                <a:defRPr/>
              </a:pPr>
              <a:t>16.11.2016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3F2DD9-CF7D-4D6C-9989-712345633B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109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6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77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80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81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82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3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84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85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86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7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8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89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64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5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68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72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0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44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07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08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09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10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11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12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13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14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15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16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17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18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19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220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221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222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23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24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25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26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27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228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29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3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3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3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3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4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4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4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4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4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4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4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4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4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4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5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5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5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5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25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256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257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258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259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0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61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263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264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265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266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267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269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270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277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282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288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29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293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297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8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301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30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3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116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117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19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E2133-9241-4381-9C21-1AEAF17B1102}" type="datetimeFigureOut">
              <a:rPr lang="ru-RU"/>
              <a:pPr>
                <a:defRPr/>
              </a:pPr>
              <a:t>16.11.2016</a:t>
            </a:fld>
            <a:endParaRPr lang="ru-RU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B9DD5-84EC-4ED0-995A-609EED672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AABFA-B462-4FB8-88AF-6CE5C4051150}" type="datetimeFigureOut">
              <a:rPr lang="ru-RU"/>
              <a:pPr>
                <a:defRPr/>
              </a:pPr>
              <a:t>16.11.2016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0EE3F-C4C5-4276-A440-DF4783AB1D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40E2D-8FDF-4DB1-B5DB-DF825824B0CC}" type="datetimeFigureOut">
              <a:rPr lang="ru-RU"/>
              <a:pPr>
                <a:defRPr/>
              </a:pPr>
              <a:t>16.11.2016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24ECB-D1C0-419C-87A1-B1200DEF60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7B025-C790-4472-BF1A-4E98A4397D20}" type="datetimeFigureOut">
              <a:rPr lang="ru-RU"/>
              <a:pPr>
                <a:defRPr/>
              </a:pPr>
              <a:t>16.11.2016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9825B-C367-43A7-BC6E-00E21C497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FB8CC-BF40-4A13-9DDF-6C0BA1232FEC}" type="datetimeFigureOut">
              <a:rPr lang="ru-RU"/>
              <a:pPr>
                <a:defRPr/>
              </a:pPr>
              <a:t>16.11.2016</a:t>
            </a:fld>
            <a:endParaRPr lang="ru-RU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5ADF4-526C-4DF1-A97F-CBD1CE7087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0A226-2A73-48A2-8DDF-07DBB70A3B2F}" type="datetimeFigureOut">
              <a:rPr lang="ru-RU"/>
              <a:pPr>
                <a:defRPr/>
              </a:pPr>
              <a:t>16.11.2016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D283F-01CD-4B10-88C1-663DB73B82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67ADE-98FE-4A10-91C0-9E2ED31DA11B}" type="datetimeFigureOut">
              <a:rPr lang="ru-RU"/>
              <a:pPr>
                <a:defRPr/>
              </a:pPr>
              <a:t>16.11.2016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B4792-12DE-4C83-A101-9CF5FE4FC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DD634-6731-40DB-8EB4-3A78BB2C754A}" type="datetimeFigureOut">
              <a:rPr lang="ru-RU"/>
              <a:pPr>
                <a:defRPr/>
              </a:pPr>
              <a:t>16.11.2016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072E4-E036-4BCA-81A4-7BE95C9AD4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A298-86B3-4D1A-95D4-5A059A191115}" type="datetimeFigureOut">
              <a:rPr lang="ru-RU"/>
              <a:pPr>
                <a:defRPr/>
              </a:pPr>
              <a:t>16.11.2016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FA10F-E456-4FA6-ABA1-BDB4DFAFE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6BB5F-6912-403F-8CAD-E21D7CA994C7}" type="datetimeFigureOut">
              <a:rPr lang="ru-RU"/>
              <a:pPr>
                <a:defRPr/>
              </a:pPr>
              <a:t>16.11.2016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0E919-538A-4351-88CD-83CA5C56F7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C09AB-CC71-454D-8F90-44F96D32A11D}" type="datetimeFigureOut">
              <a:rPr lang="ru-RU"/>
              <a:pPr>
                <a:defRPr/>
              </a:pPr>
              <a:t>16.11.2016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3F994-7EAA-4F51-876A-48AF3F1E0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12C002-5518-49AA-8AFB-68B23C0EAC2F}" type="datetimeFigureOut">
              <a:rPr lang="ru-RU"/>
              <a:pPr>
                <a:defRPr/>
              </a:pPr>
              <a:t>16.11.2016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87B193-106C-44DA-889D-0F410A26D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1" r:id="rId2"/>
    <p:sldLayoutId id="2147483699" r:id="rId3"/>
    <p:sldLayoutId id="2147483692" r:id="rId4"/>
    <p:sldLayoutId id="2147483693" r:id="rId5"/>
    <p:sldLayoutId id="2147483694" r:id="rId6"/>
    <p:sldLayoutId id="2147483695" r:id="rId7"/>
    <p:sldLayoutId id="2147483700" r:id="rId8"/>
    <p:sldLayoutId id="2147483701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600" dirty="0" smtClean="0"/>
              <a:t>Напрями антропологічного спрямування у філософії  ХХ </a:t>
            </a:r>
            <a:r>
              <a:rPr lang="uk-UA" sz="3600" dirty="0" err="1" smtClean="0"/>
              <a:t>ст</a:t>
            </a:r>
            <a:r>
              <a:rPr lang="uk-UA" sz="3600" dirty="0" smtClean="0"/>
              <a:t> </a:t>
            </a:r>
            <a:endParaRPr lang="ru-RU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Зиґмунд</a:t>
            </a:r>
            <a:r>
              <a:rPr lang="ru-RU" dirty="0" smtClean="0"/>
              <a:t> Фрейд </a:t>
            </a:r>
            <a:r>
              <a:rPr lang="ru-RU" dirty="0" err="1" smtClean="0"/>
              <a:t>перебільшував</a:t>
            </a:r>
            <a:r>
              <a:rPr lang="ru-RU" dirty="0" smtClean="0"/>
              <a:t> роль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сексуального </a:t>
            </a:r>
            <a:r>
              <a:rPr lang="ru-RU" dirty="0" err="1" smtClean="0"/>
              <a:t>життя</a:t>
            </a:r>
            <a:r>
              <a:rPr lang="ru-RU" dirty="0" smtClean="0"/>
              <a:t> у </a:t>
            </a:r>
            <a:r>
              <a:rPr lang="ru-RU" dirty="0" err="1" smtClean="0"/>
              <a:t>поведінці</a:t>
            </a:r>
            <a:r>
              <a:rPr lang="ru-RU" dirty="0" smtClean="0"/>
              <a:t> людей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дорослих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у </a:t>
            </a:r>
            <a:r>
              <a:rPr lang="ru-RU" dirty="0" err="1" smtClean="0"/>
              <a:t>поведінці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щонайранішого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вирізняв</a:t>
            </a:r>
            <a:r>
              <a:rPr lang="ru-RU" dirty="0" smtClean="0"/>
              <a:t> три </a:t>
            </a:r>
            <a:r>
              <a:rPr lang="ru-RU" dirty="0" err="1" smtClean="0"/>
              <a:t>стадії</a:t>
            </a:r>
            <a:r>
              <a:rPr lang="ru-RU" dirty="0" smtClean="0"/>
              <a:t> </a:t>
            </a:r>
            <a:r>
              <a:rPr lang="ru-RU" dirty="0" err="1" smtClean="0"/>
              <a:t>сексуальності</a:t>
            </a:r>
            <a:r>
              <a:rPr lang="ru-RU" dirty="0" smtClean="0"/>
              <a:t> у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: </a:t>
            </a:r>
            <a:r>
              <a:rPr lang="ru-RU" dirty="0" err="1" smtClean="0"/>
              <a:t>оральну</a:t>
            </a:r>
            <a:r>
              <a:rPr lang="ru-RU" dirty="0" smtClean="0"/>
              <a:t>, </a:t>
            </a:r>
            <a:r>
              <a:rPr lang="ru-RU" dirty="0" err="1" smtClean="0"/>
              <a:t>анальну</a:t>
            </a:r>
            <a:r>
              <a:rPr lang="ru-RU" dirty="0" smtClean="0"/>
              <a:t> та </a:t>
            </a:r>
            <a:r>
              <a:rPr lang="ru-RU" dirty="0" err="1" smtClean="0"/>
              <a:t>геніальну</a:t>
            </a:r>
            <a:r>
              <a:rPr lang="ru-RU" dirty="0" smtClean="0"/>
              <a:t>.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гіперсексуальність</a:t>
            </a:r>
            <a:r>
              <a:rPr lang="ru-RU" dirty="0" smtClean="0"/>
              <a:t> ста­новить одну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одіозних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скандальних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фрейдистської</a:t>
            </a:r>
            <a:r>
              <a:rPr lang="ru-RU" dirty="0" smtClean="0"/>
              <a:t> </a:t>
            </a:r>
            <a:r>
              <a:rPr lang="ru-RU" dirty="0" err="1" smtClean="0"/>
              <a:t>концепції</a:t>
            </a:r>
            <a:r>
              <a:rPr lang="ru-RU" dirty="0" smtClean="0"/>
              <a:t>, яка </a:t>
            </a:r>
            <a:r>
              <a:rPr lang="ru-RU" dirty="0" err="1" smtClean="0"/>
              <a:t>значною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шокувала</a:t>
            </a:r>
            <a:r>
              <a:rPr lang="ru-RU" dirty="0" smtClean="0"/>
              <a:t> </a:t>
            </a:r>
            <a:r>
              <a:rPr lang="ru-RU" dirty="0" err="1" smtClean="0"/>
              <a:t>доброчесну</a:t>
            </a:r>
            <a:r>
              <a:rPr lang="ru-RU" dirty="0" smtClean="0"/>
              <a:t> </a:t>
            </a:r>
            <a:r>
              <a:rPr lang="ru-RU" dirty="0" err="1" smtClean="0"/>
              <a:t>публіку</a:t>
            </a:r>
            <a:r>
              <a:rPr lang="ru-RU" dirty="0" smtClean="0"/>
              <a:t> </a:t>
            </a:r>
            <a:r>
              <a:rPr lang="ru-RU" dirty="0" err="1" smtClean="0"/>
              <a:t>Відня</a:t>
            </a:r>
            <a:r>
              <a:rPr lang="ru-RU" dirty="0" smtClean="0"/>
              <a:t> та </a:t>
            </a:r>
            <a:r>
              <a:rPr lang="ru-RU" dirty="0" err="1" smtClean="0"/>
              <a:t>сприяла</a:t>
            </a:r>
            <a:r>
              <a:rPr lang="ru-RU" dirty="0" smtClean="0"/>
              <a:t> </a:t>
            </a:r>
            <a:r>
              <a:rPr lang="ru-RU" dirty="0" err="1" smtClean="0"/>
              <a:t>закріпленню</a:t>
            </a:r>
            <a:r>
              <a:rPr lang="ru-RU" dirty="0" smtClean="0"/>
              <a:t> за Фрейдом </a:t>
            </a:r>
            <a:r>
              <a:rPr lang="ru-RU" dirty="0" err="1" smtClean="0"/>
              <a:t>епітета</a:t>
            </a:r>
            <a:r>
              <a:rPr lang="ru-RU" dirty="0" smtClean="0"/>
              <a:t> "шарлатан". </a:t>
            </a:r>
            <a:r>
              <a:rPr lang="ru-RU" dirty="0" err="1" smtClean="0"/>
              <a:t>Концепція</a:t>
            </a:r>
            <a:r>
              <a:rPr lang="ru-RU" dirty="0" smtClean="0"/>
              <a:t> </a:t>
            </a:r>
            <a:r>
              <a:rPr lang="ru-RU" dirty="0" err="1" smtClean="0"/>
              <a:t>психоаналізу</a:t>
            </a:r>
            <a:r>
              <a:rPr lang="ru-RU" dirty="0" smtClean="0"/>
              <a:t>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пов'я­зана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концепцією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Зиґмунда</a:t>
            </a:r>
            <a:r>
              <a:rPr lang="ru-RU" dirty="0" smtClean="0"/>
              <a:t> Фрейда.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1" dirty="0" err="1" smtClean="0"/>
              <a:t>Концепція</a:t>
            </a:r>
            <a:r>
              <a:rPr lang="ru-RU" b="0" i="1" dirty="0" smtClean="0"/>
              <a:t> </a:t>
            </a:r>
            <a:r>
              <a:rPr lang="ru-RU" b="0" i="1" dirty="0" err="1" smtClean="0"/>
              <a:t>особистості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Складність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психіки</a:t>
            </a:r>
            <a:r>
              <a:rPr lang="ru-RU" dirty="0" smtClean="0"/>
              <a:t> </a:t>
            </a:r>
            <a:r>
              <a:rPr lang="ru-RU" dirty="0" err="1" smtClean="0"/>
              <a:t>усвідомлювалась</a:t>
            </a:r>
            <a:r>
              <a:rPr lang="ru-RU" dirty="0" smtClean="0"/>
              <a:t> у </a:t>
            </a:r>
            <a:r>
              <a:rPr lang="ru-RU" dirty="0" err="1" smtClean="0"/>
              <a:t>філософії</a:t>
            </a:r>
            <a:r>
              <a:rPr lang="ru-RU" dirty="0" smtClean="0"/>
              <a:t> </a:t>
            </a:r>
            <a:r>
              <a:rPr lang="ru-RU" dirty="0" err="1" smtClean="0"/>
              <a:t>здавна</a:t>
            </a:r>
            <a:r>
              <a:rPr lang="ru-RU" dirty="0" smtClean="0"/>
              <a:t>.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визнавали</a:t>
            </a:r>
            <a:r>
              <a:rPr lang="ru-RU" dirty="0" smtClean="0"/>
              <a:t> Платон, Паскаль, </a:t>
            </a:r>
            <a:r>
              <a:rPr lang="ru-RU" dirty="0" err="1" smtClean="0"/>
              <a:t>Лейбніц</a:t>
            </a:r>
            <a:r>
              <a:rPr lang="ru-RU" dirty="0" smtClean="0"/>
              <a:t>, Кант, </a:t>
            </a:r>
            <a:r>
              <a:rPr lang="ru-RU" dirty="0" err="1" smtClean="0"/>
              <a:t>Фіхте</a:t>
            </a:r>
            <a:r>
              <a:rPr lang="ru-RU" dirty="0" smtClean="0"/>
              <a:t>, Гердер, Гегель, Н. Гартман, </a:t>
            </a:r>
            <a:r>
              <a:rPr lang="ru-RU" dirty="0" err="1" smtClean="0"/>
              <a:t>Шеллінг</a:t>
            </a:r>
            <a:r>
              <a:rPr lang="ru-RU" dirty="0" smtClean="0"/>
              <a:t>, </a:t>
            </a:r>
            <a:r>
              <a:rPr lang="ru-RU" dirty="0" err="1" smtClean="0"/>
              <a:t>Шопенгауер</a:t>
            </a:r>
            <a:r>
              <a:rPr lang="ru-RU" dirty="0" smtClean="0"/>
              <a:t>, </a:t>
            </a:r>
            <a:r>
              <a:rPr lang="ru-RU" dirty="0" err="1" smtClean="0"/>
              <a:t>відомий</a:t>
            </a:r>
            <a:r>
              <a:rPr lang="ru-RU" dirty="0" smtClean="0"/>
              <a:t> </a:t>
            </a:r>
            <a:r>
              <a:rPr lang="ru-RU" dirty="0" err="1" smtClean="0"/>
              <a:t>фізіолог</a:t>
            </a:r>
            <a:r>
              <a:rPr lang="ru-RU" dirty="0" smtClean="0"/>
              <a:t> І. М. </a:t>
            </a:r>
            <a:r>
              <a:rPr lang="ru-RU" dirty="0" err="1" smtClean="0"/>
              <a:t>Сєченов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писав,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вважати</a:t>
            </a:r>
            <a:r>
              <a:rPr lang="ru-RU" dirty="0" smtClean="0"/>
              <a:t> </a:t>
            </a:r>
            <a:r>
              <a:rPr lang="ru-RU" dirty="0" err="1" smtClean="0"/>
              <a:t>психікою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те, </a:t>
            </a:r>
            <a:r>
              <a:rPr lang="ru-RU" dirty="0" err="1" smtClean="0"/>
              <a:t>щоє</a:t>
            </a:r>
            <a:r>
              <a:rPr lang="ru-RU" dirty="0" smtClean="0"/>
              <a:t> </a:t>
            </a:r>
            <a:r>
              <a:rPr lang="ru-RU" dirty="0" err="1" smtClean="0"/>
              <a:t>свідомим</a:t>
            </a:r>
            <a:r>
              <a:rPr lang="ru-RU" dirty="0" smtClean="0"/>
              <a:t>, — </a:t>
            </a:r>
            <a:r>
              <a:rPr lang="ru-RU" dirty="0" err="1" smtClean="0"/>
              <a:t>найвидатніша</a:t>
            </a:r>
            <a:r>
              <a:rPr lang="ru-RU" dirty="0" smtClean="0"/>
              <a:t> </a:t>
            </a:r>
            <a:r>
              <a:rPr lang="ru-RU" dirty="0" err="1" smtClean="0"/>
              <a:t>помилка</a:t>
            </a:r>
            <a:r>
              <a:rPr lang="ru-RU" dirty="0" smtClean="0"/>
              <a:t>. </a:t>
            </a:r>
            <a:r>
              <a:rPr lang="ru-RU" dirty="0" err="1" smtClean="0"/>
              <a:t>Створюючи</a:t>
            </a:r>
            <a:r>
              <a:rPr lang="ru-RU" dirty="0" smtClean="0"/>
              <a:t> свою </a:t>
            </a:r>
            <a:r>
              <a:rPr lang="ru-RU" dirty="0" err="1" smtClean="0"/>
              <a:t>концепцію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Фрейд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використав</a:t>
            </a:r>
            <a:r>
              <a:rPr lang="ru-RU" dirty="0" smtClean="0"/>
              <a:t> </a:t>
            </a:r>
            <a:r>
              <a:rPr lang="ru-RU" dirty="0" err="1" smtClean="0"/>
              <a:t>відомий</a:t>
            </a:r>
            <a:r>
              <a:rPr lang="ru-RU" dirty="0" smtClean="0"/>
              <a:t> приклад </a:t>
            </a:r>
            <a:r>
              <a:rPr lang="ru-RU" dirty="0" err="1" smtClean="0"/>
              <a:t>ІІлатона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порівнював</a:t>
            </a:r>
            <a:r>
              <a:rPr lang="ru-RU" dirty="0" smtClean="0"/>
              <a:t> </a:t>
            </a:r>
            <a:r>
              <a:rPr lang="ru-RU" dirty="0" err="1" smtClean="0"/>
              <a:t>особистість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вершником, де </a:t>
            </a:r>
            <a:r>
              <a:rPr lang="ru-RU" dirty="0" err="1" smtClean="0"/>
              <a:t>свідомість</a:t>
            </a:r>
            <a:r>
              <a:rPr lang="ru-RU" dirty="0" smtClean="0"/>
              <a:t>— вершник— </a:t>
            </a:r>
            <a:r>
              <a:rPr lang="ru-RU" dirty="0" err="1" smtClean="0"/>
              <a:t>намагається</a:t>
            </a:r>
            <a:r>
              <a:rPr lang="ru-RU" dirty="0" smtClean="0"/>
              <a:t> </a:t>
            </a:r>
            <a:r>
              <a:rPr lang="ru-RU" dirty="0" err="1" smtClean="0"/>
              <a:t>керувати</a:t>
            </a:r>
            <a:r>
              <a:rPr lang="ru-RU" dirty="0" smtClean="0"/>
              <a:t> диким конем — </a:t>
            </a:r>
            <a:r>
              <a:rPr lang="ru-RU" dirty="0" err="1" smtClean="0"/>
              <a:t>неприборканими</a:t>
            </a:r>
            <a:r>
              <a:rPr lang="ru-RU" dirty="0" smtClean="0"/>
              <a:t> </a:t>
            </a:r>
            <a:r>
              <a:rPr lang="ru-RU" dirty="0" err="1" smtClean="0"/>
              <a:t>інстинктами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У нинішній час у соціальній психології значна увага приділяється захисним механізмам передсвідомості, які запобігають травмуванню психіки, наприклад, раціоналізації, компенсації, фантазії. Саме на них вперше звернув увагу Фрейд.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1" dirty="0" smtClean="0"/>
              <a:t>Фрейдизм як </a:t>
            </a:r>
            <a:r>
              <a:rPr lang="ru-RU" b="0" i="1" dirty="0" err="1" smtClean="0"/>
              <a:t>філософська</a:t>
            </a:r>
            <a:r>
              <a:rPr lang="ru-RU" b="0" i="1" dirty="0" smtClean="0"/>
              <a:t> </a:t>
            </a:r>
            <a:r>
              <a:rPr lang="ru-RU" b="0" i="1" dirty="0" err="1" smtClean="0"/>
              <a:t>концепція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Фрейдизм</a:t>
            </a:r>
            <a:r>
              <a:rPr lang="ru-RU" dirty="0" smtClean="0"/>
              <a:t> як </a:t>
            </a:r>
            <a:r>
              <a:rPr lang="ru-RU" dirty="0" err="1" smtClean="0"/>
              <a:t>філософська</a:t>
            </a:r>
            <a:r>
              <a:rPr lang="ru-RU" dirty="0" smtClean="0"/>
              <a:t> </a:t>
            </a:r>
            <a:r>
              <a:rPr lang="ru-RU" dirty="0" err="1" smtClean="0"/>
              <a:t>концепція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різновид</a:t>
            </a:r>
            <a:r>
              <a:rPr lang="ru-RU" dirty="0" smtClean="0"/>
              <a:t> "</a:t>
            </a:r>
            <a:r>
              <a:rPr lang="ru-RU" dirty="0" err="1" smtClean="0"/>
              <a:t>філософії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",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прагне</a:t>
            </a:r>
            <a:r>
              <a:rPr lang="ru-RU" dirty="0" smtClean="0"/>
              <a:t> </a:t>
            </a:r>
            <a:r>
              <a:rPr lang="ru-RU" dirty="0" err="1" smtClean="0"/>
              <a:t>звести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до </a:t>
            </a:r>
            <a:r>
              <a:rPr lang="ru-RU" dirty="0" err="1" smtClean="0"/>
              <a:t>первинних</a:t>
            </a:r>
            <a:r>
              <a:rPr lang="ru-RU" dirty="0" smtClean="0"/>
              <a:t> </a:t>
            </a:r>
            <a:r>
              <a:rPr lang="ru-RU" dirty="0" err="1" smtClean="0"/>
              <a:t>життєвих</a:t>
            </a:r>
            <a:r>
              <a:rPr lang="ru-RU" dirty="0" smtClean="0"/>
              <a:t> </a:t>
            </a:r>
            <a:r>
              <a:rPr lang="ru-RU" dirty="0" err="1" smtClean="0"/>
              <a:t>потягів</a:t>
            </a:r>
            <a:r>
              <a:rPr lang="ru-RU" dirty="0" smtClean="0"/>
              <a:t>, </a:t>
            </a:r>
            <a:r>
              <a:rPr lang="ru-RU" dirty="0" err="1" smtClean="0"/>
              <a:t>витоки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лежать у </a:t>
            </a:r>
            <a:r>
              <a:rPr lang="ru-RU" dirty="0" err="1" smtClean="0"/>
              <a:t>несвідомому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Соціальне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лібідо</a:t>
            </a:r>
            <a:r>
              <a:rPr lang="ru-RU" dirty="0" smtClean="0"/>
              <a:t> </a:t>
            </a:r>
            <a:r>
              <a:rPr lang="ru-RU" dirty="0" err="1" smtClean="0"/>
              <a:t>ворожі</a:t>
            </a:r>
            <a:r>
              <a:rPr lang="ru-RU" dirty="0" smtClean="0"/>
              <a:t> по </a:t>
            </a:r>
            <a:r>
              <a:rPr lang="ru-RU" dirty="0" err="1" smtClean="0"/>
              <a:t>відношенню</a:t>
            </a:r>
            <a:r>
              <a:rPr lang="ru-RU" dirty="0" smtClean="0"/>
              <a:t> </a:t>
            </a:r>
            <a:r>
              <a:rPr lang="ru-RU" dirty="0" err="1" smtClean="0"/>
              <a:t>одне</a:t>
            </a:r>
            <a:r>
              <a:rPr lang="ru-RU" dirty="0" smtClean="0"/>
              <a:t> до одного. Культура покликана </a:t>
            </a:r>
            <a:r>
              <a:rPr lang="ru-RU" dirty="0" err="1" smtClean="0"/>
              <a:t>розв'язати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протиріччя</a:t>
            </a:r>
            <a:r>
              <a:rPr lang="ru-RU" dirty="0" smtClean="0"/>
              <a:t>. Але вона </a:t>
            </a:r>
            <a:r>
              <a:rPr lang="ru-RU" dirty="0" err="1" smtClean="0"/>
              <a:t>прагне</a:t>
            </a:r>
            <a:r>
              <a:rPr lang="ru-RU" dirty="0" smtClean="0"/>
              <a:t> до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спільності</a:t>
            </a:r>
            <a:r>
              <a:rPr lang="ru-RU" dirty="0" smtClean="0"/>
              <a:t>, а </a:t>
            </a:r>
            <a:r>
              <a:rPr lang="ru-RU" dirty="0" err="1" smtClean="0"/>
              <a:t>лібідо</a:t>
            </a:r>
            <a:r>
              <a:rPr lang="ru-RU" dirty="0" smtClean="0"/>
              <a:t> </a:t>
            </a:r>
            <a:r>
              <a:rPr lang="ru-RU" dirty="0" err="1" smtClean="0"/>
              <a:t>потребує</a:t>
            </a:r>
            <a:r>
              <a:rPr lang="ru-RU" dirty="0" smtClean="0"/>
              <a:t> </a:t>
            </a:r>
            <a:r>
              <a:rPr lang="ru-RU" dirty="0" err="1" smtClean="0"/>
              <a:t>усамітнення</a:t>
            </a:r>
            <a:r>
              <a:rPr lang="ru-RU" dirty="0" smtClean="0"/>
              <a:t>. Тому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культура </a:t>
            </a:r>
            <a:r>
              <a:rPr lang="ru-RU" dirty="0" err="1" smtClean="0"/>
              <a:t>ворогують</a:t>
            </a:r>
            <a:r>
              <a:rPr lang="ru-RU" dirty="0" smtClean="0"/>
              <a:t>. Так, </a:t>
            </a:r>
            <a:r>
              <a:rPr lang="ru-RU" dirty="0" err="1" smtClean="0"/>
              <a:t>етика</a:t>
            </a:r>
            <a:r>
              <a:rPr lang="ru-RU" dirty="0" smtClean="0"/>
              <a:t> у Фрейда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вираженням</a:t>
            </a:r>
            <a:r>
              <a:rPr lang="ru-RU" dirty="0" smtClean="0"/>
              <a:t> заборони на </a:t>
            </a:r>
            <a:r>
              <a:rPr lang="ru-RU" dirty="0" err="1" smtClean="0"/>
              <a:t>задоволення</a:t>
            </a:r>
            <a:r>
              <a:rPr lang="ru-RU" dirty="0" smtClean="0"/>
              <a:t> </a:t>
            </a:r>
            <a:r>
              <a:rPr lang="ru-RU" dirty="0" err="1" smtClean="0"/>
              <a:t>інстинктів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Можливі</a:t>
            </a:r>
            <a:r>
              <a:rPr lang="ru-RU" dirty="0" smtClean="0"/>
              <a:t> шляхи </a:t>
            </a:r>
            <a:r>
              <a:rPr lang="ru-RU" dirty="0" err="1" smtClean="0"/>
              <a:t>примирення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(за Фрейдом) </a:t>
            </a:r>
            <a:r>
              <a:rPr lang="ru-RU" dirty="0" err="1" smtClean="0"/>
              <a:t>такі</a:t>
            </a:r>
            <a:r>
              <a:rPr lang="ru-RU" dirty="0" smtClean="0"/>
              <a:t>:</a:t>
            </a:r>
          </a:p>
          <a:p>
            <a:r>
              <a:rPr lang="en-US" dirty="0" smtClean="0"/>
              <a:t>Ø </a:t>
            </a:r>
            <a:r>
              <a:rPr lang="ru-RU" dirty="0" err="1" smtClean="0"/>
              <a:t>Видозміни</a:t>
            </a:r>
            <a:r>
              <a:rPr lang="ru-RU" dirty="0" smtClean="0"/>
              <a:t> </a:t>
            </a:r>
            <a:r>
              <a:rPr lang="ru-RU" dirty="0" err="1" smtClean="0"/>
              <a:t>первинних</a:t>
            </a:r>
            <a:r>
              <a:rPr lang="ru-RU" dirty="0" smtClean="0"/>
              <a:t> </a:t>
            </a:r>
            <a:r>
              <a:rPr lang="ru-RU" dirty="0" err="1" smtClean="0"/>
              <a:t>потягів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послаблюються</a:t>
            </a:r>
            <a:r>
              <a:rPr lang="ru-RU" dirty="0" smtClean="0"/>
              <a:t>, та </a:t>
            </a:r>
            <a:r>
              <a:rPr lang="ru-RU" dirty="0" err="1" smtClean="0"/>
              <a:t>виникнення</a:t>
            </a:r>
            <a:r>
              <a:rPr lang="ru-RU" dirty="0" smtClean="0"/>
              <a:t> на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місці</a:t>
            </a:r>
            <a:r>
              <a:rPr lang="ru-RU" dirty="0" smtClean="0"/>
              <a:t> рис характеру. Так, </a:t>
            </a:r>
            <a:r>
              <a:rPr lang="ru-RU" dirty="0" err="1" smtClean="0"/>
              <a:t>охайність</a:t>
            </a:r>
            <a:r>
              <a:rPr lang="ru-RU" dirty="0" smtClean="0"/>
              <a:t>, педантизм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анальної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дитя­чої</a:t>
            </a:r>
            <a:r>
              <a:rPr lang="ru-RU" dirty="0" smtClean="0"/>
              <a:t> </a:t>
            </a:r>
            <a:r>
              <a:rPr lang="ru-RU" dirty="0" err="1" smtClean="0"/>
              <a:t>сексуальності</a:t>
            </a:r>
            <a:r>
              <a:rPr lang="ru-RU" dirty="0" smtClean="0"/>
              <a:t> .</a:t>
            </a:r>
          </a:p>
          <a:p>
            <a:r>
              <a:rPr lang="en-US" dirty="0" smtClean="0"/>
              <a:t>Ø </a:t>
            </a:r>
            <a:r>
              <a:rPr lang="ru-RU" dirty="0" err="1" smtClean="0"/>
              <a:t>Сублімація</a:t>
            </a:r>
            <a:r>
              <a:rPr lang="ru-RU" dirty="0" smtClean="0"/>
              <a:t>.</a:t>
            </a:r>
          </a:p>
          <a:p>
            <a:r>
              <a:rPr lang="en-US" dirty="0" smtClean="0"/>
              <a:t>Ø </a:t>
            </a:r>
            <a:r>
              <a:rPr lang="ru-RU" dirty="0" err="1" smtClean="0"/>
              <a:t>Ідентифікація</a:t>
            </a:r>
            <a:r>
              <a:rPr lang="ru-RU" dirty="0" smtClean="0"/>
              <a:t> (</a:t>
            </a:r>
            <a:r>
              <a:rPr lang="ru-RU" dirty="0" err="1" smtClean="0"/>
              <a:t>ототожнення</a:t>
            </a:r>
            <a:r>
              <a:rPr lang="ru-RU" dirty="0" smtClean="0"/>
              <a:t> себе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обожнюваними</a:t>
            </a:r>
            <a:r>
              <a:rPr lang="ru-RU" dirty="0" smtClean="0"/>
              <a:t> вождями).</a:t>
            </a:r>
          </a:p>
          <a:p>
            <a:r>
              <a:rPr lang="en-US" dirty="0" smtClean="0"/>
              <a:t>Ø </a:t>
            </a:r>
            <a:r>
              <a:rPr lang="ru-RU" dirty="0" err="1" smtClean="0"/>
              <a:t>Інтелектуалізація</a:t>
            </a:r>
            <a:r>
              <a:rPr lang="ru-RU" dirty="0" smtClean="0"/>
              <a:t> </a:t>
            </a:r>
            <a:r>
              <a:rPr lang="ru-RU" dirty="0" err="1" smtClean="0"/>
              <a:t>психіки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фрейдизму у </a:t>
            </a:r>
            <a:r>
              <a:rPr lang="ru-RU" dirty="0" err="1" smtClean="0"/>
              <a:t>світі</a:t>
            </a:r>
            <a:r>
              <a:rPr lang="ru-RU" dirty="0" smtClean="0"/>
              <a:t> великий, </a:t>
            </a:r>
            <a:r>
              <a:rPr lang="ru-RU" dirty="0" err="1" smtClean="0"/>
              <a:t>але</a:t>
            </a:r>
            <a:r>
              <a:rPr lang="ru-RU" dirty="0" smtClean="0"/>
              <a:t> для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характерні</a:t>
            </a:r>
            <a:r>
              <a:rPr lang="ru-RU" dirty="0" smtClean="0"/>
              <a:t> </a:t>
            </a:r>
            <a:r>
              <a:rPr lang="ru-RU" dirty="0" err="1" smtClean="0"/>
              <a:t>постійні</a:t>
            </a:r>
            <a:r>
              <a:rPr lang="ru-RU" dirty="0" smtClean="0"/>
              <a:t> </a:t>
            </a:r>
            <a:r>
              <a:rPr lang="ru-RU" dirty="0" err="1" smtClean="0"/>
              <a:t>розколи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боротьба</a:t>
            </a:r>
            <a:r>
              <a:rPr lang="ru-RU" dirty="0" smtClean="0"/>
              <a:t> </a:t>
            </a:r>
            <a:r>
              <a:rPr lang="ru-RU" dirty="0" err="1" smtClean="0"/>
              <a:t>напрямів</a:t>
            </a:r>
            <a:r>
              <a:rPr lang="ru-RU" dirty="0" smtClean="0"/>
              <a:t>. </a:t>
            </a:r>
            <a:r>
              <a:rPr lang="ru-RU" dirty="0" err="1" smtClean="0"/>
              <a:t>Учень</a:t>
            </a:r>
            <a:r>
              <a:rPr lang="ru-RU" dirty="0" smtClean="0"/>
              <a:t> Фрейда А. Адлер </a:t>
            </a:r>
            <a:r>
              <a:rPr lang="ru-RU" dirty="0" err="1" smtClean="0"/>
              <a:t>замінює</a:t>
            </a:r>
            <a:r>
              <a:rPr lang="ru-RU" dirty="0" smtClean="0"/>
              <a:t> </a:t>
            </a:r>
            <a:r>
              <a:rPr lang="ru-RU" dirty="0" err="1" smtClean="0"/>
              <a:t>лібідо</a:t>
            </a:r>
            <a:r>
              <a:rPr lang="ru-RU" dirty="0" smtClean="0"/>
              <a:t> </a:t>
            </a:r>
            <a:r>
              <a:rPr lang="ru-RU" dirty="0" err="1" smtClean="0"/>
              <a:t>прагненням</a:t>
            </a:r>
            <a:r>
              <a:rPr lang="ru-RU" dirty="0" smtClean="0"/>
              <a:t> до </a:t>
            </a:r>
            <a:r>
              <a:rPr lang="ru-RU" dirty="0" err="1" smtClean="0"/>
              <a:t>влади</a:t>
            </a:r>
            <a:r>
              <a:rPr lang="ru-RU" dirty="0" smtClean="0"/>
              <a:t>. К. Юнг </a:t>
            </a:r>
            <a:r>
              <a:rPr lang="ru-RU" dirty="0" err="1" smtClean="0"/>
              <a:t>розвиває</a:t>
            </a:r>
            <a:r>
              <a:rPr lang="ru-RU" dirty="0" smtClean="0"/>
              <a:t> </a:t>
            </a:r>
            <a:r>
              <a:rPr lang="ru-RU" dirty="0" err="1" smtClean="0"/>
              <a:t>вчення</a:t>
            </a:r>
            <a:r>
              <a:rPr lang="ru-RU" dirty="0" smtClean="0"/>
              <a:t> про </a:t>
            </a:r>
            <a:r>
              <a:rPr lang="ru-RU" dirty="0" err="1" smtClean="0"/>
              <a:t>психічну</a:t>
            </a:r>
            <a:r>
              <a:rPr lang="ru-RU" dirty="0" smtClean="0"/>
              <a:t> </a:t>
            </a:r>
            <a:r>
              <a:rPr lang="ru-RU" dirty="0" err="1" smtClean="0"/>
              <a:t>енергію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захисні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. Фрейдизм </a:t>
            </a:r>
            <a:r>
              <a:rPr lang="ru-RU" dirty="0" err="1" smtClean="0"/>
              <a:t>намагаються</a:t>
            </a:r>
            <a:r>
              <a:rPr lang="ru-RU" dirty="0" smtClean="0"/>
              <a:t> </a:t>
            </a:r>
            <a:r>
              <a:rPr lang="ru-RU" dirty="0" err="1" smtClean="0"/>
              <a:t>асимілювати</a:t>
            </a:r>
            <a:r>
              <a:rPr lang="ru-RU" dirty="0" smtClean="0"/>
              <a:t> </a:t>
            </a:r>
            <a:r>
              <a:rPr lang="ru-RU" dirty="0" err="1" smtClean="0"/>
              <a:t>неотомісти</a:t>
            </a:r>
            <a:r>
              <a:rPr lang="ru-RU" dirty="0" smtClean="0"/>
              <a:t>, "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ліві</a:t>
            </a:r>
            <a:r>
              <a:rPr lang="ru-RU" dirty="0" smtClean="0"/>
              <a:t>" (М. Маркузе, В. </a:t>
            </a:r>
            <a:r>
              <a:rPr lang="ru-RU" dirty="0" err="1" smtClean="0"/>
              <a:t>Райх</a:t>
            </a:r>
            <a:r>
              <a:rPr lang="ru-RU" dirty="0" smtClean="0"/>
              <a:t>), </a:t>
            </a:r>
            <a:r>
              <a:rPr lang="ru-RU" dirty="0" err="1" smtClean="0"/>
              <a:t>біхевіористи</a:t>
            </a:r>
            <a:r>
              <a:rPr lang="ru-RU" dirty="0" smtClean="0"/>
              <a:t> та </a:t>
            </a:r>
            <a:r>
              <a:rPr lang="ru-RU" dirty="0" err="1" smtClean="0"/>
              <a:t>прибічники</a:t>
            </a:r>
            <a:r>
              <a:rPr lang="ru-RU" dirty="0" smtClean="0"/>
              <a:t> </a:t>
            </a:r>
            <a:r>
              <a:rPr lang="ru-RU" dirty="0" err="1" smtClean="0"/>
              <a:t>психосоматики</a:t>
            </a:r>
            <a:r>
              <a:rPr lang="ru-RU" dirty="0" smtClean="0"/>
              <a:t> у </a:t>
            </a:r>
            <a:r>
              <a:rPr lang="ru-RU" dirty="0" err="1" smtClean="0"/>
              <a:t>медицині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Загалом</a:t>
            </a:r>
            <a:r>
              <a:rPr lang="ru-RU" dirty="0" smtClean="0"/>
              <a:t> </a:t>
            </a:r>
            <a:r>
              <a:rPr lang="ru-RU" dirty="0" err="1" smtClean="0"/>
              <a:t>суперечливому</a:t>
            </a:r>
            <a:r>
              <a:rPr lang="ru-RU" dirty="0" smtClean="0"/>
              <a:t> </a:t>
            </a:r>
            <a:r>
              <a:rPr lang="ru-RU" dirty="0" err="1" smtClean="0"/>
              <a:t>вченню</a:t>
            </a:r>
            <a:r>
              <a:rPr lang="ru-RU" dirty="0" smtClean="0"/>
              <a:t> Фрейда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дати</a:t>
            </a:r>
            <a:r>
              <a:rPr lang="ru-RU" dirty="0" smtClean="0"/>
              <a:t> </a:t>
            </a:r>
            <a:r>
              <a:rPr lang="ru-RU" dirty="0" err="1" smtClean="0"/>
              <a:t>однозначної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1" dirty="0" smtClean="0"/>
              <a:t>Неофрейдизм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Неофрейдизм як </a:t>
            </a:r>
            <a:r>
              <a:rPr lang="ru-RU" dirty="0" err="1" smtClean="0"/>
              <a:t>сучасний</a:t>
            </a:r>
            <a:r>
              <a:rPr lang="ru-RU" dirty="0" smtClean="0"/>
              <a:t> </a:t>
            </a:r>
            <a:r>
              <a:rPr lang="ru-RU" dirty="0" err="1" smtClean="0"/>
              <a:t>напрям</a:t>
            </a:r>
            <a:r>
              <a:rPr lang="ru-RU" dirty="0" smtClean="0"/>
              <a:t> у </a:t>
            </a:r>
            <a:r>
              <a:rPr lang="ru-RU" dirty="0" err="1" smtClean="0"/>
              <a:t>філософії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психології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, </a:t>
            </a:r>
            <a:r>
              <a:rPr lang="ru-RU" dirty="0" err="1" smtClean="0"/>
              <a:t>голов­ним</a:t>
            </a:r>
            <a:r>
              <a:rPr lang="ru-RU" dirty="0" smtClean="0"/>
              <a:t> чином, у США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спробою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фрейдизму на </a:t>
            </a:r>
            <a:r>
              <a:rPr lang="ru-RU" dirty="0" err="1" smtClean="0"/>
              <a:t>американському</a:t>
            </a:r>
            <a:r>
              <a:rPr lang="ru-RU" dirty="0" smtClean="0"/>
              <a:t> </a:t>
            </a:r>
            <a:r>
              <a:rPr lang="ru-RU" dirty="0" err="1" smtClean="0"/>
              <a:t>ґрунті</a:t>
            </a:r>
            <a:r>
              <a:rPr lang="ru-RU" dirty="0" smtClean="0"/>
              <a:t> шляхом </a:t>
            </a:r>
            <a:r>
              <a:rPr lang="ru-RU" dirty="0" err="1" smtClean="0"/>
              <a:t>сполучення</a:t>
            </a:r>
            <a:r>
              <a:rPr lang="ru-RU" dirty="0" smtClean="0"/>
              <a:t> </a:t>
            </a:r>
            <a:r>
              <a:rPr lang="ru-RU" dirty="0" err="1" smtClean="0"/>
              <a:t>психоаналізу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соціологічними</a:t>
            </a:r>
            <a:r>
              <a:rPr lang="ru-RU" dirty="0" smtClean="0"/>
              <a:t> та </a:t>
            </a:r>
            <a:r>
              <a:rPr lang="ru-RU" dirty="0" err="1" smtClean="0"/>
              <a:t>отологічними</a:t>
            </a:r>
            <a:r>
              <a:rPr lang="ru-RU" dirty="0" smtClean="0"/>
              <a:t> </a:t>
            </a:r>
            <a:r>
              <a:rPr lang="ru-RU" dirty="0" err="1" smtClean="0"/>
              <a:t>теоріями</a:t>
            </a:r>
            <a:r>
              <a:rPr lang="ru-RU" dirty="0" smtClean="0"/>
              <a:t>, </a:t>
            </a:r>
            <a:r>
              <a:rPr lang="ru-RU" dirty="0" err="1" smtClean="0"/>
              <a:t>розви­неними</a:t>
            </a:r>
            <a:r>
              <a:rPr lang="ru-RU" dirty="0" smtClean="0"/>
              <a:t> у США. Неофрейдизм (К. </a:t>
            </a:r>
            <a:r>
              <a:rPr lang="ru-RU" dirty="0" err="1" smtClean="0"/>
              <a:t>Хорні</a:t>
            </a:r>
            <a:r>
              <a:rPr lang="ru-RU" dirty="0" smtClean="0"/>
              <a:t>, Е. </a:t>
            </a:r>
            <a:r>
              <a:rPr lang="ru-RU" dirty="0" err="1" smtClean="0"/>
              <a:t>Фромм</a:t>
            </a:r>
            <a:r>
              <a:rPr lang="ru-RU" dirty="0" smtClean="0"/>
              <a:t>, А. </a:t>
            </a:r>
            <a:r>
              <a:rPr lang="ru-RU" dirty="0" err="1" smtClean="0"/>
              <a:t>Кардінер</a:t>
            </a:r>
            <a:r>
              <a:rPr lang="ru-RU" dirty="0" smtClean="0"/>
              <a:t>)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спроб</a:t>
            </a:r>
            <a:r>
              <a:rPr lang="ru-RU" dirty="0" smtClean="0"/>
              <a:t> </a:t>
            </a:r>
            <a:r>
              <a:rPr lang="ru-RU" dirty="0" err="1" smtClean="0"/>
              <a:t>модернізації</a:t>
            </a:r>
            <a:r>
              <a:rPr lang="ru-RU" dirty="0" smtClean="0"/>
              <a:t> фрейдизму А. Адлером </a:t>
            </a:r>
            <a:r>
              <a:rPr lang="ru-RU" dirty="0" err="1" smtClean="0"/>
              <a:t>і</a:t>
            </a:r>
            <a:r>
              <a:rPr lang="ru-RU" dirty="0" smtClean="0"/>
              <a:t> К. Юнгом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у </a:t>
            </a:r>
            <a:r>
              <a:rPr lang="ru-RU" dirty="0" err="1" smtClean="0"/>
              <a:t>біопсихічних</a:t>
            </a:r>
            <a:r>
              <a:rPr lang="ru-RU" dirty="0" smtClean="0"/>
              <a:t> </a:t>
            </a:r>
            <a:r>
              <a:rPr lang="ru-RU" dirty="0" err="1" smtClean="0"/>
              <a:t>концепціях</a:t>
            </a:r>
            <a:r>
              <a:rPr lang="ru-RU" dirty="0" smtClean="0"/>
              <a:t> фрейдизму 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біологічних</a:t>
            </a:r>
            <a:r>
              <a:rPr lang="ru-RU" dirty="0" smtClean="0"/>
              <a:t> </a:t>
            </a:r>
            <a:r>
              <a:rPr lang="ru-RU" dirty="0" err="1" smtClean="0"/>
              <a:t>інстинктів</a:t>
            </a:r>
            <a:r>
              <a:rPr lang="ru-RU" dirty="0" smtClean="0"/>
              <a:t> (</a:t>
            </a:r>
            <a:r>
              <a:rPr lang="ru-RU" dirty="0" err="1" smtClean="0"/>
              <a:t>лібідо</a:t>
            </a:r>
            <a:r>
              <a:rPr lang="ru-RU" dirty="0" smtClean="0"/>
              <a:t>, </a:t>
            </a:r>
            <a:r>
              <a:rPr lang="ru-RU" dirty="0" err="1" smtClean="0"/>
              <a:t>прагнення</a:t>
            </a:r>
            <a:r>
              <a:rPr lang="ru-RU" dirty="0" smtClean="0"/>
              <a:t> до </a:t>
            </a:r>
            <a:r>
              <a:rPr lang="ru-RU" dirty="0" err="1" smtClean="0"/>
              <a:t>влади</a:t>
            </a:r>
            <a:r>
              <a:rPr lang="ru-RU" dirty="0" smtClean="0"/>
              <a:t>, </a:t>
            </a:r>
            <a:r>
              <a:rPr lang="ru-RU" dirty="0" err="1" smtClean="0"/>
              <a:t>компенсація</a:t>
            </a:r>
            <a:r>
              <a:rPr lang="ru-RU" dirty="0" smtClean="0"/>
              <a:t> </a:t>
            </a:r>
            <a:r>
              <a:rPr lang="ru-RU" dirty="0" err="1" smtClean="0"/>
              <a:t>психічної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) </a:t>
            </a:r>
            <a:r>
              <a:rPr lang="ru-RU" dirty="0" err="1" smtClean="0"/>
              <a:t>приймається</a:t>
            </a:r>
            <a:r>
              <a:rPr lang="ru-RU" dirty="0" smtClean="0"/>
              <a:t> як </a:t>
            </a:r>
            <a:r>
              <a:rPr lang="ru-RU" dirty="0" err="1" smtClean="0"/>
              <a:t>вихідний</a:t>
            </a:r>
            <a:r>
              <a:rPr lang="ru-RU" dirty="0" smtClean="0"/>
              <a:t>, </a:t>
            </a:r>
            <a:r>
              <a:rPr lang="ru-RU" dirty="0" err="1" smtClean="0"/>
              <a:t>натомість</a:t>
            </a:r>
            <a:r>
              <a:rPr lang="ru-RU" dirty="0" smtClean="0"/>
              <a:t> </a:t>
            </a:r>
            <a:r>
              <a:rPr lang="ru-RU" dirty="0" err="1" smtClean="0"/>
              <a:t>неофрейдисти</a:t>
            </a:r>
            <a:r>
              <a:rPr lang="ru-RU" dirty="0" smtClean="0"/>
              <a:t> </a:t>
            </a:r>
            <a:r>
              <a:rPr lang="ru-RU" dirty="0" err="1" smtClean="0"/>
              <a:t>прагнуть</a:t>
            </a:r>
            <a:r>
              <a:rPr lang="ru-RU" dirty="0" smtClean="0"/>
              <a:t> </a:t>
            </a:r>
            <a:r>
              <a:rPr lang="ru-RU" dirty="0" err="1" smtClean="0"/>
              <a:t>замінити</a:t>
            </a:r>
            <a:r>
              <a:rPr lang="ru-RU" dirty="0" smtClean="0"/>
              <a:t> </a:t>
            </a:r>
            <a:r>
              <a:rPr lang="ru-RU" dirty="0" err="1" smtClean="0"/>
              <a:t>біологічний</a:t>
            </a:r>
            <a:r>
              <a:rPr lang="ru-RU" dirty="0" smtClean="0"/>
              <a:t> </a:t>
            </a:r>
            <a:r>
              <a:rPr lang="ru-RU" dirty="0" err="1" smtClean="0"/>
              <a:t>детермінізм</a:t>
            </a:r>
            <a:r>
              <a:rPr lang="ru-RU" dirty="0" smtClean="0"/>
              <a:t> </a:t>
            </a:r>
            <a:r>
              <a:rPr lang="ru-RU" dirty="0" err="1" smtClean="0"/>
              <a:t>фрейдистів</a:t>
            </a:r>
            <a:r>
              <a:rPr lang="ru-RU" dirty="0" smtClean="0"/>
              <a:t> </a:t>
            </a:r>
            <a:r>
              <a:rPr lang="ru-RU" dirty="0" err="1" smtClean="0"/>
              <a:t>детермінізмом</a:t>
            </a:r>
            <a:r>
              <a:rPr lang="ru-RU" dirty="0" smtClean="0"/>
              <a:t> </a:t>
            </a:r>
            <a:r>
              <a:rPr lang="ru-RU" dirty="0" err="1" smtClean="0"/>
              <a:t>культурним</a:t>
            </a:r>
            <a:r>
              <a:rPr lang="ru-RU" dirty="0" smtClean="0"/>
              <a:t> (А. </a:t>
            </a:r>
            <a:r>
              <a:rPr lang="ru-RU" dirty="0" err="1" smtClean="0"/>
              <a:t>Кардінер</a:t>
            </a:r>
            <a:r>
              <a:rPr lang="ru-RU" dirty="0" smtClean="0"/>
              <a:t>) та </a:t>
            </a:r>
            <a:r>
              <a:rPr lang="ru-RU" dirty="0" err="1" smtClean="0"/>
              <a:t>соціальним</a:t>
            </a:r>
            <a:r>
              <a:rPr lang="ru-RU" dirty="0" smtClean="0"/>
              <a:t> (Е. </a:t>
            </a:r>
            <a:r>
              <a:rPr lang="ru-RU" dirty="0" err="1" smtClean="0"/>
              <a:t>Фромм</a:t>
            </a:r>
            <a:r>
              <a:rPr lang="ru-RU" dirty="0" smtClean="0"/>
              <a:t>), </a:t>
            </a:r>
            <a:r>
              <a:rPr lang="ru-RU" dirty="0" err="1" smtClean="0"/>
              <a:t>прагненням</a:t>
            </a:r>
            <a:r>
              <a:rPr lang="ru-RU" dirty="0" smtClean="0"/>
              <a:t> до </a:t>
            </a:r>
            <a:r>
              <a:rPr lang="ru-RU" dirty="0" err="1" smtClean="0"/>
              <a:t>безпеки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щастя</a:t>
            </a:r>
            <a:r>
              <a:rPr lang="ru-RU" dirty="0" smtClean="0"/>
              <a:t> (К. </a:t>
            </a:r>
            <a:r>
              <a:rPr lang="ru-RU" dirty="0" err="1" smtClean="0"/>
              <a:t>Хорні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Прагнучи</a:t>
            </a:r>
            <a:r>
              <a:rPr lang="ru-RU" dirty="0" smtClean="0"/>
              <a:t> </a:t>
            </a:r>
            <a:r>
              <a:rPr lang="ru-RU" dirty="0" err="1" smtClean="0"/>
              <a:t>подолати</a:t>
            </a:r>
            <a:r>
              <a:rPr lang="ru-RU" dirty="0" smtClean="0"/>
              <a:t> </a:t>
            </a:r>
            <a:r>
              <a:rPr lang="ru-RU" dirty="0" err="1" smtClean="0"/>
              <a:t>біологізм</a:t>
            </a:r>
            <a:r>
              <a:rPr lang="ru-RU" dirty="0" smtClean="0"/>
              <a:t> Фрейда, </a:t>
            </a:r>
            <a:r>
              <a:rPr lang="ru-RU" dirty="0" err="1" smtClean="0"/>
              <a:t>неофрейдисти</a:t>
            </a:r>
            <a:r>
              <a:rPr lang="ru-RU" dirty="0" smtClean="0"/>
              <a:t> </a:t>
            </a:r>
            <a:r>
              <a:rPr lang="ru-RU" dirty="0" err="1" smtClean="0"/>
              <a:t>приділяють</a:t>
            </a:r>
            <a:r>
              <a:rPr lang="ru-RU" dirty="0" smtClean="0"/>
              <a:t> </a:t>
            </a:r>
            <a:r>
              <a:rPr lang="ru-RU" dirty="0" err="1" smtClean="0"/>
              <a:t>основну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не </a:t>
            </a:r>
            <a:r>
              <a:rPr lang="ru-RU" dirty="0" err="1" smtClean="0"/>
              <a:t>внутрішньопсихологічним</a:t>
            </a:r>
            <a:r>
              <a:rPr lang="ru-RU" dirty="0" smtClean="0"/>
              <a:t> </a:t>
            </a:r>
            <a:r>
              <a:rPr lang="ru-RU" dirty="0" err="1" smtClean="0"/>
              <a:t>процесам</a:t>
            </a:r>
            <a:r>
              <a:rPr lang="ru-RU" dirty="0" smtClean="0"/>
              <a:t>, а </a:t>
            </a:r>
            <a:r>
              <a:rPr lang="ru-RU" dirty="0" err="1" smtClean="0"/>
              <a:t>міжособовим</a:t>
            </a:r>
            <a:r>
              <a:rPr lang="ru-RU" dirty="0" smtClean="0"/>
              <a:t> </a:t>
            </a:r>
            <a:r>
              <a:rPr lang="ru-RU" dirty="0" err="1" smtClean="0"/>
              <a:t>стосункам</a:t>
            </a:r>
            <a:r>
              <a:rPr lang="ru-RU" dirty="0" smtClean="0"/>
              <a:t>, </a:t>
            </a:r>
            <a:r>
              <a:rPr lang="ru-RU" dirty="0" err="1" smtClean="0"/>
              <a:t>відкидаючи</a:t>
            </a:r>
            <a:r>
              <a:rPr lang="ru-RU" dirty="0" smtClean="0"/>
              <a:t> </a:t>
            </a:r>
            <a:r>
              <a:rPr lang="ru-RU" dirty="0" err="1" smtClean="0"/>
              <a:t>вчення</a:t>
            </a:r>
            <a:r>
              <a:rPr lang="ru-RU" dirty="0" smtClean="0"/>
              <a:t> Фрейда про </a:t>
            </a:r>
            <a:r>
              <a:rPr lang="ru-RU" dirty="0" err="1" smtClean="0"/>
              <a:t>лібідо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сублімацію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57166"/>
            <a:ext cx="8115328" cy="5768997"/>
          </a:xfrm>
        </p:spPr>
        <p:txBody>
          <a:bodyPr/>
          <a:lstStyle/>
          <a:p>
            <a:r>
              <a:rPr lang="ru-RU" dirty="0" err="1" smtClean="0"/>
              <a:t>Концепція</a:t>
            </a:r>
            <a:r>
              <a:rPr lang="ru-RU" dirty="0" smtClean="0"/>
              <a:t> Е. </a:t>
            </a:r>
            <a:r>
              <a:rPr lang="ru-RU" dirty="0" err="1" smtClean="0"/>
              <a:t>Фромма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впливовою</a:t>
            </a:r>
            <a:r>
              <a:rPr lang="ru-RU" dirty="0" smtClean="0"/>
              <a:t> на </a:t>
            </a:r>
            <a:r>
              <a:rPr lang="ru-RU" dirty="0" err="1" smtClean="0"/>
              <a:t>Заході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пояснюється</a:t>
            </a:r>
            <a:r>
              <a:rPr lang="ru-RU" dirty="0" smtClean="0"/>
              <a:t> </a:t>
            </a:r>
            <a:r>
              <a:rPr lang="ru-RU" dirty="0" err="1" smtClean="0"/>
              <a:t>знач­ною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критикою автора на адресу "хворого </a:t>
            </a:r>
            <a:r>
              <a:rPr lang="ru-RU" dirty="0" err="1" smtClean="0"/>
              <a:t>суспільства</a:t>
            </a:r>
            <a:r>
              <a:rPr lang="ru-RU" dirty="0" smtClean="0"/>
              <a:t>"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притаманним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відчуженням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виділяє</a:t>
            </a:r>
            <a:r>
              <a:rPr lang="ru-RU" dirty="0" smtClean="0"/>
              <a:t> </a:t>
            </a:r>
            <a:r>
              <a:rPr lang="ru-RU" b="1" i="1" dirty="0" err="1" smtClean="0"/>
              <a:t>соціальний</a:t>
            </a:r>
            <a:r>
              <a:rPr lang="ru-RU" b="1" i="1" dirty="0" smtClean="0"/>
              <a:t> характер</a:t>
            </a:r>
            <a:r>
              <a:rPr lang="ru-RU" dirty="0" smtClean="0"/>
              <a:t> як </a:t>
            </a:r>
            <a:r>
              <a:rPr lang="ru-RU" dirty="0" err="1" smtClean="0"/>
              <a:t>проміжну</a:t>
            </a:r>
            <a:r>
              <a:rPr lang="ru-RU" dirty="0" smtClean="0"/>
              <a:t> ланку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індивідом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суспільством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характеру </a:t>
            </a:r>
            <a:r>
              <a:rPr lang="ru-RU" dirty="0" err="1" smtClean="0"/>
              <a:t>раннього</a:t>
            </a:r>
            <a:r>
              <a:rPr lang="ru-RU" dirty="0" smtClean="0"/>
              <a:t> </a:t>
            </a:r>
            <a:r>
              <a:rPr lang="ru-RU" dirty="0" err="1" smtClean="0"/>
              <a:t>капіталізму</a:t>
            </a:r>
            <a:r>
              <a:rPr lang="ru-RU" dirty="0" smtClean="0"/>
              <a:t>: </a:t>
            </a:r>
            <a:r>
              <a:rPr lang="ru-RU" dirty="0" err="1" smtClean="0"/>
              <a:t>нагромаджувальний</a:t>
            </a:r>
            <a:r>
              <a:rPr lang="ru-RU" dirty="0" smtClean="0"/>
              <a:t>, </a:t>
            </a:r>
            <a:r>
              <a:rPr lang="ru-RU" dirty="0" err="1" smtClean="0"/>
              <a:t>експлуататорський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ринковий</a:t>
            </a:r>
            <a:r>
              <a:rPr lang="ru-RU" dirty="0" smtClean="0"/>
              <a:t> (</a:t>
            </a:r>
            <a:r>
              <a:rPr lang="ru-RU" dirty="0" err="1" smtClean="0"/>
              <a:t>харак­терний</a:t>
            </a:r>
            <a:r>
              <a:rPr lang="ru-RU" dirty="0" smtClean="0"/>
              <a:t> для </a:t>
            </a:r>
            <a:r>
              <a:rPr lang="ru-RU" dirty="0" err="1" smtClean="0"/>
              <a:t>сучасного</a:t>
            </a:r>
            <a:r>
              <a:rPr lang="ru-RU" dirty="0" smtClean="0"/>
              <a:t> </a:t>
            </a:r>
            <a:r>
              <a:rPr lang="ru-RU" dirty="0" err="1" smtClean="0"/>
              <a:t>ринкового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коли люди </a:t>
            </a:r>
            <a:r>
              <a:rPr lang="ru-RU" dirty="0" err="1" smtClean="0"/>
              <a:t>розглядають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себе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як товар, </a:t>
            </a:r>
            <a:r>
              <a:rPr lang="ru-RU" dirty="0" err="1" smtClean="0"/>
              <a:t>призначений</a:t>
            </a:r>
            <a:r>
              <a:rPr lang="ru-RU" dirty="0" smtClean="0"/>
              <a:t> для продажу).</a:t>
            </a:r>
          </a:p>
          <a:p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напрямками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перетворень</a:t>
            </a:r>
            <a:r>
              <a:rPr lang="ru-RU" dirty="0" smtClean="0"/>
              <a:t>, за </a:t>
            </a:r>
            <a:r>
              <a:rPr lang="ru-RU" dirty="0" err="1" smtClean="0"/>
              <a:t>Фроммом</a:t>
            </a:r>
            <a:r>
              <a:rPr lang="ru-RU" dirty="0" smtClean="0"/>
              <a:t>, </a:t>
            </a:r>
            <a:r>
              <a:rPr lang="ru-RU" dirty="0" err="1" smtClean="0"/>
              <a:t>повинні</a:t>
            </a:r>
            <a:r>
              <a:rPr lang="ru-RU" dirty="0" smtClean="0"/>
              <a:t> стати </a:t>
            </a:r>
            <a:r>
              <a:rPr lang="ru-RU" dirty="0" err="1" smtClean="0"/>
              <a:t>освіта</a:t>
            </a:r>
            <a:r>
              <a:rPr lang="ru-RU" dirty="0" smtClean="0"/>
              <a:t> народу, </a:t>
            </a:r>
            <a:r>
              <a:rPr lang="ru-RU" dirty="0" err="1" smtClean="0"/>
              <a:t>соціальна</a:t>
            </a:r>
            <a:r>
              <a:rPr lang="ru-RU" dirty="0" smtClean="0"/>
              <a:t> </a:t>
            </a:r>
            <a:r>
              <a:rPr lang="ru-RU" dirty="0" err="1" smtClean="0"/>
              <a:t>терапія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високого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</a:t>
            </a:r>
            <a:r>
              <a:rPr lang="ru-RU" dirty="0" err="1" smtClean="0"/>
              <a:t>революція</a:t>
            </a:r>
            <a:r>
              <a:rPr lang="ru-RU" dirty="0" smtClean="0"/>
              <a:t> </a:t>
            </a:r>
            <a:r>
              <a:rPr lang="ru-RU" dirty="0" err="1" smtClean="0"/>
              <a:t>надії</a:t>
            </a:r>
            <a:r>
              <a:rPr lang="ru-RU" dirty="0" smtClean="0"/>
              <a:t> (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досягнути</a:t>
            </a:r>
            <a:r>
              <a:rPr lang="ru-RU" dirty="0" smtClean="0"/>
              <a:t> </a:t>
            </a:r>
            <a:r>
              <a:rPr lang="ru-RU" dirty="0" err="1" smtClean="0"/>
              <a:t>життєвого</a:t>
            </a:r>
            <a:r>
              <a:rPr lang="ru-RU" dirty="0" smtClean="0"/>
              <a:t> </a:t>
            </a:r>
            <a:r>
              <a:rPr lang="ru-RU" dirty="0" err="1" smtClean="0"/>
              <a:t>успіху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сексуальна </a:t>
            </a:r>
            <a:r>
              <a:rPr lang="ru-RU" dirty="0" err="1" smtClean="0"/>
              <a:t>революція</a:t>
            </a:r>
            <a:r>
              <a:rPr lang="ru-RU" dirty="0" smtClean="0"/>
              <a:t> (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вільного</a:t>
            </a:r>
            <a:r>
              <a:rPr lang="ru-RU" dirty="0" smtClean="0"/>
              <a:t> </a:t>
            </a:r>
            <a:r>
              <a:rPr lang="ru-RU" dirty="0" err="1" smtClean="0"/>
              <a:t>задоволення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потреб).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err="1" smtClean="0"/>
              <a:t>Екзистенціалізм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Філософія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— </a:t>
            </a:r>
            <a:r>
              <a:rPr lang="ru-RU" b="1" dirty="0" err="1" smtClean="0"/>
              <a:t>екзистенціалізм</a:t>
            </a:r>
            <a:r>
              <a:rPr lang="ru-RU" dirty="0" smtClean="0"/>
              <a:t>— </a:t>
            </a:r>
            <a:r>
              <a:rPr lang="ru-RU" dirty="0" err="1" smtClean="0"/>
              <a:t>прагне</a:t>
            </a:r>
            <a:r>
              <a:rPr lang="ru-RU" dirty="0" smtClean="0"/>
              <a:t> стати </a:t>
            </a:r>
            <a:r>
              <a:rPr lang="ru-RU" dirty="0" err="1" smtClean="0"/>
              <a:t>філософією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замість</a:t>
            </a:r>
            <a:r>
              <a:rPr lang="ru-RU" dirty="0" smtClean="0"/>
              <a:t> того, </a:t>
            </a:r>
            <a:r>
              <a:rPr lang="ru-RU" dirty="0" err="1" smtClean="0"/>
              <a:t>щоб</a:t>
            </a:r>
            <a:r>
              <a:rPr lang="ru-RU" dirty="0" smtClean="0"/>
              <a:t> бути </a:t>
            </a:r>
            <a:r>
              <a:rPr lang="ru-RU" dirty="0" err="1" smtClean="0"/>
              <a:t>філософією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філософією</a:t>
            </a:r>
            <a:r>
              <a:rPr lang="ru-RU" dirty="0" smtClean="0"/>
              <a:t> речей. На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сутності</a:t>
            </a:r>
            <a:r>
              <a:rPr lang="ru-RU" dirty="0" smtClean="0"/>
              <a:t> вона ставить </a:t>
            </a:r>
            <a:r>
              <a:rPr lang="ru-RU" dirty="0" err="1" smtClean="0"/>
              <a:t>існування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К'еркегор</a:t>
            </a:r>
            <a:r>
              <a:rPr lang="ru-RU" dirty="0" smtClean="0"/>
              <a:t> </a:t>
            </a:r>
            <a:r>
              <a:rPr lang="ru-RU" dirty="0" err="1" smtClean="0"/>
              <a:t>звинувачував</a:t>
            </a:r>
            <a:r>
              <a:rPr lang="ru-RU" dirty="0" smtClean="0"/>
              <a:t> </a:t>
            </a:r>
            <a:r>
              <a:rPr lang="ru-RU" dirty="0" err="1" smtClean="0"/>
              <a:t>класичну</a:t>
            </a:r>
            <a:r>
              <a:rPr lang="ru-RU" dirty="0" smtClean="0"/>
              <a:t> </a:t>
            </a:r>
            <a:r>
              <a:rPr lang="ru-RU" dirty="0" err="1" smtClean="0"/>
              <a:t>філософію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всю культуру в тому, </a:t>
            </a:r>
            <a:r>
              <a:rPr lang="ru-RU" dirty="0" err="1" smtClean="0"/>
              <a:t>що</a:t>
            </a:r>
            <a:r>
              <a:rPr lang="ru-RU" dirty="0" smtClean="0"/>
              <a:t> вони </a:t>
            </a:r>
            <a:r>
              <a:rPr lang="ru-RU" dirty="0" err="1" smtClean="0"/>
              <a:t>ставлять</a:t>
            </a:r>
            <a:r>
              <a:rPr lang="ru-RU" dirty="0" smtClean="0"/>
              <a:t> </a:t>
            </a:r>
            <a:r>
              <a:rPr lang="ru-RU" dirty="0" err="1" smtClean="0"/>
              <a:t>абстракції</a:t>
            </a:r>
            <a:r>
              <a:rPr lang="ru-RU" dirty="0" smtClean="0"/>
              <a:t> (дух, </a:t>
            </a:r>
            <a:r>
              <a:rPr lang="ru-RU" dirty="0" err="1" smtClean="0"/>
              <a:t>матерію</a:t>
            </a:r>
            <a:r>
              <a:rPr lang="ru-RU" dirty="0" smtClean="0"/>
              <a:t>, Бога, </a:t>
            </a:r>
            <a:r>
              <a:rPr lang="ru-RU" dirty="0" err="1" smtClean="0"/>
              <a:t>прогрес</a:t>
            </a:r>
            <a:r>
              <a:rPr lang="ru-RU" dirty="0" smtClean="0"/>
              <a:t>, </a:t>
            </a:r>
            <a:r>
              <a:rPr lang="ru-RU" dirty="0" err="1" smtClean="0"/>
              <a:t>істину</a:t>
            </a:r>
            <a:r>
              <a:rPr lang="ru-RU" dirty="0" smtClean="0"/>
              <a:t>) </a:t>
            </a:r>
            <a:r>
              <a:rPr lang="ru-RU" dirty="0" err="1" smtClean="0"/>
              <a:t>вище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У </a:t>
            </a:r>
            <a:r>
              <a:rPr lang="ru-RU" dirty="0" err="1" smtClean="0"/>
              <a:t>людині</a:t>
            </a:r>
            <a:r>
              <a:rPr lang="ru-RU" dirty="0" smtClean="0"/>
              <a:t> ж </a:t>
            </a:r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 smtClean="0"/>
              <a:t>абстрактну</a:t>
            </a:r>
            <a:r>
              <a:rPr lang="ru-RU" dirty="0" smtClean="0"/>
              <a:t> </a:t>
            </a:r>
            <a:r>
              <a:rPr lang="ru-RU" dirty="0" err="1" smtClean="0"/>
              <a:t>сутність</a:t>
            </a:r>
            <a:r>
              <a:rPr lang="ru-RU" dirty="0" smtClean="0"/>
              <a:t>,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прагнуть</a:t>
            </a:r>
            <a:r>
              <a:rPr lang="ru-RU" dirty="0" smtClean="0"/>
              <a:t> </a:t>
            </a:r>
            <a:r>
              <a:rPr lang="ru-RU" dirty="0" err="1" smtClean="0"/>
              <a:t>підпорядкувати</a:t>
            </a:r>
            <a:r>
              <a:rPr lang="ru-RU" dirty="0" smtClean="0"/>
              <a:t> </a:t>
            </a:r>
            <a:r>
              <a:rPr lang="ru-RU" dirty="0" err="1" smtClean="0"/>
              <a:t>конкретну</a:t>
            </a:r>
            <a:r>
              <a:rPr lang="ru-RU" dirty="0" smtClean="0"/>
              <a:t> </a:t>
            </a:r>
            <a:r>
              <a:rPr lang="ru-RU" dirty="0" err="1" smtClean="0"/>
              <a:t>людину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почуттями</a:t>
            </a:r>
            <a:r>
              <a:rPr lang="ru-RU" dirty="0" smtClean="0"/>
              <a:t>, думками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стражданнями</a:t>
            </a:r>
            <a:r>
              <a:rPr lang="ru-RU" dirty="0" smtClean="0"/>
              <a:t>. </a:t>
            </a:r>
            <a:r>
              <a:rPr lang="ru-RU" dirty="0" err="1" smtClean="0"/>
              <a:t>Індивідуальне</a:t>
            </a:r>
            <a:r>
              <a:rPr lang="ru-RU" dirty="0" smtClean="0"/>
              <a:t>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заступа­ється</a:t>
            </a:r>
            <a:r>
              <a:rPr lang="ru-RU" dirty="0" smtClean="0"/>
              <a:t> </a:t>
            </a:r>
            <a:r>
              <a:rPr lang="ru-RU" dirty="0" err="1" smtClean="0"/>
              <a:t>загальним</a:t>
            </a:r>
            <a:r>
              <a:rPr lang="ru-RU" dirty="0" smtClean="0"/>
              <a:t>.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філософії</a:t>
            </a:r>
            <a:r>
              <a:rPr lang="ru-RU" dirty="0" smtClean="0"/>
              <a:t> — </a:t>
            </a:r>
            <a:r>
              <a:rPr lang="ru-RU" dirty="0" err="1" smtClean="0"/>
              <a:t>відчути</a:t>
            </a:r>
            <a:r>
              <a:rPr lang="ru-RU" dirty="0" smtClean="0"/>
              <a:t> </a:t>
            </a:r>
            <a:r>
              <a:rPr lang="ru-RU" dirty="0" err="1" smtClean="0"/>
              <a:t>людські</a:t>
            </a:r>
            <a:r>
              <a:rPr lang="ru-RU" dirty="0" smtClean="0"/>
              <a:t> </a:t>
            </a:r>
            <a:r>
              <a:rPr lang="ru-RU" dirty="0" err="1" smtClean="0"/>
              <a:t>страждання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допомогти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 саму себе.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Представників</a:t>
            </a:r>
            <a:r>
              <a:rPr lang="ru-RU" dirty="0" smtClean="0"/>
              <a:t> </a:t>
            </a:r>
            <a:r>
              <a:rPr lang="ru-RU" b="1" i="1" dirty="0" err="1" smtClean="0"/>
              <a:t>антропологічної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філософії</a:t>
            </a:r>
            <a:r>
              <a:rPr lang="ru-RU" dirty="0" smtClean="0"/>
              <a:t>(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філософією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) </a:t>
            </a:r>
            <a:r>
              <a:rPr lang="ru-RU" dirty="0" err="1" smtClean="0"/>
              <a:t>об'єднує</a:t>
            </a:r>
            <a:r>
              <a:rPr lang="ru-RU" dirty="0" smtClean="0"/>
              <a:t> </a:t>
            </a:r>
            <a:r>
              <a:rPr lang="ru-RU" dirty="0" err="1" smtClean="0"/>
              <a:t>визнання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сенсу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як </a:t>
            </a:r>
            <a:r>
              <a:rPr lang="ru-RU" dirty="0" err="1" smtClean="0"/>
              <a:t>головної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філософії</a:t>
            </a:r>
            <a:r>
              <a:rPr lang="ru-RU" dirty="0" smtClean="0"/>
              <a:t>.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філософів</a:t>
            </a:r>
            <a:r>
              <a:rPr lang="ru-RU" dirty="0" smtClean="0"/>
              <a:t> </a:t>
            </a:r>
            <a:r>
              <a:rPr lang="ru-RU" dirty="0" err="1" smtClean="0"/>
              <a:t>об'єднує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 вони </a:t>
            </a:r>
            <a:r>
              <a:rPr lang="ru-RU" dirty="0" err="1" smtClean="0"/>
              <a:t>розпочинають</a:t>
            </a:r>
            <a:r>
              <a:rPr lang="ru-RU" dirty="0" smtClean="0"/>
              <a:t> "бунт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розуму</a:t>
            </a:r>
            <a:r>
              <a:rPr lang="ru-RU" dirty="0" smtClean="0"/>
              <a:t>'', </a:t>
            </a:r>
            <a:r>
              <a:rPr lang="ru-RU" dirty="0" err="1" smtClean="0"/>
              <a:t>виступають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розгляду</a:t>
            </a:r>
            <a:r>
              <a:rPr lang="ru-RU" dirty="0" smtClean="0"/>
              <a:t> </a:t>
            </a:r>
            <a:r>
              <a:rPr lang="ru-RU" dirty="0" err="1" smtClean="0"/>
              <a:t>дійсності</a:t>
            </a:r>
            <a:r>
              <a:rPr lang="ru-RU" dirty="0" smtClean="0"/>
              <a:t> як </a:t>
            </a:r>
            <a:r>
              <a:rPr lang="ru-RU" dirty="0" err="1" smtClean="0"/>
              <a:t>детермінованої</a:t>
            </a:r>
            <a:r>
              <a:rPr lang="ru-RU" dirty="0" smtClean="0"/>
              <a:t> (законами </a:t>
            </a:r>
            <a:r>
              <a:rPr lang="ru-RU" dirty="0" err="1" smtClean="0"/>
              <a:t>природи</a:t>
            </a:r>
            <a:r>
              <a:rPr lang="ru-RU" dirty="0" smtClean="0"/>
              <a:t>, Богом, </a:t>
            </a:r>
            <a:r>
              <a:rPr lang="ru-RU" dirty="0" err="1" smtClean="0"/>
              <a:t>загальним</a:t>
            </a:r>
            <a:r>
              <a:rPr lang="ru-RU" dirty="0" smtClean="0"/>
              <a:t> </a:t>
            </a:r>
            <a:r>
              <a:rPr lang="ru-RU" dirty="0" err="1" smtClean="0"/>
              <a:t>розумом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розуміють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 як </a:t>
            </a:r>
            <a:r>
              <a:rPr lang="ru-RU" dirty="0" err="1" smtClean="0"/>
              <a:t>хаотичний</a:t>
            </a:r>
            <a:r>
              <a:rPr lang="ru-RU" dirty="0" smtClean="0"/>
              <a:t> </a:t>
            </a:r>
            <a:r>
              <a:rPr lang="ru-RU" dirty="0" err="1" smtClean="0"/>
              <a:t>потік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Окрім</a:t>
            </a:r>
            <a:r>
              <a:rPr lang="ru-RU" dirty="0" smtClean="0"/>
              <a:t> </a:t>
            </a:r>
            <a:r>
              <a:rPr lang="ru-RU" dirty="0" err="1" smtClean="0"/>
              <a:t>К'єркегора</a:t>
            </a:r>
            <a:r>
              <a:rPr lang="ru-RU" dirty="0" smtClean="0"/>
              <a:t>, </a:t>
            </a:r>
            <a:r>
              <a:rPr lang="ru-RU" dirty="0" err="1" smtClean="0"/>
              <a:t>попередниками</a:t>
            </a:r>
            <a:r>
              <a:rPr lang="ru-RU" dirty="0" smtClean="0"/>
              <a:t> </a:t>
            </a:r>
            <a:r>
              <a:rPr lang="ru-RU" dirty="0" err="1" smtClean="0"/>
              <a:t>екзистенціалізму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А. </a:t>
            </a:r>
            <a:r>
              <a:rPr lang="ru-RU" dirty="0" err="1" smtClean="0"/>
              <a:t>Шопенгауер</a:t>
            </a:r>
            <a:r>
              <a:rPr lang="ru-RU" dirty="0" smtClean="0"/>
              <a:t>, Ф. </a:t>
            </a:r>
            <a:r>
              <a:rPr lang="ru-RU" dirty="0" err="1" smtClean="0"/>
              <a:t>Ніцше</a:t>
            </a:r>
            <a:r>
              <a:rPr lang="ru-RU" dirty="0" smtClean="0"/>
              <a:t>. </a:t>
            </a:r>
            <a:r>
              <a:rPr lang="ru-RU" dirty="0" err="1" smtClean="0"/>
              <a:t>Самі</a:t>
            </a:r>
            <a:r>
              <a:rPr lang="ru-RU" dirty="0" smtClean="0"/>
              <a:t> </a:t>
            </a:r>
            <a:r>
              <a:rPr lang="ru-RU" dirty="0" err="1" smtClean="0"/>
              <a:t>екзистенціалісти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попередником</a:t>
            </a:r>
            <a:r>
              <a:rPr lang="ru-RU" dirty="0" smtClean="0"/>
              <a:t> Ф. М. </a:t>
            </a:r>
            <a:r>
              <a:rPr lang="ru-RU" dirty="0" err="1" smtClean="0"/>
              <a:t>Достоєвського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увагою</a:t>
            </a:r>
            <a:r>
              <a:rPr lang="ru-RU" dirty="0" smtClean="0"/>
              <a:t> до </a:t>
            </a:r>
            <a:r>
              <a:rPr lang="ru-RU" dirty="0" err="1" smtClean="0"/>
              <a:t>станів</a:t>
            </a:r>
            <a:r>
              <a:rPr lang="ru-RU" dirty="0" smtClean="0"/>
              <a:t> </a:t>
            </a:r>
            <a:r>
              <a:rPr lang="ru-RU" dirty="0" err="1" smtClean="0"/>
              <a:t>душі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в </a:t>
            </a:r>
            <a:r>
              <a:rPr lang="ru-RU" dirty="0" err="1" smtClean="0"/>
              <a:t>екстремальних</a:t>
            </a:r>
            <a:r>
              <a:rPr lang="ru-RU" dirty="0" smtClean="0"/>
              <a:t> </a:t>
            </a:r>
            <a:r>
              <a:rPr lang="ru-RU" dirty="0" err="1" smtClean="0"/>
              <a:t>ситуаціях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Центральною проблемою </a:t>
            </a:r>
            <a:r>
              <a:rPr lang="ru-RU" dirty="0" err="1" smtClean="0"/>
              <a:t>екзистенціалізму</a:t>
            </a:r>
            <a:r>
              <a:rPr lang="ru-RU" dirty="0" smtClean="0"/>
              <a:t> (так само,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персоналізму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філософської</a:t>
            </a:r>
            <a:r>
              <a:rPr lang="ru-RU" dirty="0" smtClean="0"/>
              <a:t> антропологи) </a:t>
            </a:r>
            <a:r>
              <a:rPr lang="ru-RU" dirty="0" err="1" smtClean="0"/>
              <a:t>стає</a:t>
            </a:r>
            <a:r>
              <a:rPr lang="ru-RU" dirty="0" smtClean="0"/>
              <a:t> проблема </a:t>
            </a:r>
            <a:r>
              <a:rPr lang="ru-RU" dirty="0" err="1" smtClean="0"/>
              <a:t>відчуження</a:t>
            </a:r>
            <a:r>
              <a:rPr lang="ru-RU" dirty="0" smtClean="0"/>
              <a:t> — </a:t>
            </a:r>
            <a:r>
              <a:rPr lang="ru-RU" dirty="0" err="1" smtClean="0"/>
              <a:t>процесу</a:t>
            </a:r>
            <a:r>
              <a:rPr lang="ru-RU" dirty="0" smtClean="0"/>
              <a:t>,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близькі</a:t>
            </a:r>
            <a:r>
              <a:rPr lang="ru-RU" dirty="0" smtClean="0"/>
              <a:t> та </a:t>
            </a:r>
            <a:r>
              <a:rPr lang="ru-RU" dirty="0" err="1" smtClean="0"/>
              <a:t>співпричетні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 </a:t>
            </a:r>
            <a:r>
              <a:rPr lang="ru-RU" dirty="0" err="1" smtClean="0"/>
              <a:t>стають</a:t>
            </a:r>
            <a:r>
              <a:rPr lang="ru-RU" dirty="0" smtClean="0"/>
              <a:t> для </a:t>
            </a:r>
            <a:r>
              <a:rPr lang="ru-RU" dirty="0" err="1" smtClean="0"/>
              <a:t>неї</a:t>
            </a:r>
            <a:r>
              <a:rPr lang="ru-RU" dirty="0" smtClean="0"/>
              <a:t> силою чужого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ворожого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Вчення</a:t>
            </a:r>
            <a:r>
              <a:rPr lang="ru-RU" dirty="0" smtClean="0"/>
              <a:t> про </a:t>
            </a:r>
            <a:r>
              <a:rPr lang="ru-RU" dirty="0" err="1" smtClean="0"/>
              <a:t>відчуження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розвинуте</a:t>
            </a:r>
            <a:r>
              <a:rPr lang="ru-RU" dirty="0" smtClean="0"/>
              <a:t> у </a:t>
            </a:r>
            <a:r>
              <a:rPr lang="ru-RU" dirty="0" err="1" smtClean="0"/>
              <a:t>ранніх</a:t>
            </a:r>
            <a:r>
              <a:rPr lang="ru-RU" dirty="0" smtClean="0"/>
              <a:t> </a:t>
            </a:r>
            <a:r>
              <a:rPr lang="ru-RU" dirty="0" err="1" smtClean="0"/>
              <a:t>працях</a:t>
            </a:r>
            <a:r>
              <a:rPr lang="ru-RU" dirty="0" smtClean="0"/>
              <a:t> К. Маркса, де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виділяє</a:t>
            </a:r>
            <a:r>
              <a:rPr lang="ru-RU" dirty="0" smtClean="0"/>
              <a:t>:</a:t>
            </a:r>
          </a:p>
          <a:p>
            <a:r>
              <a:rPr lang="en-US" dirty="0" smtClean="0"/>
              <a:t>Ø </a:t>
            </a:r>
            <a:r>
              <a:rPr lang="ru-RU" dirty="0" err="1" smtClean="0"/>
              <a:t>відчуження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;</a:t>
            </a:r>
          </a:p>
          <a:p>
            <a:r>
              <a:rPr lang="en-US" dirty="0" smtClean="0"/>
              <a:t>Ø </a:t>
            </a:r>
            <a:r>
              <a:rPr lang="ru-RU" dirty="0" err="1" smtClean="0"/>
              <a:t>відчуження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;</a:t>
            </a:r>
          </a:p>
          <a:p>
            <a:r>
              <a:rPr lang="en-US" dirty="0" smtClean="0"/>
              <a:t>Ø </a:t>
            </a:r>
            <a:r>
              <a:rPr lang="ru-RU" dirty="0" err="1" smtClean="0"/>
              <a:t>відчуження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людей;</a:t>
            </a:r>
          </a:p>
          <a:p>
            <a:r>
              <a:rPr lang="en-US" dirty="0" smtClean="0"/>
              <a:t>Ø </a:t>
            </a:r>
            <a:r>
              <a:rPr lang="ru-RU" dirty="0" err="1" smtClean="0"/>
              <a:t>відчуження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;</a:t>
            </a:r>
          </a:p>
          <a:p>
            <a:r>
              <a:rPr lang="en-US" dirty="0" smtClean="0"/>
              <a:t>Ø </a:t>
            </a:r>
            <a:r>
              <a:rPr lang="ru-RU" dirty="0" err="1" smtClean="0"/>
              <a:t>відчуження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самого себе.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Екзистенціалісти</a:t>
            </a:r>
            <a:r>
              <a:rPr lang="ru-RU" dirty="0" smtClean="0"/>
              <a:t> </a:t>
            </a:r>
            <a:r>
              <a:rPr lang="ru-RU" dirty="0" err="1" smtClean="0"/>
              <a:t>асимілюють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розвивають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вчення</a:t>
            </a:r>
            <a:r>
              <a:rPr lang="ru-RU" dirty="0" smtClean="0"/>
              <a:t>. Вони </a:t>
            </a:r>
            <a:r>
              <a:rPr lang="ru-RU" dirty="0" err="1" smtClean="0"/>
              <a:t>вважають</a:t>
            </a:r>
            <a:r>
              <a:rPr lang="ru-RU" dirty="0" smtClean="0"/>
              <a:t> </a:t>
            </a:r>
            <a:r>
              <a:rPr lang="ru-RU" dirty="0" err="1" smtClean="0"/>
              <a:t>відчу­ження</a:t>
            </a:r>
            <a:r>
              <a:rPr lang="ru-RU" dirty="0" smtClean="0"/>
              <a:t> </a:t>
            </a:r>
            <a:r>
              <a:rPr lang="ru-RU" dirty="0" err="1" smtClean="0"/>
              <a:t>загальною</a:t>
            </a:r>
            <a:r>
              <a:rPr lang="ru-RU" dirty="0" smtClean="0"/>
              <a:t> характеристикою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у </a:t>
            </a:r>
            <a:r>
              <a:rPr lang="ru-RU" dirty="0" err="1" smtClean="0"/>
              <a:t>будь-якому</a:t>
            </a:r>
            <a:r>
              <a:rPr lang="ru-RU" dirty="0" smtClean="0"/>
              <a:t> </a:t>
            </a:r>
            <a:r>
              <a:rPr lang="ru-RU" dirty="0" err="1" smtClean="0"/>
              <a:t>суспільстві</a:t>
            </a:r>
            <a:r>
              <a:rPr lang="ru-RU" dirty="0" smtClean="0"/>
              <a:t> (а не </a:t>
            </a:r>
            <a:r>
              <a:rPr lang="ru-RU" dirty="0" err="1" smtClean="0"/>
              <a:t>тільки</a:t>
            </a:r>
            <a:r>
              <a:rPr lang="ru-RU" dirty="0" smtClean="0"/>
              <a:t> у </a:t>
            </a:r>
            <a:r>
              <a:rPr lang="ru-RU" dirty="0" err="1" smtClean="0"/>
              <a:t>капіталістичному</a:t>
            </a:r>
            <a:r>
              <a:rPr lang="ru-RU" dirty="0" smtClean="0"/>
              <a:t>, як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у К. Маркса)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вважають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у </a:t>
            </a:r>
            <a:r>
              <a:rPr lang="ru-RU" dirty="0" err="1" smtClean="0"/>
              <a:t>сучасному</a:t>
            </a:r>
            <a:r>
              <a:rPr lang="ru-RU" dirty="0" smtClean="0"/>
              <a:t> </a:t>
            </a:r>
            <a:r>
              <a:rPr lang="ru-RU" dirty="0" err="1" smtClean="0"/>
              <a:t>суспільстві</a:t>
            </a:r>
            <a:r>
              <a:rPr lang="ru-RU" dirty="0" smtClean="0"/>
              <a:t> </a:t>
            </a:r>
            <a:r>
              <a:rPr lang="ru-RU" dirty="0" err="1" smtClean="0"/>
              <a:t>відчуження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</a:t>
            </a:r>
            <a:r>
              <a:rPr lang="ru-RU" dirty="0" err="1" smtClean="0"/>
              <a:t>зростає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Філософія</a:t>
            </a:r>
            <a:r>
              <a:rPr lang="ru-RU" dirty="0" smtClean="0"/>
              <a:t>, </a:t>
            </a:r>
            <a:r>
              <a:rPr lang="ru-RU" dirty="0" err="1" smtClean="0"/>
              <a:t>вважають</a:t>
            </a:r>
            <a:r>
              <a:rPr lang="ru-RU" dirty="0" smtClean="0"/>
              <a:t> вони, покликана </a:t>
            </a:r>
            <a:r>
              <a:rPr lang="ru-RU" dirty="0" err="1" smtClean="0"/>
              <a:t>допомогти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не </a:t>
            </a:r>
            <a:r>
              <a:rPr lang="ru-RU" dirty="0" err="1" smtClean="0"/>
              <a:t>подолати</a:t>
            </a:r>
            <a:r>
              <a:rPr lang="ru-RU" dirty="0" smtClean="0"/>
              <a:t> </a:t>
            </a:r>
            <a:r>
              <a:rPr lang="ru-RU" dirty="0" err="1" smtClean="0"/>
              <a:t>відчуження</a:t>
            </a:r>
            <a:r>
              <a:rPr lang="ru-RU" dirty="0" smtClean="0"/>
              <a:t> (</a:t>
            </a:r>
            <a:r>
              <a:rPr lang="ru-RU" dirty="0" err="1" smtClean="0"/>
              <a:t>що</a:t>
            </a:r>
            <a:r>
              <a:rPr lang="ru-RU" dirty="0" smtClean="0"/>
              <a:t> навряд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можливо</a:t>
            </a:r>
            <a:r>
              <a:rPr lang="ru-RU" dirty="0" smtClean="0"/>
              <a:t>), то </a:t>
            </a:r>
            <a:r>
              <a:rPr lang="ru-RU" dirty="0" err="1" smtClean="0"/>
              <a:t>хоча</a:t>
            </a:r>
            <a:r>
              <a:rPr lang="ru-RU" dirty="0" smtClean="0"/>
              <a:t> б </a:t>
            </a:r>
            <a:r>
              <a:rPr lang="ru-RU" dirty="0" err="1" smtClean="0"/>
              <a:t>полегшити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становище, </a:t>
            </a:r>
            <a:r>
              <a:rPr lang="ru-RU" dirty="0" err="1" smtClean="0"/>
              <a:t>допомогти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"Я". </a:t>
            </a:r>
            <a:r>
              <a:rPr lang="ru-RU" dirty="0" err="1" smtClean="0"/>
              <a:t>Відчуження</a:t>
            </a:r>
            <a:r>
              <a:rPr lang="ru-RU" dirty="0" smtClean="0"/>
              <a:t> </a:t>
            </a:r>
            <a:r>
              <a:rPr lang="ru-RU" dirty="0" err="1" smtClean="0"/>
              <a:t>заважає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 </a:t>
            </a:r>
            <a:r>
              <a:rPr lang="ru-RU" dirty="0" err="1" smtClean="0"/>
              <a:t>збагнути</a:t>
            </a:r>
            <a:r>
              <a:rPr lang="ru-RU" dirty="0" smtClean="0"/>
              <a:t> свою </a:t>
            </a:r>
            <a:r>
              <a:rPr lang="ru-RU" dirty="0" err="1" smtClean="0"/>
              <a:t>екзистенцію</a:t>
            </a:r>
            <a:r>
              <a:rPr lang="ru-RU" dirty="0" smtClean="0"/>
              <a:t>, </a:t>
            </a:r>
            <a:r>
              <a:rPr lang="ru-RU" dirty="0" err="1" smtClean="0"/>
              <a:t>смисл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5697559"/>
          </a:xfrm>
        </p:spPr>
        <p:txBody>
          <a:bodyPr/>
          <a:lstStyle/>
          <a:p>
            <a:r>
              <a:rPr lang="ru-RU" dirty="0" err="1" smtClean="0"/>
              <a:t>Екзистенціалісти</a:t>
            </a:r>
            <a:r>
              <a:rPr lang="ru-RU" dirty="0" smtClean="0"/>
              <a:t> справедливо </a:t>
            </a:r>
            <a:r>
              <a:rPr lang="ru-RU" dirty="0" err="1" smtClean="0"/>
              <a:t>наголошують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 себе </a:t>
            </a:r>
            <a:r>
              <a:rPr lang="ru-RU" dirty="0" err="1" smtClean="0"/>
              <a:t>особистістю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вона сама </a:t>
            </a:r>
            <a:r>
              <a:rPr lang="ru-RU" dirty="0" err="1" smtClean="0"/>
              <a:t>відповідальна</a:t>
            </a:r>
            <a:r>
              <a:rPr lang="ru-RU" dirty="0" smtClean="0"/>
              <a:t> за </a:t>
            </a:r>
            <a:r>
              <a:rPr lang="ru-RU" dirty="0" err="1" smtClean="0"/>
              <a:t>це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за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вчинки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долю. </a:t>
            </a:r>
            <a:r>
              <a:rPr lang="ru-RU" dirty="0" err="1" smtClean="0"/>
              <a:t>Причому</a:t>
            </a:r>
            <a:r>
              <a:rPr lang="ru-RU" dirty="0" smtClean="0"/>
              <a:t>, </a:t>
            </a:r>
            <a:r>
              <a:rPr lang="ru-RU" dirty="0" err="1" smtClean="0"/>
              <a:t>це</a:t>
            </a:r>
            <a:r>
              <a:rPr lang="ru-RU" dirty="0" smtClean="0"/>
              <a:t> не </a:t>
            </a:r>
            <a:r>
              <a:rPr lang="ru-RU" dirty="0" err="1" smtClean="0"/>
              <a:t>одиничне</a:t>
            </a:r>
            <a:r>
              <a:rPr lang="ru-RU" dirty="0" smtClean="0"/>
              <a:t> </a:t>
            </a:r>
            <a:r>
              <a:rPr lang="ru-RU" dirty="0" err="1" smtClean="0"/>
              <a:t>зусилля</a:t>
            </a:r>
            <a:r>
              <a:rPr lang="ru-RU" dirty="0" smtClean="0"/>
              <a:t>, а </a:t>
            </a:r>
            <a:r>
              <a:rPr lang="ru-RU" dirty="0" err="1" smtClean="0"/>
              <a:t>постійне</a:t>
            </a:r>
            <a:r>
              <a:rPr lang="ru-RU" dirty="0" smtClean="0"/>
              <a:t> </a:t>
            </a:r>
            <a:r>
              <a:rPr lang="ru-RU" dirty="0" err="1" smtClean="0"/>
              <a:t>напруження</a:t>
            </a:r>
            <a:r>
              <a:rPr lang="ru-RU" dirty="0" smtClean="0"/>
              <a:t>, яке </a:t>
            </a:r>
            <a:r>
              <a:rPr lang="ru-RU" dirty="0" err="1" smtClean="0"/>
              <a:t>триває</a:t>
            </a:r>
            <a:r>
              <a:rPr lang="ru-RU" dirty="0" smtClean="0"/>
              <a:t> </a:t>
            </a:r>
            <a:r>
              <a:rPr lang="ru-RU" dirty="0" err="1" smtClean="0"/>
              <a:t>впродовж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Людина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стоїть</a:t>
            </a:r>
            <a:r>
              <a:rPr lang="ru-RU" dirty="0" smtClean="0"/>
              <a:t> перед </a:t>
            </a:r>
            <a:r>
              <a:rPr lang="ru-RU" dirty="0" err="1" smtClean="0"/>
              <a:t>вибором</a:t>
            </a:r>
            <a:r>
              <a:rPr lang="ru-RU" dirty="0" smtClean="0"/>
              <a:t>, вона </a:t>
            </a:r>
            <a:r>
              <a:rPr lang="ru-RU" dirty="0" err="1" smtClean="0"/>
              <a:t>вільна</a:t>
            </a:r>
            <a:r>
              <a:rPr lang="ru-RU" dirty="0" smtClean="0"/>
              <a:t> у </a:t>
            </a:r>
            <a:r>
              <a:rPr lang="ru-RU" dirty="0" err="1" smtClean="0"/>
              <a:t>своєму</a:t>
            </a:r>
            <a:r>
              <a:rPr lang="ru-RU" dirty="0" smtClean="0"/>
              <a:t> </a:t>
            </a:r>
            <a:r>
              <a:rPr lang="ru-RU" dirty="0" err="1" smtClean="0"/>
              <a:t>виборі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тому </a:t>
            </a:r>
            <a:r>
              <a:rPr lang="ru-RU" dirty="0" err="1" smtClean="0"/>
              <a:t>несе</a:t>
            </a:r>
            <a:r>
              <a:rPr lang="ru-RU" dirty="0" smtClean="0"/>
              <a:t> </a:t>
            </a:r>
            <a:r>
              <a:rPr lang="ru-RU" dirty="0" err="1" smtClean="0"/>
              <a:t>моральну</a:t>
            </a:r>
            <a:r>
              <a:rPr lang="ru-RU" dirty="0" smtClean="0"/>
              <a:t>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, </a:t>
            </a:r>
            <a:r>
              <a:rPr lang="ru-RU" dirty="0" err="1" smtClean="0"/>
              <a:t>знову</a:t>
            </a:r>
            <a:r>
              <a:rPr lang="ru-RU" dirty="0" smtClean="0"/>
              <a:t> ж, сама перед собою. </a:t>
            </a:r>
            <a:r>
              <a:rPr lang="ru-RU" dirty="0" err="1" smtClean="0"/>
              <a:t>Відповідно</a:t>
            </a:r>
            <a:r>
              <a:rPr lang="ru-RU" dirty="0" smtClean="0"/>
              <a:t> в </a:t>
            </a:r>
            <a:r>
              <a:rPr lang="ru-RU" dirty="0" err="1" smtClean="0"/>
              <a:t>екзис­тенціалізмі</a:t>
            </a:r>
            <a:r>
              <a:rPr lang="ru-RU" dirty="0" smtClean="0"/>
              <a:t> </a:t>
            </a:r>
            <a:r>
              <a:rPr lang="ru-RU" dirty="0" err="1" smtClean="0"/>
              <a:t>розуміється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істина</a:t>
            </a:r>
            <a:r>
              <a:rPr lang="ru-RU" dirty="0" smtClean="0"/>
              <a:t>: вона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історична</a:t>
            </a:r>
            <a:r>
              <a:rPr lang="ru-RU" dirty="0" smtClean="0"/>
              <a:t>, конкретна, носить </a:t>
            </a:r>
            <a:r>
              <a:rPr lang="ru-RU" dirty="0" err="1" smtClean="0"/>
              <a:t>осо­бистий</a:t>
            </a:r>
            <a:r>
              <a:rPr lang="ru-RU" dirty="0" smtClean="0"/>
              <a:t> характер.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розумінні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філософи-екзистенціалісти</a:t>
            </a:r>
            <a:r>
              <a:rPr lang="ru-RU" dirty="0" smtClean="0"/>
              <a:t> </a:t>
            </a:r>
            <a:r>
              <a:rPr lang="ru-RU" dirty="0" err="1" smtClean="0"/>
              <a:t>різко</a:t>
            </a:r>
            <a:r>
              <a:rPr lang="ru-RU" dirty="0" smtClean="0"/>
              <a:t> </a:t>
            </a:r>
            <a:r>
              <a:rPr lang="ru-RU" dirty="0" err="1" smtClean="0"/>
              <a:t>виступають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історичного</a:t>
            </a:r>
            <a:r>
              <a:rPr lang="ru-RU" dirty="0" smtClean="0"/>
              <a:t> </a:t>
            </a:r>
            <a:r>
              <a:rPr lang="ru-RU" dirty="0" err="1" smtClean="0"/>
              <a:t>детермінізму</a:t>
            </a:r>
            <a:r>
              <a:rPr lang="ru-RU" dirty="0" smtClean="0"/>
              <a:t> — точки </a:t>
            </a:r>
            <a:r>
              <a:rPr lang="ru-RU" dirty="0" err="1" smtClean="0"/>
              <a:t>зору</a:t>
            </a:r>
            <a:r>
              <a:rPr lang="ru-RU" dirty="0" smtClean="0"/>
              <a:t>, за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суспільство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закономірно</a:t>
            </a:r>
            <a:r>
              <a:rPr lang="ru-RU" dirty="0" smtClean="0"/>
              <a:t>, у </a:t>
            </a:r>
            <a:r>
              <a:rPr lang="ru-RU" dirty="0" err="1" smtClean="0"/>
              <a:t>відповідності</a:t>
            </a:r>
            <a:r>
              <a:rPr lang="ru-RU" dirty="0" smtClean="0"/>
              <a:t> до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об'єктивних</a:t>
            </a:r>
            <a:r>
              <a:rPr lang="ru-RU" dirty="0" smtClean="0"/>
              <a:t> </a:t>
            </a:r>
            <a:r>
              <a:rPr lang="ru-RU" dirty="0" err="1" smtClean="0"/>
              <a:t>законів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за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вибір</a:t>
            </a:r>
            <a:r>
              <a:rPr lang="ru-RU" dirty="0" smtClean="0"/>
              <a:t>, яка становить </a:t>
            </a:r>
            <a:r>
              <a:rPr lang="ru-RU" dirty="0" err="1" smtClean="0"/>
              <a:t>її</a:t>
            </a:r>
            <a:r>
              <a:rPr lang="ru-RU" dirty="0" smtClean="0"/>
              <a:t> долю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тра­гедію</a:t>
            </a:r>
            <a:r>
              <a:rPr lang="ru-RU" dirty="0" smtClean="0"/>
              <a:t>, </a:t>
            </a:r>
            <a:r>
              <a:rPr lang="ru-RU" dirty="0" err="1" smtClean="0"/>
              <a:t>знаходиться</a:t>
            </a:r>
            <a:r>
              <a:rPr lang="ru-RU" dirty="0" smtClean="0"/>
              <a:t> у </a:t>
            </a:r>
            <a:r>
              <a:rPr lang="ru-RU" dirty="0" err="1" smtClean="0"/>
              <a:t>центрі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 </a:t>
            </a:r>
            <a:r>
              <a:rPr lang="ru-RU" dirty="0" err="1" smtClean="0"/>
              <a:t>екзистенціалістської</a:t>
            </a:r>
            <a:r>
              <a:rPr lang="ru-RU" dirty="0" smtClean="0"/>
              <a:t> </a:t>
            </a:r>
            <a:r>
              <a:rPr lang="ru-RU" dirty="0" err="1" smtClean="0"/>
              <a:t>філософії</a:t>
            </a:r>
            <a:r>
              <a:rPr lang="ru-RU" dirty="0" smtClean="0"/>
              <a:t>, а не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пізнання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істинності</a:t>
            </a:r>
            <a:r>
              <a:rPr lang="ru-RU" dirty="0" smtClean="0"/>
              <a:t>. </a:t>
            </a:r>
            <a:r>
              <a:rPr lang="ru-RU" dirty="0" err="1" smtClean="0"/>
              <a:t>Основний</a:t>
            </a:r>
            <a:r>
              <a:rPr lang="ru-RU" dirty="0" smtClean="0"/>
              <a:t> акцепт переноситься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гносеології</a:t>
            </a:r>
            <a:r>
              <a:rPr lang="ru-RU" dirty="0" smtClean="0"/>
              <a:t> на </a:t>
            </a:r>
            <a:r>
              <a:rPr lang="ru-RU" dirty="0" err="1" smtClean="0"/>
              <a:t>онтологію</a:t>
            </a:r>
            <a:r>
              <a:rPr lang="ru-RU" dirty="0" smtClean="0"/>
              <a:t>, а в </a:t>
            </a:r>
            <a:r>
              <a:rPr lang="ru-RU" dirty="0" err="1" smtClean="0"/>
              <a:t>онтології</a:t>
            </a:r>
            <a:r>
              <a:rPr lang="ru-RU" dirty="0" smtClean="0"/>
              <a:t> — на </a:t>
            </a:r>
            <a:r>
              <a:rPr lang="ru-RU" dirty="0" err="1" smtClean="0"/>
              <a:t>поведінку</a:t>
            </a:r>
            <a:r>
              <a:rPr lang="ru-RU" dirty="0" smtClean="0"/>
              <a:t>, </a:t>
            </a:r>
            <a:r>
              <a:rPr lang="ru-RU" dirty="0" err="1" smtClean="0"/>
              <a:t>буття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Таким чином, </a:t>
            </a:r>
            <a:r>
              <a:rPr lang="ru-RU" dirty="0" err="1" smtClean="0"/>
              <a:t>людська</a:t>
            </a:r>
            <a:r>
              <a:rPr lang="ru-RU" dirty="0" smtClean="0"/>
              <a:t> </a:t>
            </a:r>
            <a:r>
              <a:rPr lang="ru-RU" dirty="0" err="1" smtClean="0"/>
              <a:t>екзистенція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першоосновою</a:t>
            </a:r>
            <a:r>
              <a:rPr lang="ru-RU" dirty="0" smtClean="0"/>
              <a:t> </a:t>
            </a:r>
            <a:r>
              <a:rPr lang="ru-RU" dirty="0" err="1" smtClean="0"/>
              <a:t>картини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те предметом </a:t>
            </a:r>
            <a:r>
              <a:rPr lang="ru-RU" dirty="0" err="1" smtClean="0"/>
              <a:t>екзистенціаль­ної</a:t>
            </a:r>
            <a:r>
              <a:rPr lang="ru-RU" dirty="0" smtClean="0"/>
              <a:t> </a:t>
            </a:r>
            <a:r>
              <a:rPr lang="ru-RU" dirty="0" err="1" smtClean="0"/>
              <a:t>онтології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929354"/>
          </a:xfrm>
        </p:spPr>
        <p:txBody>
          <a:bodyPr/>
          <a:lstStyle/>
          <a:p>
            <a:r>
              <a:rPr lang="ru-RU" b="1" dirty="0" smtClean="0"/>
              <a:t>К. Ясперс (</a:t>
            </a:r>
            <a:r>
              <a:rPr lang="ru-RU" dirty="0" smtClean="0"/>
              <a:t>1883-1969 </a:t>
            </a:r>
            <a:r>
              <a:rPr lang="ru-RU" dirty="0" err="1" smtClean="0"/>
              <a:t>рр</a:t>
            </a:r>
            <a:r>
              <a:rPr lang="ru-RU" dirty="0" smtClean="0"/>
              <a:t>.) </a:t>
            </a:r>
            <a:r>
              <a:rPr lang="ru-RU" dirty="0" err="1" smtClean="0"/>
              <a:t>відмовляється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</a:t>
            </a:r>
            <a:r>
              <a:rPr lang="ru-RU" dirty="0" err="1" smtClean="0"/>
              <a:t>раціоналізму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вважає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філосо­фія</a:t>
            </a:r>
            <a:r>
              <a:rPr lang="ru-RU" dirty="0" smtClean="0"/>
              <a:t> як духовна </a:t>
            </a:r>
            <a:r>
              <a:rPr lang="ru-RU" dirty="0" err="1" smtClean="0"/>
              <a:t>дія</a:t>
            </a:r>
            <a:r>
              <a:rPr lang="ru-RU" dirty="0" smtClean="0"/>
              <a:t> </a:t>
            </a:r>
            <a:r>
              <a:rPr lang="ru-RU" dirty="0" err="1" smtClean="0"/>
              <a:t>спрямована</a:t>
            </a:r>
            <a:r>
              <a:rPr lang="ru-RU" dirty="0" smtClean="0"/>
              <a:t> на </a:t>
            </a:r>
            <a:r>
              <a:rPr lang="ru-RU" dirty="0" err="1" smtClean="0"/>
              <a:t>встановлений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, вона </a:t>
            </a:r>
            <a:r>
              <a:rPr lang="ru-RU" dirty="0" err="1" smtClean="0"/>
              <a:t>принципово</a:t>
            </a:r>
            <a:r>
              <a:rPr lang="ru-RU" dirty="0" smtClean="0"/>
              <a:t> </a:t>
            </a:r>
            <a:r>
              <a:rPr lang="ru-RU" dirty="0" err="1" smtClean="0"/>
              <a:t>відріз­няється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науки як метою,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відсутністю</a:t>
            </a:r>
            <a:r>
              <a:rPr lang="ru-RU" dirty="0" smtClean="0"/>
              <a:t> </a:t>
            </a:r>
            <a:r>
              <a:rPr lang="ru-RU" dirty="0" err="1" smtClean="0"/>
              <a:t>фіксованого</a:t>
            </a:r>
            <a:r>
              <a:rPr lang="ru-RU" dirty="0" smtClean="0"/>
              <a:t> предмету та методу. Ясперс негативно ставиться до </a:t>
            </a:r>
            <a:r>
              <a:rPr lang="ru-RU" dirty="0" err="1" smtClean="0"/>
              <a:t>історичного</a:t>
            </a:r>
            <a:r>
              <a:rPr lang="ru-RU" dirty="0" smtClean="0"/>
              <a:t> </a:t>
            </a:r>
            <a:r>
              <a:rPr lang="ru-RU" dirty="0" err="1" smtClean="0"/>
              <a:t>детермінізму</a:t>
            </a:r>
            <a:r>
              <a:rPr lang="ru-RU" dirty="0" smtClean="0"/>
              <a:t> (</a:t>
            </a:r>
            <a:r>
              <a:rPr lang="ru-RU" dirty="0" err="1" smtClean="0"/>
              <a:t>ідей</a:t>
            </a:r>
            <a:r>
              <a:rPr lang="ru-RU" dirty="0" smtClean="0"/>
              <a:t> Маркса)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концепцій</a:t>
            </a:r>
            <a:r>
              <a:rPr lang="ru-RU" dirty="0" smtClean="0"/>
              <a:t> круговороту </a:t>
            </a:r>
            <a:r>
              <a:rPr lang="ru-RU" dirty="0" err="1" smtClean="0"/>
              <a:t>історії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протиставляє</a:t>
            </a:r>
            <a:r>
              <a:rPr lang="ru-RU" dirty="0" smtClean="0"/>
              <a:t> </a:t>
            </a:r>
            <a:r>
              <a:rPr lang="ru-RU" dirty="0" err="1" smtClean="0"/>
              <a:t>релігійній</a:t>
            </a:r>
            <a:r>
              <a:rPr lang="ru-RU" dirty="0" smtClean="0"/>
              <a:t> </a:t>
            </a:r>
            <a:r>
              <a:rPr lang="ru-RU" dirty="0" err="1" smtClean="0"/>
              <a:t>вірі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ґрунтується</a:t>
            </a:r>
            <a:r>
              <a:rPr lang="ru-RU" dirty="0" smtClean="0"/>
              <a:t> на </a:t>
            </a:r>
            <a:r>
              <a:rPr lang="ru-RU" dirty="0" err="1" smtClean="0"/>
              <a:t>одкровенні</a:t>
            </a:r>
            <a:r>
              <a:rPr lang="ru-RU" dirty="0" smtClean="0"/>
              <a:t>, </a:t>
            </a:r>
            <a:r>
              <a:rPr lang="ru-RU" dirty="0" err="1" smtClean="0"/>
              <a:t>філософську</a:t>
            </a:r>
            <a:r>
              <a:rPr lang="ru-RU" dirty="0" smtClean="0"/>
              <a:t> </a:t>
            </a:r>
            <a:r>
              <a:rPr lang="ru-RU" dirty="0" err="1" smtClean="0"/>
              <a:t>віру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ґрунтується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міркуванні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спроможна</a:t>
            </a:r>
            <a:r>
              <a:rPr lang="ru-RU" dirty="0" smtClean="0"/>
              <a:t> </a:t>
            </a:r>
            <a:r>
              <a:rPr lang="ru-RU" dirty="0" err="1" smtClean="0"/>
              <a:t>об'єднати</a:t>
            </a:r>
            <a:r>
              <a:rPr lang="ru-RU" dirty="0" smtClean="0"/>
              <a:t> </a:t>
            </a:r>
            <a:r>
              <a:rPr lang="ru-RU" dirty="0" err="1" smtClean="0"/>
              <a:t>людство</a:t>
            </a:r>
            <a:r>
              <a:rPr lang="ru-RU" dirty="0" smtClean="0"/>
              <a:t>. </a:t>
            </a:r>
            <a:r>
              <a:rPr lang="ru-RU" dirty="0" err="1" smtClean="0"/>
              <a:t>Увага</a:t>
            </a:r>
            <a:r>
              <a:rPr lang="ru-RU" dirty="0" smtClean="0"/>
              <a:t> Ясперса до </a:t>
            </a:r>
            <a:r>
              <a:rPr lang="ru-RU" dirty="0" err="1" smtClean="0"/>
              <a:t>комунікації</a:t>
            </a:r>
            <a:r>
              <a:rPr lang="ru-RU" dirty="0" smtClean="0"/>
              <a:t> та </a:t>
            </a:r>
            <a:r>
              <a:rPr lang="ru-RU" dirty="0" err="1" smtClean="0"/>
              <a:t>взаєморозумін­ня</a:t>
            </a:r>
            <a:r>
              <a:rPr lang="ru-RU" dirty="0" smtClean="0"/>
              <a:t> людей </a:t>
            </a:r>
            <a:r>
              <a:rPr lang="ru-RU" dirty="0" err="1" smtClean="0"/>
              <a:t>пов'язана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, коли </a:t>
            </a:r>
            <a:r>
              <a:rPr lang="ru-RU" dirty="0" err="1" smtClean="0"/>
              <a:t>він</a:t>
            </a:r>
            <a:r>
              <a:rPr lang="ru-RU" dirty="0" smtClean="0"/>
              <a:t> почав </a:t>
            </a:r>
            <a:r>
              <a:rPr lang="ru-RU" dirty="0" err="1" smtClean="0"/>
              <a:t>працювати</a:t>
            </a:r>
            <a:r>
              <a:rPr lang="ru-RU" dirty="0" smtClean="0"/>
              <a:t> </a:t>
            </a:r>
            <a:r>
              <a:rPr lang="ru-RU" dirty="0" err="1" smtClean="0"/>
              <a:t>лікарем-психіатром</a:t>
            </a:r>
            <a:r>
              <a:rPr lang="ru-RU" dirty="0" smtClean="0"/>
              <a:t>, </a:t>
            </a:r>
            <a:r>
              <a:rPr lang="ru-RU" dirty="0" err="1" smtClean="0"/>
              <a:t>відразу</a:t>
            </a:r>
            <a:r>
              <a:rPr lang="ru-RU" dirty="0" smtClean="0"/>
              <a:t> ж </a:t>
            </a:r>
            <a:r>
              <a:rPr lang="ru-RU" dirty="0" err="1" smtClean="0"/>
              <a:t>зіткнувся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складністю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психічно</a:t>
            </a:r>
            <a:r>
              <a:rPr lang="ru-RU" dirty="0" smtClean="0"/>
              <a:t> </a:t>
            </a:r>
            <a:r>
              <a:rPr lang="ru-RU" dirty="0" err="1" smtClean="0"/>
              <a:t>хворими</a:t>
            </a:r>
            <a:r>
              <a:rPr lang="ru-RU" dirty="0" smtClean="0"/>
              <a:t> людьми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переконався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встановлення</a:t>
            </a:r>
            <a:r>
              <a:rPr lang="ru-RU" dirty="0" smtClean="0"/>
              <a:t> контакту, </a:t>
            </a:r>
            <a:r>
              <a:rPr lang="ru-RU" dirty="0" err="1" smtClean="0"/>
              <a:t>взаєморозуміння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в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успіх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jaspers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240616"/>
            <a:ext cx="5214973" cy="66111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бачить</a:t>
            </a:r>
            <a:r>
              <a:rPr lang="ru-RU" dirty="0" smtClean="0"/>
              <a:t> </a:t>
            </a:r>
            <a:r>
              <a:rPr lang="ru-RU" dirty="0" err="1" smtClean="0"/>
              <a:t>усю</a:t>
            </a:r>
            <a:r>
              <a:rPr lang="ru-RU" dirty="0" smtClean="0"/>
              <a:t> </a:t>
            </a:r>
            <a:r>
              <a:rPr lang="ru-RU" dirty="0" err="1" smtClean="0"/>
              <a:t>недостатність</a:t>
            </a:r>
            <a:r>
              <a:rPr lang="ru-RU" dirty="0" smtClean="0"/>
              <a:t> </a:t>
            </a:r>
            <a:r>
              <a:rPr lang="ru-RU" dirty="0" err="1" smtClean="0"/>
              <a:t>позиції</a:t>
            </a:r>
            <a:r>
              <a:rPr lang="ru-RU" dirty="0" smtClean="0"/>
              <a:t> </a:t>
            </a:r>
            <a:r>
              <a:rPr lang="ru-RU" dirty="0" err="1" smtClean="0"/>
              <a:t>лікаря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ставиться до </a:t>
            </a:r>
            <a:r>
              <a:rPr lang="ru-RU" dirty="0" err="1" smtClean="0"/>
              <a:t>пацієнта</a:t>
            </a:r>
            <a:r>
              <a:rPr lang="ru-RU" dirty="0" smtClean="0"/>
              <a:t> як до </a:t>
            </a:r>
            <a:r>
              <a:rPr lang="ru-RU" dirty="0" err="1" smtClean="0"/>
              <a:t>об'єкта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відзначає</a:t>
            </a:r>
            <a:r>
              <a:rPr lang="ru-RU" dirty="0" smtClean="0"/>
              <a:t> </a:t>
            </a:r>
            <a:r>
              <a:rPr lang="ru-RU" dirty="0" err="1" smtClean="0"/>
              <a:t>фальшивість</a:t>
            </a:r>
            <a:r>
              <a:rPr lang="ru-RU" dirty="0" smtClean="0"/>
              <a:t>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позиції</a:t>
            </a:r>
            <a:r>
              <a:rPr lang="ru-RU" dirty="0" smtClean="0"/>
              <a:t>, коли </a:t>
            </a:r>
            <a:r>
              <a:rPr lang="ru-RU" dirty="0" err="1" smtClean="0"/>
              <a:t>лікар</a:t>
            </a:r>
            <a:r>
              <a:rPr lang="ru-RU" dirty="0" smtClean="0"/>
              <a:t> </a:t>
            </a:r>
            <a:r>
              <a:rPr lang="ru-RU" dirty="0" err="1" smtClean="0"/>
              <a:t>обговорює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 </a:t>
            </a:r>
            <a:r>
              <a:rPr lang="ru-RU" dirty="0" err="1" smtClean="0"/>
              <a:t>пацієнта</a:t>
            </a:r>
            <a:r>
              <a:rPr lang="ru-RU" dirty="0" smtClean="0"/>
              <a:t> на </a:t>
            </a:r>
            <a:r>
              <a:rPr lang="ru-RU" dirty="0" err="1" smtClean="0"/>
              <a:t>рівних</a:t>
            </a:r>
            <a:r>
              <a:rPr lang="ru-RU" dirty="0" smtClean="0"/>
              <a:t>, </a:t>
            </a:r>
            <a:r>
              <a:rPr lang="ru-RU" dirty="0" err="1" smtClean="0"/>
              <a:t>розглядаючи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як </a:t>
            </a:r>
            <a:r>
              <a:rPr lang="ru-RU" dirty="0" err="1" smtClean="0"/>
              <a:t>колегу</a:t>
            </a:r>
            <a:r>
              <a:rPr lang="ru-RU" dirty="0" smtClean="0"/>
              <a:t>. </a:t>
            </a:r>
            <a:r>
              <a:rPr lang="ru-RU" dirty="0" err="1" smtClean="0"/>
              <a:t>Насправді</a:t>
            </a:r>
            <a:r>
              <a:rPr lang="ru-RU" dirty="0" smtClean="0"/>
              <a:t> ж </a:t>
            </a:r>
            <a:r>
              <a:rPr lang="ru-RU" dirty="0" err="1" smtClean="0"/>
              <a:t>ситуація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такою, </a:t>
            </a:r>
            <a:r>
              <a:rPr lang="ru-RU" dirty="0" err="1" smtClean="0"/>
              <a:t>що</a:t>
            </a:r>
            <a:r>
              <a:rPr lang="ru-RU" dirty="0" smtClean="0"/>
              <a:t> нею </a:t>
            </a:r>
            <a:r>
              <a:rPr lang="ru-RU" dirty="0" err="1" smtClean="0"/>
              <a:t>керує</a:t>
            </a:r>
            <a:r>
              <a:rPr lang="ru-RU" dirty="0" smtClean="0"/>
              <a:t> </a:t>
            </a:r>
            <a:r>
              <a:rPr lang="ru-RU" dirty="0" err="1" smtClean="0"/>
              <a:t>лікар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дистанція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лікарем</a:t>
            </a:r>
            <a:r>
              <a:rPr lang="ru-RU" dirty="0" smtClean="0"/>
              <a:t> та </a:t>
            </a:r>
            <a:r>
              <a:rPr lang="ru-RU" dirty="0" err="1" smtClean="0"/>
              <a:t>пацієнтом</a:t>
            </a:r>
            <a:r>
              <a:rPr lang="ru-RU" dirty="0" smtClean="0"/>
              <a:t>. </a:t>
            </a:r>
            <a:r>
              <a:rPr lang="ru-RU" dirty="0" err="1" smtClean="0"/>
              <a:t>Ситуація</a:t>
            </a:r>
            <a:r>
              <a:rPr lang="ru-RU" dirty="0" smtClean="0"/>
              <a:t> </a:t>
            </a:r>
            <a:r>
              <a:rPr lang="ru-RU" dirty="0" err="1" smtClean="0"/>
              <a:t>їхнього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припускає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лікар</a:t>
            </a:r>
            <a:r>
              <a:rPr lang="ru-RU" dirty="0" smtClean="0"/>
              <a:t> "не говорить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власної</a:t>
            </a:r>
            <a:r>
              <a:rPr lang="ru-RU" dirty="0" smtClean="0"/>
              <a:t> особи, а </a:t>
            </a:r>
            <a:r>
              <a:rPr lang="ru-RU" dirty="0" err="1" smtClean="0"/>
              <a:t>перетворюється</a:t>
            </a:r>
            <a:r>
              <a:rPr lang="ru-RU" dirty="0" smtClean="0"/>
              <a:t> у </a:t>
            </a:r>
            <a:r>
              <a:rPr lang="ru-RU" dirty="0" err="1" smtClean="0"/>
              <a:t>функцію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". Вона </a:t>
            </a:r>
            <a:r>
              <a:rPr lang="ru-RU" dirty="0" err="1" smtClean="0"/>
              <a:t>зберігається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при </a:t>
            </a:r>
            <a:r>
              <a:rPr lang="ru-RU" dirty="0" err="1" smtClean="0"/>
              <a:t>спілкуванні</a:t>
            </a:r>
            <a:r>
              <a:rPr lang="ru-RU" dirty="0" smtClean="0"/>
              <a:t> </a:t>
            </a:r>
            <a:r>
              <a:rPr lang="ru-RU" dirty="0" err="1" smtClean="0"/>
              <a:t>психоаналітика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пацієнтом</a:t>
            </a:r>
            <a:r>
              <a:rPr lang="ru-RU" dirty="0" smtClean="0"/>
              <a:t>. </a:t>
            </a:r>
            <a:r>
              <a:rPr lang="ru-RU" dirty="0" err="1" smtClean="0"/>
              <a:t>Справжня</a:t>
            </a:r>
            <a:r>
              <a:rPr lang="ru-RU" dirty="0" smtClean="0"/>
              <a:t> </a:t>
            </a:r>
            <a:r>
              <a:rPr lang="ru-RU" dirty="0" err="1" smtClean="0"/>
              <a:t>комунікація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за </a:t>
            </a:r>
            <a:r>
              <a:rPr lang="ru-RU" dirty="0" err="1" smtClean="0"/>
              <a:t>умови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внутрішній</a:t>
            </a:r>
            <a:r>
              <a:rPr lang="ru-RU" dirty="0" smtClean="0"/>
              <a:t>, </a:t>
            </a:r>
            <a:r>
              <a:rPr lang="ru-RU" dirty="0" err="1" smtClean="0"/>
              <a:t>екзистенціальний</a:t>
            </a:r>
            <a:r>
              <a:rPr lang="ru-RU" dirty="0" smtClean="0"/>
              <a:t> </a:t>
            </a:r>
            <a:r>
              <a:rPr lang="ru-RU" dirty="0" err="1" smtClean="0"/>
              <a:t>зв'язок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особистостей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М. Хайдеггер</a:t>
            </a:r>
            <a:r>
              <a:rPr lang="ru-RU" dirty="0" smtClean="0"/>
              <a:t> (1889-1976 </a:t>
            </a:r>
            <a:r>
              <a:rPr lang="ru-RU" dirty="0" err="1" smtClean="0"/>
              <a:t>рр</a:t>
            </a:r>
            <a:r>
              <a:rPr lang="ru-RU" dirty="0" smtClean="0"/>
              <a:t>.)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розгорнуту</a:t>
            </a:r>
            <a:r>
              <a:rPr lang="ru-RU" dirty="0" smtClean="0"/>
              <a:t> </a:t>
            </a:r>
            <a:r>
              <a:rPr lang="ru-RU" dirty="0" err="1" smtClean="0"/>
              <a:t>концепцію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 — </a:t>
            </a:r>
            <a:r>
              <a:rPr lang="ru-RU" dirty="0" err="1" smtClean="0"/>
              <a:t>фунда­ментальну</a:t>
            </a:r>
            <a:r>
              <a:rPr lang="ru-RU" dirty="0" smtClean="0"/>
              <a:t> </a:t>
            </a:r>
            <a:r>
              <a:rPr lang="ru-RU" dirty="0" err="1" smtClean="0"/>
              <a:t>онтологію</a:t>
            </a:r>
            <a:r>
              <a:rPr lang="ru-RU" dirty="0" smtClean="0"/>
              <a:t>, </a:t>
            </a:r>
            <a:r>
              <a:rPr lang="ru-RU" dirty="0" err="1" smtClean="0"/>
              <a:t>вихідним</a:t>
            </a:r>
            <a:r>
              <a:rPr lang="ru-RU" dirty="0" smtClean="0"/>
              <a:t> </a:t>
            </a:r>
            <a:r>
              <a:rPr lang="ru-RU" dirty="0" err="1" smtClean="0"/>
              <a:t>поняттям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"</a:t>
            </a:r>
            <a:r>
              <a:rPr lang="ru-RU" dirty="0" err="1" smtClean="0"/>
              <a:t>наявне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", "тут </a:t>
            </a:r>
            <a:r>
              <a:rPr lang="ru-RU" dirty="0" err="1" smtClean="0"/>
              <a:t>буття</a:t>
            </a:r>
            <a:r>
              <a:rPr lang="ru-RU" dirty="0" smtClean="0"/>
              <a:t>",— </a:t>
            </a:r>
            <a:r>
              <a:rPr lang="ru-RU" dirty="0" err="1" smtClean="0"/>
              <a:t>єдність</a:t>
            </a:r>
            <a:r>
              <a:rPr lang="ru-RU" dirty="0" smtClean="0"/>
              <a:t> </a:t>
            </a:r>
            <a:r>
              <a:rPr lang="ru-RU" dirty="0" err="1" smtClean="0"/>
              <a:t>фізичного</a:t>
            </a:r>
            <a:r>
              <a:rPr lang="ru-RU" dirty="0" smtClean="0"/>
              <a:t> та </a:t>
            </a:r>
            <a:r>
              <a:rPr lang="ru-RU" dirty="0" err="1" smtClean="0"/>
              <a:t>психічного</a:t>
            </a:r>
            <a:r>
              <a:rPr lang="ru-RU" dirty="0" smtClean="0"/>
              <a:t>. За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допомогою</a:t>
            </a:r>
            <a:r>
              <a:rPr lang="ru-RU" dirty="0" smtClean="0"/>
              <a:t> Хайдеггер </a:t>
            </a:r>
            <a:r>
              <a:rPr lang="ru-RU" dirty="0" err="1" smtClean="0"/>
              <a:t>прагне</a:t>
            </a:r>
            <a:r>
              <a:rPr lang="ru-RU" dirty="0" smtClean="0"/>
              <a:t> </a:t>
            </a:r>
            <a:r>
              <a:rPr lang="ru-RU" dirty="0" err="1" smtClean="0"/>
              <a:t>олюднювати</a:t>
            </a:r>
            <a:r>
              <a:rPr lang="ru-RU" dirty="0" smtClean="0"/>
              <a:t> </a:t>
            </a:r>
            <a:r>
              <a:rPr lang="ru-RU" dirty="0" err="1" smtClean="0"/>
              <a:t>нелюдяні</a:t>
            </a:r>
            <a:r>
              <a:rPr lang="ru-RU" dirty="0" smtClean="0"/>
              <a:t> </a:t>
            </a:r>
            <a:r>
              <a:rPr lang="ru-RU" dirty="0" err="1" smtClean="0"/>
              <a:t>категорії</a:t>
            </a:r>
            <a:r>
              <a:rPr lang="ru-RU" dirty="0" smtClean="0"/>
              <a:t> </a:t>
            </a:r>
            <a:r>
              <a:rPr lang="ru-RU" dirty="0" err="1" smtClean="0"/>
              <a:t>філософії</a:t>
            </a:r>
            <a:r>
              <a:rPr lang="ru-RU" dirty="0" smtClean="0"/>
              <a:t>, </a:t>
            </a:r>
            <a:r>
              <a:rPr lang="ru-RU" dirty="0" err="1" smtClean="0"/>
              <a:t>подолати</a:t>
            </a:r>
            <a:r>
              <a:rPr lang="ru-RU" dirty="0" smtClean="0"/>
              <a:t> </a:t>
            </a:r>
            <a:r>
              <a:rPr lang="ru-RU" dirty="0" err="1" smtClean="0"/>
              <a:t>однобічність</a:t>
            </a:r>
            <a:r>
              <a:rPr lang="ru-RU" dirty="0" smtClean="0"/>
              <a:t> </a:t>
            </a:r>
            <a:r>
              <a:rPr lang="ru-RU" dirty="0" err="1" smtClean="0"/>
              <a:t>спіритуалізму</a:t>
            </a:r>
            <a:r>
              <a:rPr lang="ru-RU" dirty="0" smtClean="0"/>
              <a:t> та </a:t>
            </a:r>
            <a:r>
              <a:rPr lang="ru-RU" dirty="0" err="1" smtClean="0"/>
              <a:t>матеріаліз­му</a:t>
            </a:r>
            <a:r>
              <a:rPr lang="ru-RU" dirty="0" smtClean="0"/>
              <a:t>,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бачить</a:t>
            </a:r>
            <a:r>
              <a:rPr lang="ru-RU" dirty="0" smtClean="0"/>
              <a:t> причину </a:t>
            </a:r>
            <a:r>
              <a:rPr lang="ru-RU" dirty="0" err="1" smtClean="0"/>
              <a:t>усіх</a:t>
            </a:r>
            <a:r>
              <a:rPr lang="ru-RU" dirty="0" smtClean="0"/>
              <a:t> лих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властиве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протиставлення</a:t>
            </a:r>
            <a:r>
              <a:rPr lang="ru-RU" dirty="0" smtClean="0"/>
              <a:t> </a:t>
            </a:r>
            <a:r>
              <a:rPr lang="ru-RU" dirty="0" err="1" smtClean="0"/>
              <a:t>суб'єкта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об'єкта</a:t>
            </a:r>
            <a:r>
              <a:rPr lang="ru-RU" dirty="0" smtClean="0"/>
              <a:t> </a:t>
            </a:r>
            <a:r>
              <a:rPr lang="ru-RU" dirty="0" err="1" smtClean="0"/>
              <a:t>веде</a:t>
            </a:r>
            <a:r>
              <a:rPr lang="ru-RU" dirty="0" smtClean="0"/>
              <a:t> до </a:t>
            </a:r>
            <a:r>
              <a:rPr lang="ru-RU" dirty="0" err="1" smtClean="0"/>
              <a:t>відчуження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eidegger195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386096"/>
            <a:ext cx="5000660" cy="59718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Свідомість</a:t>
            </a:r>
            <a:r>
              <a:rPr lang="ru-RU" dirty="0" smtClean="0"/>
              <a:t>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потоці</a:t>
            </a:r>
            <a:r>
              <a:rPr lang="ru-RU" dirty="0" smtClean="0"/>
              <a:t> </a:t>
            </a:r>
            <a:r>
              <a:rPr lang="ru-RU" dirty="0" err="1" smtClean="0"/>
              <a:t>відіграє</a:t>
            </a:r>
            <a:r>
              <a:rPr lang="ru-RU" dirty="0" smtClean="0"/>
              <a:t> </a:t>
            </a:r>
            <a:r>
              <a:rPr lang="ru-RU" dirty="0" err="1" smtClean="0"/>
              <a:t>скромну</a:t>
            </a:r>
            <a:r>
              <a:rPr lang="ru-RU" dirty="0" smtClean="0"/>
              <a:t> роль.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життєві</a:t>
            </a:r>
            <a:r>
              <a:rPr lang="ru-RU" dirty="0" smtClean="0"/>
              <a:t> </a:t>
            </a:r>
            <a:r>
              <a:rPr lang="ru-RU" dirty="0" err="1" smtClean="0"/>
              <a:t>проце­си</a:t>
            </a:r>
            <a:r>
              <a:rPr lang="ru-RU" dirty="0" smtClean="0"/>
              <a:t> — </a:t>
            </a:r>
            <a:r>
              <a:rPr lang="ru-RU" dirty="0" err="1" smtClean="0"/>
              <a:t>зародження</a:t>
            </a:r>
            <a:r>
              <a:rPr lang="ru-RU" dirty="0" smtClean="0"/>
              <a:t>,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— </a:t>
            </a:r>
            <a:r>
              <a:rPr lang="ru-RU" dirty="0" err="1" smtClean="0"/>
              <a:t>здійснюються</a:t>
            </a:r>
            <a:r>
              <a:rPr lang="ru-RU" dirty="0" smtClean="0"/>
              <a:t> без </a:t>
            </a:r>
            <a:r>
              <a:rPr lang="ru-RU" dirty="0" err="1" smtClean="0"/>
              <a:t>участі</a:t>
            </a:r>
            <a:r>
              <a:rPr lang="ru-RU" dirty="0" smtClean="0"/>
              <a:t> </a:t>
            </a:r>
            <a:r>
              <a:rPr lang="ru-RU" dirty="0" err="1" smtClean="0"/>
              <a:t>розуму</a:t>
            </a:r>
            <a:r>
              <a:rPr lang="ru-RU" dirty="0" smtClean="0"/>
              <a:t>. За Фрейдом, </a:t>
            </a:r>
            <a:r>
              <a:rPr lang="ru-RU" dirty="0" err="1" smtClean="0"/>
              <a:t>свідомість</a:t>
            </a:r>
            <a:r>
              <a:rPr lang="ru-RU" dirty="0" smtClean="0"/>
              <a:t> </a:t>
            </a:r>
            <a:r>
              <a:rPr lang="ru-RU" dirty="0" err="1" smtClean="0"/>
              <a:t>відіграє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допоміжну</a:t>
            </a:r>
            <a:r>
              <a:rPr lang="ru-RU" dirty="0" smtClean="0"/>
              <a:t> роль </a:t>
            </a:r>
            <a:r>
              <a:rPr lang="ru-RU" dirty="0" err="1" smtClean="0"/>
              <a:t>захисного</a:t>
            </a:r>
            <a:r>
              <a:rPr lang="ru-RU" dirty="0" smtClean="0"/>
              <a:t> </a:t>
            </a:r>
            <a:r>
              <a:rPr lang="ru-RU" dirty="0" err="1" smtClean="0"/>
              <a:t>механізму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руйнівного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зовнішньою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; </a:t>
            </a:r>
            <a:r>
              <a:rPr lang="ru-RU" dirty="0" err="1" smtClean="0"/>
              <a:t>головна</a:t>
            </a:r>
            <a:r>
              <a:rPr lang="ru-RU" dirty="0" smtClean="0"/>
              <a:t> причина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smtClean="0"/>
              <a:t>людей</a:t>
            </a:r>
            <a:r>
              <a:rPr lang="ru-RU" dirty="0" smtClean="0"/>
              <a:t>, на </a:t>
            </a:r>
            <a:r>
              <a:rPr lang="ru-RU" dirty="0" err="1" smtClean="0"/>
              <a:t>їхню</a:t>
            </a:r>
            <a:r>
              <a:rPr lang="ru-RU" dirty="0" smtClean="0"/>
              <a:t> думку, не в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розуму</a:t>
            </a:r>
            <a:r>
              <a:rPr lang="ru-RU" dirty="0" smtClean="0"/>
              <a:t>, а в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несвідомого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упорядковує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 не </a:t>
            </a:r>
            <a:r>
              <a:rPr lang="ru-RU" dirty="0" err="1" smtClean="0"/>
              <a:t>розум</a:t>
            </a:r>
            <a:r>
              <a:rPr lang="ru-RU" dirty="0" smtClean="0"/>
              <a:t>, а воля (</a:t>
            </a:r>
            <a:r>
              <a:rPr lang="ru-RU" dirty="0" err="1" smtClean="0"/>
              <a:t>Шопенгауер</a:t>
            </a:r>
            <a:r>
              <a:rPr lang="ru-RU" dirty="0" smtClean="0"/>
              <a:t>, </a:t>
            </a:r>
            <a:r>
              <a:rPr lang="ru-RU" dirty="0" err="1" smtClean="0"/>
              <a:t>Ніцше</a:t>
            </a:r>
            <a:r>
              <a:rPr lang="ru-RU" dirty="0" smtClean="0"/>
              <a:t>], </a:t>
            </a:r>
            <a:r>
              <a:rPr lang="ru-RU" dirty="0" err="1" smtClean="0"/>
              <a:t>світ</a:t>
            </a:r>
            <a:r>
              <a:rPr lang="ru-RU" dirty="0" smtClean="0"/>
              <a:t> не одухотворений, а </a:t>
            </a:r>
            <a:r>
              <a:rPr lang="ru-RU" dirty="0" err="1" smtClean="0"/>
              <a:t>пансексуальний</a:t>
            </a:r>
            <a:r>
              <a:rPr lang="ru-RU" dirty="0" smtClean="0"/>
              <a:t> (Е. Гартман, Фрейд).</a:t>
            </a:r>
          </a:p>
          <a:p>
            <a:r>
              <a:rPr lang="ru-RU" dirty="0" err="1" smtClean="0"/>
              <a:t>Найвпливовіші</a:t>
            </a:r>
            <a:r>
              <a:rPr lang="ru-RU" dirty="0" smtClean="0"/>
              <a:t> </a:t>
            </a:r>
            <a:r>
              <a:rPr lang="ru-RU" dirty="0" err="1" smtClean="0"/>
              <a:t>напрями</a:t>
            </a:r>
            <a:r>
              <a:rPr lang="ru-RU" dirty="0" smtClean="0"/>
              <a:t> </a:t>
            </a:r>
            <a:r>
              <a:rPr lang="ru-RU" dirty="0" err="1" smtClean="0"/>
              <a:t>антропологічної</a:t>
            </a:r>
            <a:r>
              <a:rPr lang="ru-RU" dirty="0" smtClean="0"/>
              <a:t> </a:t>
            </a:r>
            <a:r>
              <a:rPr lang="ru-RU" dirty="0" err="1" smtClean="0"/>
              <a:t>філософії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фрейдизм, </a:t>
            </a:r>
            <a:r>
              <a:rPr lang="ru-RU" dirty="0" err="1" smtClean="0"/>
              <a:t>екзистен­ціалізм</a:t>
            </a:r>
            <a:r>
              <a:rPr lang="ru-RU" dirty="0" smtClean="0"/>
              <a:t> та герменевтика</a:t>
            </a:r>
          </a:p>
          <a:p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 думка Хайдеггера </a:t>
            </a:r>
            <a:r>
              <a:rPr lang="ru-RU" dirty="0" err="1" smtClean="0"/>
              <a:t>рухається</a:t>
            </a:r>
            <a:r>
              <a:rPr lang="ru-RU" dirty="0" smtClean="0"/>
              <a:t> до </a:t>
            </a:r>
            <a:r>
              <a:rPr lang="ru-RU" dirty="0" err="1" smtClean="0"/>
              <a:t>буття</a:t>
            </a:r>
            <a:r>
              <a:rPr lang="ru-RU" dirty="0" smtClean="0"/>
              <a:t> </a:t>
            </a:r>
            <a:r>
              <a:rPr lang="ru-RU" dirty="0" err="1" smtClean="0"/>
              <a:t>взагалі</a:t>
            </a:r>
            <a:r>
              <a:rPr lang="ru-RU" dirty="0" smtClean="0"/>
              <a:t>,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"</a:t>
            </a:r>
            <a:r>
              <a:rPr lang="ru-RU" dirty="0" err="1" smtClean="0"/>
              <a:t>вибудовується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". </a:t>
            </a:r>
            <a:r>
              <a:rPr lang="ru-RU" dirty="0" err="1" smtClean="0"/>
              <a:t>Такий</a:t>
            </a:r>
            <a:r>
              <a:rPr lang="ru-RU" dirty="0" smtClean="0"/>
              <a:t> шлях </a:t>
            </a:r>
            <a:r>
              <a:rPr lang="ru-RU" dirty="0" err="1" smtClean="0"/>
              <a:t>обґрунтовується</a:t>
            </a:r>
            <a:r>
              <a:rPr lang="ru-RU" dirty="0" smtClean="0"/>
              <a:t> </a:t>
            </a:r>
            <a:r>
              <a:rPr lang="ru-RU" dirty="0" err="1" smtClean="0"/>
              <a:t>наступним</a:t>
            </a:r>
            <a:r>
              <a:rPr lang="ru-RU" dirty="0" smtClean="0"/>
              <a:t>:</a:t>
            </a:r>
          </a:p>
          <a:p>
            <a:r>
              <a:rPr lang="en-US" dirty="0" smtClean="0"/>
              <a:t>Ø </a:t>
            </a:r>
            <a:r>
              <a:rPr lang="ru-RU" dirty="0" err="1" smtClean="0"/>
              <a:t>тільки</a:t>
            </a:r>
            <a:r>
              <a:rPr lang="ru-RU" dirty="0" smtClean="0"/>
              <a:t> так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освоювати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;</a:t>
            </a:r>
          </a:p>
          <a:p>
            <a:r>
              <a:rPr lang="en-US" dirty="0" smtClean="0"/>
              <a:t>Ø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по-справжньому</a:t>
            </a:r>
            <a:r>
              <a:rPr lang="ru-RU" dirty="0" smtClean="0"/>
              <a:t> </a:t>
            </a:r>
            <a:r>
              <a:rPr lang="ru-RU" dirty="0" err="1" smtClean="0"/>
              <a:t>гуманістичний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у </a:t>
            </a:r>
            <a:r>
              <a:rPr lang="ru-RU" dirty="0" err="1" smtClean="0"/>
              <a:t>центрі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свобода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активність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Позиція</a:t>
            </a:r>
            <a:r>
              <a:rPr lang="ru-RU" dirty="0" smtClean="0"/>
              <a:t> Хайдеггера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крайньою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протистоїть</a:t>
            </a:r>
            <a:r>
              <a:rPr lang="ru-RU" dirty="0" smtClean="0"/>
              <a:t> </a:t>
            </a:r>
            <a:r>
              <a:rPr lang="ru-RU" dirty="0" err="1" smtClean="0"/>
              <a:t>наївному</a:t>
            </a:r>
            <a:r>
              <a:rPr lang="ru-RU" dirty="0" smtClean="0"/>
              <a:t> </a:t>
            </a:r>
            <a:r>
              <a:rPr lang="ru-RU" dirty="0" err="1" smtClean="0"/>
              <a:t>реалізму</a:t>
            </a:r>
            <a:r>
              <a:rPr lang="ru-RU" dirty="0" smtClean="0"/>
              <a:t> (в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досягнуте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</a:t>
            </a:r>
            <a:r>
              <a:rPr lang="ru-RU" dirty="0" err="1" smtClean="0"/>
              <a:t>ототожнюється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реальністю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спробам</a:t>
            </a:r>
            <a:r>
              <a:rPr lang="ru-RU" dirty="0" smtClean="0"/>
              <a:t> </a:t>
            </a:r>
            <a:r>
              <a:rPr lang="ru-RU" dirty="0" err="1" smtClean="0"/>
              <a:t>біологізації</a:t>
            </a:r>
            <a:r>
              <a:rPr lang="ru-RU" dirty="0" smtClean="0"/>
              <a:t>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сутності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Гуманістичний</a:t>
            </a:r>
            <a:r>
              <a:rPr lang="ru-RU" dirty="0" smtClean="0"/>
              <a:t> пафос </a:t>
            </a:r>
            <a:r>
              <a:rPr lang="ru-RU" dirty="0" err="1" smtClean="0"/>
              <a:t>філософії</a:t>
            </a:r>
            <a:r>
              <a:rPr lang="ru-RU" dirty="0" smtClean="0"/>
              <a:t> Хайдеггера </a:t>
            </a:r>
            <a:r>
              <a:rPr lang="ru-RU" dirty="0" err="1" smtClean="0"/>
              <a:t>виявляється</a:t>
            </a:r>
            <a:r>
              <a:rPr lang="ru-RU" dirty="0" smtClean="0"/>
              <a:t> у </a:t>
            </a:r>
            <a:r>
              <a:rPr lang="ru-RU" dirty="0" err="1" smtClean="0"/>
              <a:t>розвинених</a:t>
            </a:r>
            <a:r>
              <a:rPr lang="ru-RU" dirty="0" smtClean="0"/>
              <a:t> ним </a:t>
            </a:r>
            <a:r>
              <a:rPr lang="ru-RU" dirty="0" err="1" smtClean="0"/>
              <a:t>положеннях</a:t>
            </a:r>
            <a:r>
              <a:rPr lang="ru-RU" dirty="0" smtClean="0"/>
              <a:t> про </a:t>
            </a:r>
            <a:r>
              <a:rPr lang="ru-RU" dirty="0" err="1" smtClean="0"/>
              <a:t>неповторність</a:t>
            </a:r>
            <a:r>
              <a:rPr lang="ru-RU" dirty="0" smtClean="0"/>
              <a:t>, а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— </a:t>
            </a:r>
            <a:r>
              <a:rPr lang="ru-RU" dirty="0" err="1" smtClean="0"/>
              <a:t>найбільшу</a:t>
            </a:r>
            <a:r>
              <a:rPr lang="ru-RU" dirty="0" smtClean="0"/>
              <a:t> </a:t>
            </a:r>
            <a:r>
              <a:rPr lang="ru-RU" dirty="0" err="1" smtClean="0"/>
              <a:t>цінність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. Цей момент особливо </a:t>
            </a:r>
            <a:r>
              <a:rPr lang="ru-RU" dirty="0" err="1" smtClean="0"/>
              <a:t>відтінюється</a:t>
            </a:r>
            <a:r>
              <a:rPr lang="ru-RU" dirty="0" smtClean="0"/>
              <a:t> </a:t>
            </a:r>
            <a:r>
              <a:rPr lang="ru-RU" dirty="0" err="1" smtClean="0"/>
              <a:t>запровадженим</a:t>
            </a:r>
            <a:r>
              <a:rPr lang="ru-RU" dirty="0" smtClean="0"/>
              <a:t> Хайдеггером </a:t>
            </a:r>
            <a:r>
              <a:rPr lang="ru-RU" dirty="0" err="1" smtClean="0"/>
              <a:t>поняттям</a:t>
            </a:r>
            <a:r>
              <a:rPr lang="ru-RU" dirty="0" smtClean="0"/>
              <a:t> "</a:t>
            </a:r>
            <a:r>
              <a:rPr lang="ru-RU" dirty="0" err="1" smtClean="0"/>
              <a:t>повсякденного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",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екзистенціал</a:t>
            </a:r>
            <a:r>
              <a:rPr lang="ru-RU" dirty="0" smtClean="0"/>
              <a:t> "</a:t>
            </a:r>
            <a:r>
              <a:rPr lang="ru-RU" dirty="0" err="1" smtClean="0"/>
              <a:t>Ман</a:t>
            </a:r>
            <a:r>
              <a:rPr lang="ru-RU" dirty="0" smtClean="0"/>
              <a:t>" — </a:t>
            </a:r>
            <a:r>
              <a:rPr lang="ru-RU" dirty="0" err="1" smtClean="0"/>
              <a:t>посеред­ність</a:t>
            </a:r>
            <a:r>
              <a:rPr lang="ru-RU" dirty="0" smtClean="0"/>
              <a:t>, </a:t>
            </a:r>
            <a:r>
              <a:rPr lang="ru-RU" dirty="0" err="1" smtClean="0"/>
              <a:t>безвиразність</a:t>
            </a:r>
            <a:r>
              <a:rPr lang="ru-RU" dirty="0" smtClean="0"/>
              <a:t>, </a:t>
            </a:r>
            <a:r>
              <a:rPr lang="ru-RU" dirty="0" err="1" smtClean="0"/>
              <a:t>сірість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Герменевтика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329642" cy="5554683"/>
          </a:xfrm>
        </p:spPr>
        <p:txBody>
          <a:bodyPr/>
          <a:lstStyle/>
          <a:p>
            <a:r>
              <a:rPr lang="ru-RU" dirty="0" smtClean="0"/>
              <a:t>у </a:t>
            </a:r>
            <a:r>
              <a:rPr lang="ru-RU" dirty="0" err="1" smtClean="0"/>
              <a:t>герменевтиці</a:t>
            </a:r>
            <a:r>
              <a:rPr lang="ru-RU" dirty="0" smtClean="0"/>
              <a:t> </a:t>
            </a:r>
            <a:r>
              <a:rPr lang="ru-RU" dirty="0" err="1" smtClean="0"/>
              <a:t>розглядається</a:t>
            </a:r>
            <a:r>
              <a:rPr lang="ru-RU" dirty="0" smtClean="0"/>
              <a:t> як </a:t>
            </a:r>
            <a:r>
              <a:rPr lang="ru-RU" dirty="0" err="1" smtClean="0"/>
              <a:t>пізнання</a:t>
            </a:r>
            <a:r>
              <a:rPr lang="ru-RU" dirty="0" smtClean="0"/>
              <a:t> </a:t>
            </a:r>
            <a:r>
              <a:rPr lang="ru-RU" dirty="0" err="1" smtClean="0"/>
              <a:t>індивідуального</a:t>
            </a:r>
            <a:r>
              <a:rPr lang="ru-RU" dirty="0" smtClean="0"/>
              <a:t>, </a:t>
            </a:r>
            <a:r>
              <a:rPr lang="ru-RU" dirty="0" err="1" smtClean="0"/>
              <a:t>харак­терне</a:t>
            </a:r>
            <a:r>
              <a:rPr lang="ru-RU" dirty="0" smtClean="0"/>
              <a:t> для </a:t>
            </a:r>
            <a:r>
              <a:rPr lang="ru-RU" dirty="0" err="1" smtClean="0"/>
              <a:t>гуманітарних</a:t>
            </a:r>
            <a:r>
              <a:rPr lang="ru-RU" dirty="0" smtClean="0"/>
              <a:t> наук, </a:t>
            </a:r>
            <a:r>
              <a:rPr lang="ru-RU" dirty="0" err="1" smtClean="0"/>
              <a:t>і</a:t>
            </a:r>
            <a:r>
              <a:rPr lang="ru-RU" dirty="0" smtClean="0"/>
              <a:t> яке </a:t>
            </a:r>
            <a:r>
              <a:rPr lang="ru-RU" dirty="0" err="1" smtClean="0"/>
              <a:t>психологічно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як </a:t>
            </a:r>
            <a:r>
              <a:rPr lang="ru-RU" dirty="0" err="1" smtClean="0"/>
              <a:t>впевненість</a:t>
            </a:r>
            <a:r>
              <a:rPr lang="ru-RU" dirty="0" smtClean="0"/>
              <a:t> у </a:t>
            </a:r>
            <a:r>
              <a:rPr lang="ru-RU" dirty="0" err="1" smtClean="0"/>
              <a:t>знаннях</a:t>
            </a:r>
            <a:r>
              <a:rPr lang="ru-RU" dirty="0" smtClean="0"/>
              <a:t>. А </a:t>
            </a:r>
            <a:r>
              <a:rPr lang="ru-RU" dirty="0" err="1" smtClean="0"/>
              <a:t>пояснення</a:t>
            </a:r>
            <a:r>
              <a:rPr lang="ru-RU" dirty="0" smtClean="0"/>
              <a:t> </a:t>
            </a:r>
            <a:r>
              <a:rPr lang="ru-RU" dirty="0" err="1" smtClean="0"/>
              <a:t>уявляється</a:t>
            </a:r>
            <a:r>
              <a:rPr lang="ru-RU" dirty="0" smtClean="0"/>
              <a:t> </a:t>
            </a:r>
            <a:r>
              <a:rPr lang="ru-RU" dirty="0" err="1" smtClean="0"/>
              <a:t>характерним</a:t>
            </a:r>
            <a:r>
              <a:rPr lang="ru-RU" dirty="0" smtClean="0"/>
              <a:t> для </a:t>
            </a:r>
            <a:r>
              <a:rPr lang="ru-RU" dirty="0" err="1" smtClean="0"/>
              <a:t>природничих</a:t>
            </a:r>
            <a:r>
              <a:rPr lang="ru-RU" dirty="0" smtClean="0"/>
              <a:t> наук </a:t>
            </a:r>
            <a:r>
              <a:rPr lang="ru-RU" dirty="0" err="1" smtClean="0"/>
              <a:t>підведен­ням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загальне</a:t>
            </a:r>
            <a:r>
              <a:rPr lang="ru-RU" dirty="0" smtClean="0"/>
              <a:t> (закон).</a:t>
            </a:r>
          </a:p>
          <a:p>
            <a:r>
              <a:rPr lang="ru-RU" dirty="0" smtClean="0"/>
              <a:t>М. Хайдеггер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головним</a:t>
            </a:r>
            <a:r>
              <a:rPr lang="ru-RU" dirty="0" smtClean="0"/>
              <a:t> </a:t>
            </a:r>
            <a:r>
              <a:rPr lang="ru-RU" dirty="0" err="1" smtClean="0"/>
              <a:t>об’єктом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розгляду</a:t>
            </a:r>
            <a:r>
              <a:rPr lang="ru-RU" dirty="0" smtClean="0"/>
              <a:t> не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мислимості</a:t>
            </a:r>
            <a:r>
              <a:rPr lang="ru-RU" dirty="0" smtClean="0"/>
              <a:t> </a:t>
            </a:r>
            <a:r>
              <a:rPr lang="ru-RU" dirty="0" err="1" smtClean="0"/>
              <a:t>сущого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пуття</a:t>
            </a:r>
            <a:r>
              <a:rPr lang="ru-RU" dirty="0" smtClean="0"/>
              <a:t>. </a:t>
            </a:r>
            <a:r>
              <a:rPr lang="ru-RU" dirty="0" err="1" smtClean="0"/>
              <a:t>Філософія</a:t>
            </a:r>
            <a:r>
              <a:rPr lang="ru-RU" dirty="0" smtClean="0"/>
              <a:t>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перетворюється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смислопородження</a:t>
            </a:r>
            <a:r>
              <a:rPr lang="ru-RU" dirty="0" smtClean="0"/>
              <a:t> (</a:t>
            </a:r>
            <a:r>
              <a:rPr lang="ru-RU" dirty="0" err="1" smtClean="0"/>
              <a:t>конструювання</a:t>
            </a:r>
            <a:r>
              <a:rPr lang="ru-RU" dirty="0" smtClean="0"/>
              <a:t> </a:t>
            </a:r>
            <a:r>
              <a:rPr lang="ru-RU" dirty="0" err="1" smtClean="0"/>
              <a:t>свідомістю</a:t>
            </a:r>
            <a:r>
              <a:rPr lang="ru-RU" dirty="0" smtClean="0"/>
              <a:t> </a:t>
            </a:r>
            <a:r>
              <a:rPr lang="ru-RU" dirty="0" err="1" smtClean="0"/>
              <a:t>смислів</a:t>
            </a:r>
            <a:r>
              <a:rPr lang="ru-RU" dirty="0" smtClean="0"/>
              <a:t>) у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про </a:t>
            </a:r>
            <a:r>
              <a:rPr lang="ru-RU" dirty="0" err="1" smtClean="0"/>
              <a:t>сенс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, в </a:t>
            </a:r>
            <a:r>
              <a:rPr lang="ru-RU" dirty="0" err="1" smtClean="0"/>
              <a:t>онтологічне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5697559"/>
          </a:xfrm>
        </p:spPr>
        <p:txBody>
          <a:bodyPr/>
          <a:lstStyle/>
          <a:p>
            <a:r>
              <a:rPr lang="ru-RU" b="1" dirty="0" smtClean="0"/>
              <a:t>Г. Г. </a:t>
            </a:r>
            <a:r>
              <a:rPr lang="ru-RU" b="1" dirty="0" err="1" smtClean="0"/>
              <a:t>Гадамер</a:t>
            </a:r>
            <a:r>
              <a:rPr lang="ru-RU" dirty="0" smtClean="0"/>
              <a:t> (нар. у 1900 р.)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розуміє</a:t>
            </a:r>
            <a:r>
              <a:rPr lang="ru-RU" dirty="0" smtClean="0"/>
              <a:t> герменевтику </a:t>
            </a:r>
            <a:r>
              <a:rPr lang="ru-RU" dirty="0" err="1" smtClean="0"/>
              <a:t>саме</a:t>
            </a:r>
            <a:r>
              <a:rPr lang="ru-RU" dirty="0" smtClean="0"/>
              <a:t> як </a:t>
            </a:r>
            <a:r>
              <a:rPr lang="ru-RU" dirty="0" err="1" smtClean="0"/>
              <a:t>онтологію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,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Хайдеггера,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набгається</a:t>
            </a:r>
            <a:r>
              <a:rPr lang="ru-RU" dirty="0" smtClean="0"/>
              <a:t> </a:t>
            </a:r>
            <a:r>
              <a:rPr lang="ru-RU" dirty="0" err="1" smtClean="0"/>
              <a:t>пов'язати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людською</a:t>
            </a:r>
            <a:r>
              <a:rPr lang="ru-RU" dirty="0" smtClean="0"/>
              <a:t> </a:t>
            </a:r>
            <a:r>
              <a:rPr lang="ru-RU" dirty="0" err="1" smtClean="0"/>
              <a:t>абсолют­ну</a:t>
            </a:r>
            <a:r>
              <a:rPr lang="ru-RU" dirty="0" smtClean="0"/>
              <a:t> </a:t>
            </a:r>
            <a:r>
              <a:rPr lang="ru-RU" dirty="0" err="1" smtClean="0"/>
              <a:t>ідеєю</a:t>
            </a:r>
            <a:r>
              <a:rPr lang="ru-RU" dirty="0" smtClean="0"/>
              <a:t>, </a:t>
            </a:r>
            <a:r>
              <a:rPr lang="ru-RU" dirty="0" err="1" smtClean="0"/>
              <a:t>об’єднати</a:t>
            </a:r>
            <a:r>
              <a:rPr lang="ru-RU" dirty="0" smtClean="0"/>
              <a:t> у новому </a:t>
            </a:r>
            <a:r>
              <a:rPr lang="ru-RU" dirty="0" err="1" smtClean="0"/>
              <a:t>синтезі</a:t>
            </a:r>
            <a:r>
              <a:rPr lang="ru-RU" dirty="0" smtClean="0"/>
              <a:t> „</a:t>
            </a:r>
            <a:r>
              <a:rPr lang="ru-RU" dirty="0" err="1" smtClean="0"/>
              <a:t>мову</a:t>
            </a:r>
            <a:r>
              <a:rPr lang="ru-RU" dirty="0" smtClean="0"/>
              <a:t>”;" </a:t>
            </a:r>
            <a:r>
              <a:rPr lang="ru-RU" dirty="0" err="1" smtClean="0"/>
              <a:t>і</a:t>
            </a:r>
            <a:r>
              <a:rPr lang="ru-RU" dirty="0" smtClean="0"/>
              <a:t> „логос”, герменевтику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діалекти­ку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Гадамером</a:t>
            </a:r>
            <a:r>
              <a:rPr lang="ru-RU" dirty="0" smtClean="0"/>
              <a:t>, основу </a:t>
            </a:r>
            <a:r>
              <a:rPr lang="ru-RU" dirty="0" err="1" smtClean="0"/>
              <a:t>історичного</a:t>
            </a:r>
            <a:r>
              <a:rPr lang="ru-RU" dirty="0" smtClean="0"/>
              <a:t> </a:t>
            </a:r>
            <a:r>
              <a:rPr lang="ru-RU" dirty="0" err="1" smtClean="0"/>
              <a:t>пізнання</a:t>
            </a:r>
            <a:r>
              <a:rPr lang="ru-RU" dirty="0" smtClean="0"/>
              <a:t> становить "</a:t>
            </a:r>
            <a:r>
              <a:rPr lang="ru-RU" dirty="0" err="1" smtClean="0"/>
              <a:t>попереднє</a:t>
            </a:r>
            <a:r>
              <a:rPr lang="ru-RU" dirty="0" smtClean="0"/>
              <a:t> </a:t>
            </a:r>
            <a:r>
              <a:rPr lang="ru-RU" dirty="0" err="1" smtClean="0"/>
              <a:t>розумін­ня</a:t>
            </a:r>
            <a:r>
              <a:rPr lang="ru-RU" dirty="0" smtClean="0"/>
              <a:t>", </a:t>
            </a:r>
            <a:r>
              <a:rPr lang="ru-RU" dirty="0" err="1" smtClean="0"/>
              <a:t>задане</a:t>
            </a:r>
            <a:r>
              <a:rPr lang="ru-RU" dirty="0" smtClean="0"/>
              <a:t> </a:t>
            </a:r>
            <a:r>
              <a:rPr lang="ru-RU" dirty="0" err="1" smtClean="0"/>
              <a:t>існуючими</a:t>
            </a:r>
            <a:r>
              <a:rPr lang="ru-RU" dirty="0" smtClean="0"/>
              <a:t> </a:t>
            </a:r>
            <a:r>
              <a:rPr lang="ru-RU" dirty="0" err="1" smtClean="0"/>
              <a:t>традиціями</a:t>
            </a:r>
            <a:r>
              <a:rPr lang="ru-RU" dirty="0" smtClean="0"/>
              <a:t>. </a:t>
            </a:r>
            <a:r>
              <a:rPr lang="ru-RU" dirty="0" err="1" smtClean="0"/>
              <a:t>Безпередумовне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 (</a:t>
            </a:r>
            <a:r>
              <a:rPr lang="ru-RU" dirty="0" err="1" smtClean="0"/>
              <a:t>мислення</a:t>
            </a:r>
            <a:r>
              <a:rPr lang="ru-RU" dirty="0" smtClean="0"/>
              <a:t> без "</a:t>
            </a:r>
            <a:r>
              <a:rPr lang="ru-RU" dirty="0" err="1" smtClean="0"/>
              <a:t>передрозуміння</a:t>
            </a:r>
            <a:r>
              <a:rPr lang="ru-RU" dirty="0" smtClean="0"/>
              <a:t>") </a:t>
            </a:r>
            <a:r>
              <a:rPr lang="ru-RU" dirty="0" err="1" smtClean="0"/>
              <a:t>неможливе</a:t>
            </a:r>
            <a:r>
              <a:rPr lang="ru-RU" dirty="0" smtClean="0"/>
              <a:t>,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фікція</a:t>
            </a:r>
            <a:r>
              <a:rPr lang="ru-RU" dirty="0" smtClean="0"/>
              <a:t> </a:t>
            </a:r>
            <a:r>
              <a:rPr lang="ru-RU" dirty="0" err="1" smtClean="0"/>
              <a:t>реалізму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враховує</a:t>
            </a:r>
            <a:r>
              <a:rPr lang="ru-RU" dirty="0" smtClean="0"/>
              <a:t> </a:t>
            </a:r>
            <a:r>
              <a:rPr lang="ru-RU" dirty="0" err="1" smtClean="0"/>
              <a:t>історичної</a:t>
            </a:r>
            <a:r>
              <a:rPr lang="ru-RU" dirty="0" smtClean="0"/>
              <a:t> </a:t>
            </a:r>
            <a:r>
              <a:rPr lang="ru-RU" dirty="0" err="1" smtClean="0"/>
              <a:t>конкретності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досвіду</a:t>
            </a:r>
            <a:r>
              <a:rPr lang="ru-RU" dirty="0" smtClean="0"/>
              <a:t>. </a:t>
            </a:r>
            <a:r>
              <a:rPr lang="ru-RU" dirty="0" err="1" smtClean="0"/>
              <a:t>Носієм</a:t>
            </a:r>
            <a:r>
              <a:rPr lang="ru-RU" dirty="0" smtClean="0"/>
              <a:t> </a:t>
            </a:r>
            <a:r>
              <a:rPr lang="ru-RU" dirty="0" err="1" smtClean="0"/>
              <a:t>традиції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, </a:t>
            </a:r>
            <a:r>
              <a:rPr lang="ru-RU" dirty="0" err="1" smtClean="0"/>
              <a:t>передусім</a:t>
            </a:r>
            <a:r>
              <a:rPr lang="ru-RU" dirty="0" smtClean="0"/>
              <a:t>, </a:t>
            </a:r>
            <a:r>
              <a:rPr lang="ru-RU" dirty="0" err="1" smtClean="0"/>
              <a:t>мова</a:t>
            </a:r>
            <a:r>
              <a:rPr lang="ru-RU" dirty="0" smtClean="0"/>
              <a:t>. </a:t>
            </a:r>
            <a:r>
              <a:rPr lang="ru-RU" dirty="0" err="1" smtClean="0"/>
              <a:t>Основне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гєрменевтичної</a:t>
            </a:r>
            <a:r>
              <a:rPr lang="ru-RU" dirty="0" smtClean="0"/>
              <a:t> </a:t>
            </a:r>
            <a:r>
              <a:rPr lang="ru-RU" dirty="0" err="1" smtClean="0"/>
              <a:t>онтології</a:t>
            </a:r>
            <a:r>
              <a:rPr lang="ru-RU" dirty="0" smtClean="0"/>
              <a:t> </a:t>
            </a:r>
            <a:r>
              <a:rPr lang="ru-RU" dirty="0" err="1" smtClean="0"/>
              <a:t>набуває</a:t>
            </a:r>
            <a:r>
              <a:rPr lang="ru-RU" dirty="0" smtClean="0"/>
              <a:t>, таким чином,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про характер "</a:t>
            </a:r>
            <a:r>
              <a:rPr lang="ru-RU" dirty="0" err="1" smtClean="0"/>
              <a:t>існування</a:t>
            </a:r>
            <a:r>
              <a:rPr lang="ru-RU" dirty="0" smtClean="0"/>
              <a:t>". "</a:t>
            </a:r>
            <a:r>
              <a:rPr lang="ru-RU" dirty="0" err="1" smtClean="0"/>
              <a:t>Існувати</a:t>
            </a:r>
            <a:r>
              <a:rPr lang="ru-RU" dirty="0" smtClean="0"/>
              <a:t> — </a:t>
            </a:r>
            <a:r>
              <a:rPr lang="ru-RU" dirty="0" err="1" smtClean="0"/>
              <a:t>означає</a:t>
            </a:r>
            <a:r>
              <a:rPr lang="ru-RU" dirty="0" smtClean="0"/>
              <a:t> бути </a:t>
            </a:r>
            <a:r>
              <a:rPr lang="ru-RU" dirty="0" err="1" smtClean="0"/>
              <a:t>зрозумілим</a:t>
            </a:r>
            <a:r>
              <a:rPr lang="ru-RU" dirty="0" smtClean="0"/>
              <a:t> у </a:t>
            </a:r>
            <a:r>
              <a:rPr lang="ru-RU" dirty="0" err="1" smtClean="0"/>
              <a:t>мові</a:t>
            </a:r>
            <a:r>
              <a:rPr lang="ru-RU" dirty="0" smtClean="0"/>
              <a:t>, а бути </a:t>
            </a:r>
            <a:r>
              <a:rPr lang="ru-RU" dirty="0" err="1" smtClean="0"/>
              <a:t>зрозумі­лим</a:t>
            </a:r>
            <a:r>
              <a:rPr lang="ru-RU" dirty="0" smtClean="0"/>
              <a:t> — значить бути </a:t>
            </a:r>
            <a:r>
              <a:rPr lang="ru-RU" dirty="0" err="1" smtClean="0"/>
              <a:t>розтлумаченим</a:t>
            </a:r>
            <a:r>
              <a:rPr lang="ru-RU" dirty="0" smtClean="0"/>
              <a:t>".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gadam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3" y="642918"/>
            <a:ext cx="5792030" cy="57920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626121"/>
          </a:xfrm>
        </p:spPr>
        <p:txBody>
          <a:bodyPr/>
          <a:lstStyle/>
          <a:p>
            <a:r>
              <a:rPr lang="ru-RU" dirty="0" err="1" smtClean="0"/>
              <a:t>Важливе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у </a:t>
            </a:r>
            <a:r>
              <a:rPr lang="ru-RU" dirty="0" err="1" smtClean="0"/>
              <a:t>філософії</a:t>
            </a:r>
            <a:r>
              <a:rPr lang="ru-RU" dirty="0" smtClean="0"/>
              <a:t> </a:t>
            </a:r>
            <a:r>
              <a:rPr lang="ru-RU" dirty="0" err="1" smtClean="0"/>
              <a:t>Гадамера</a:t>
            </a:r>
            <a:r>
              <a:rPr lang="ru-RU" dirty="0" smtClean="0"/>
              <a:t> </a:t>
            </a:r>
            <a:r>
              <a:rPr lang="ru-RU" dirty="0" err="1" smtClean="0"/>
              <a:t>займає</a:t>
            </a:r>
            <a:r>
              <a:rPr lang="ru-RU" dirty="0" smtClean="0"/>
              <a:t> проблематика </a:t>
            </a:r>
            <a:r>
              <a:rPr lang="ru-RU" b="1" dirty="0" err="1" smtClean="0"/>
              <a:t>герменевтичного</a:t>
            </a:r>
            <a:r>
              <a:rPr lang="ru-RU" b="1" dirty="0" smtClean="0"/>
              <a:t> кола</a:t>
            </a:r>
            <a:r>
              <a:rPr lang="ru-RU" dirty="0" smtClean="0"/>
              <a:t>—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, </a:t>
            </a:r>
            <a:r>
              <a:rPr lang="ru-RU" dirty="0" err="1" smtClean="0"/>
              <a:t>викликаної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циклічним</a:t>
            </a:r>
            <a:r>
              <a:rPr lang="ru-RU" dirty="0" smtClean="0"/>
              <a:t> характером,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усвідомленням</a:t>
            </a:r>
            <a:r>
              <a:rPr lang="ru-RU" dirty="0" smtClean="0"/>
              <a:t> </a:t>
            </a:r>
            <a:r>
              <a:rPr lang="ru-RU" dirty="0" err="1" smtClean="0"/>
              <a:t>взаємообумовленості</a:t>
            </a:r>
            <a:r>
              <a:rPr lang="ru-RU" dirty="0" smtClean="0"/>
              <a:t> </a:t>
            </a:r>
            <a:r>
              <a:rPr lang="ru-RU" dirty="0" err="1" smtClean="0"/>
              <a:t>пояснення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інтерпретації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одного боку,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: для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,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пояснити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поясни­ти</a:t>
            </a:r>
            <a:r>
              <a:rPr lang="ru-RU" dirty="0" smtClean="0"/>
              <a:t>,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. Цей парадокс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відомий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античній</a:t>
            </a:r>
            <a:r>
              <a:rPr lang="ru-RU" dirty="0" smtClean="0"/>
              <a:t> </a:t>
            </a:r>
            <a:r>
              <a:rPr lang="ru-RU" dirty="0" err="1" smtClean="0"/>
              <a:t>риториці</a:t>
            </a:r>
            <a:r>
              <a:rPr lang="ru-RU" dirty="0" smtClean="0"/>
              <a:t>, а 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патристиці</a:t>
            </a:r>
            <a:r>
              <a:rPr lang="ru-RU" dirty="0" smtClean="0"/>
              <a:t> (для </a:t>
            </a:r>
            <a:r>
              <a:rPr lang="ru-RU" dirty="0" err="1" smtClean="0"/>
              <a:t>розуміння</a:t>
            </a:r>
            <a:r>
              <a:rPr lang="ru-RU" dirty="0" smtClean="0"/>
              <a:t> священного </a:t>
            </a:r>
            <a:r>
              <a:rPr lang="ru-RU" dirty="0" err="1" smtClean="0"/>
              <a:t>писання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вірити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для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вірити</a:t>
            </a:r>
            <a:r>
              <a:rPr lang="ru-RU" dirty="0" smtClean="0"/>
              <a:t>, треба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).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ситуація</a:t>
            </a:r>
            <a:r>
              <a:rPr lang="ru-RU" dirty="0" smtClean="0"/>
              <a:t> у </a:t>
            </a:r>
            <a:r>
              <a:rPr lang="ru-RU" dirty="0" err="1" smtClean="0"/>
              <a:t>Шлейермахера</a:t>
            </a:r>
            <a:r>
              <a:rPr lang="ru-RU" dirty="0" smtClean="0"/>
              <a:t> </a:t>
            </a:r>
            <a:r>
              <a:rPr lang="ru-RU" dirty="0" err="1" smtClean="0"/>
              <a:t>подається</a:t>
            </a:r>
            <a:r>
              <a:rPr lang="ru-RU" dirty="0" smtClean="0"/>
              <a:t> як коло </a:t>
            </a:r>
            <a:r>
              <a:rPr lang="ru-RU" dirty="0" err="1" smtClean="0"/>
              <a:t>цілого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(для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цілого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виділити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для</a:t>
            </a:r>
            <a:r>
              <a:rPr lang="ru-RU" dirty="0" smtClean="0"/>
              <a:t> </a:t>
            </a:r>
            <a:r>
              <a:rPr lang="ru-RU" dirty="0" err="1" smtClean="0"/>
              <a:t>виділення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 </a:t>
            </a:r>
            <a:r>
              <a:rPr lang="ru-RU" dirty="0" err="1" smtClean="0"/>
              <a:t>ціле</a:t>
            </a:r>
            <a:r>
              <a:rPr lang="ru-RU" dirty="0" smtClean="0"/>
              <a:t>).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 </a:t>
            </a:r>
            <a:r>
              <a:rPr lang="ru-RU" dirty="0" err="1" smtClean="0"/>
              <a:t>речення</a:t>
            </a:r>
            <a:r>
              <a:rPr lang="ru-RU" dirty="0" smtClean="0"/>
              <a:t>,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 слова, а слово </a:t>
            </a:r>
            <a:r>
              <a:rPr lang="ru-RU" dirty="0" err="1" smtClean="0"/>
              <a:t>можна</a:t>
            </a:r>
            <a:r>
              <a:rPr lang="ru-RU" dirty="0" smtClean="0"/>
              <a:t> адекватно </a:t>
            </a:r>
            <a:r>
              <a:rPr lang="ru-RU" dirty="0" err="1" smtClean="0"/>
              <a:t>зрозуміти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у </a:t>
            </a:r>
            <a:r>
              <a:rPr lang="ru-RU" dirty="0" err="1" smtClean="0"/>
              <a:t>реченні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186766" cy="5554683"/>
          </a:xfrm>
        </p:spPr>
        <p:txBody>
          <a:bodyPr/>
          <a:lstStyle/>
          <a:p>
            <a:r>
              <a:rPr lang="ru-RU" sz="2000" b="1" dirty="0" smtClean="0"/>
              <a:t>Ю. </a:t>
            </a:r>
            <a:r>
              <a:rPr lang="ru-RU" sz="2000" b="1" dirty="0" err="1" smtClean="0"/>
              <a:t>Хабермас</a:t>
            </a:r>
            <a:r>
              <a:rPr lang="ru-RU" sz="2000" dirty="0" smtClean="0"/>
              <a:t>(народ, у 1929 р.} </a:t>
            </a:r>
            <a:r>
              <a:rPr lang="ru-RU" sz="2000" dirty="0" err="1" smtClean="0"/>
              <a:t>виділяє</a:t>
            </a:r>
            <a:r>
              <a:rPr lang="ru-RU" sz="2000" dirty="0" smtClean="0"/>
              <a:t> два </a:t>
            </a:r>
            <a:r>
              <a:rPr lang="ru-RU" sz="2000" b="1" i="1" dirty="0" err="1" smtClean="0"/>
              <a:t>типи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поведінки</a:t>
            </a:r>
            <a:r>
              <a:rPr lang="ru-RU" sz="2000" b="1" dirty="0" smtClean="0"/>
              <a:t>: </a:t>
            </a:r>
            <a:r>
              <a:rPr lang="ru-RU" sz="2000" b="1" i="1" dirty="0" err="1" smtClean="0"/>
              <a:t>комунікативну</a:t>
            </a:r>
            <a:r>
              <a:rPr lang="ru-RU" sz="2000" dirty="0" smtClean="0"/>
              <a:t>(мета </a:t>
            </a:r>
            <a:r>
              <a:rPr lang="ru-RU" sz="2000" dirty="0" err="1" smtClean="0"/>
              <a:t>якої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полягає</a:t>
            </a:r>
            <a:r>
              <a:rPr lang="ru-RU" sz="2000" dirty="0" smtClean="0"/>
              <a:t> у </a:t>
            </a:r>
            <a:r>
              <a:rPr lang="ru-RU" sz="2000" dirty="0" err="1" smtClean="0"/>
              <a:t>досягненні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взаєморозуміння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людьми) та </a:t>
            </a:r>
            <a:r>
              <a:rPr lang="ru-RU" sz="2000" b="1" dirty="0" err="1" smtClean="0"/>
              <a:t>с</a:t>
            </a:r>
            <a:r>
              <a:rPr lang="ru-RU" sz="2000" b="1" i="1" dirty="0" err="1" smtClean="0"/>
              <a:t>тратегічну</a:t>
            </a:r>
            <a:r>
              <a:rPr lang="ru-RU" sz="2000" dirty="0" smtClean="0"/>
              <a:t>(мета </a:t>
            </a:r>
            <a:r>
              <a:rPr lang="ru-RU" sz="2000" dirty="0" err="1" smtClean="0"/>
              <a:t>якої</a:t>
            </a:r>
            <a:r>
              <a:rPr lang="ru-RU" sz="2000" dirty="0" smtClean="0"/>
              <a:t> — </a:t>
            </a:r>
            <a:r>
              <a:rPr lang="ru-RU" sz="2000" dirty="0" err="1" smtClean="0"/>
              <a:t>досягнення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якогось</a:t>
            </a:r>
            <a:r>
              <a:rPr lang="ru-RU" sz="2000" dirty="0" smtClean="0"/>
              <a:t> </a:t>
            </a:r>
            <a:r>
              <a:rPr lang="ru-RU" sz="2000" dirty="0" err="1" smtClean="0"/>
              <a:t>корисливого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інтересу</a:t>
            </a:r>
            <a:r>
              <a:rPr lang="ru-RU" sz="2000" dirty="0" smtClean="0"/>
              <a:t>).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показує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поведін­ка</a:t>
            </a:r>
            <a:r>
              <a:rPr lang="ru-RU" sz="2000" dirty="0" smtClean="0"/>
              <a:t>, яка </a:t>
            </a:r>
            <a:r>
              <a:rPr lang="ru-RU" sz="2000" dirty="0" err="1" smtClean="0"/>
              <a:t>переслідує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інтерес</a:t>
            </a:r>
            <a:r>
              <a:rPr lang="ru-RU" sz="2000" dirty="0" smtClean="0"/>
              <a:t>, </a:t>
            </a:r>
            <a:r>
              <a:rPr lang="ru-RU" sz="2000" dirty="0" err="1" smtClean="0"/>
              <a:t>неодмінно</a:t>
            </a:r>
            <a:r>
              <a:rPr lang="ru-RU" sz="2000" dirty="0" smtClean="0"/>
              <a:t> </a:t>
            </a:r>
            <a:r>
              <a:rPr lang="ru-RU" sz="2000" dirty="0" err="1" smtClean="0"/>
              <a:t>веде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до </a:t>
            </a:r>
            <a:r>
              <a:rPr lang="ru-RU" sz="2000" dirty="0" err="1" smtClean="0"/>
              <a:t>свідомого</a:t>
            </a:r>
            <a:r>
              <a:rPr lang="ru-RU" sz="2000" dirty="0" smtClean="0"/>
              <a:t>,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до</a:t>
            </a:r>
            <a:r>
              <a:rPr lang="ru-RU" sz="2000" dirty="0" smtClean="0"/>
              <a:t> </a:t>
            </a:r>
            <a:r>
              <a:rPr lang="ru-RU" sz="2000" dirty="0" err="1" smtClean="0"/>
              <a:t>несвідомого</a:t>
            </a:r>
            <a:r>
              <a:rPr lang="ru-RU" sz="2000" dirty="0" smtClean="0"/>
              <a:t> обману </a:t>
            </a:r>
            <a:r>
              <a:rPr lang="ru-RU" sz="2000" dirty="0" err="1" smtClean="0"/>
              <a:t>партнерів</a:t>
            </a:r>
            <a:r>
              <a:rPr lang="ru-RU" sz="2000" dirty="0" smtClean="0"/>
              <a:t>,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людей. У </a:t>
            </a:r>
            <a:r>
              <a:rPr lang="ru-RU" sz="2000" dirty="0" err="1" smtClean="0"/>
              <a:t>першому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випадку</a:t>
            </a:r>
            <a:r>
              <a:rPr lang="ru-RU" sz="2000" dirty="0" smtClean="0"/>
              <a:t> </a:t>
            </a:r>
            <a:r>
              <a:rPr lang="ru-RU" sz="2000" dirty="0" err="1" smtClean="0"/>
              <a:t>виникає</a:t>
            </a:r>
            <a:r>
              <a:rPr lang="ru-RU" sz="2000" dirty="0" smtClean="0"/>
              <a:t> система </a:t>
            </a:r>
            <a:r>
              <a:rPr lang="ru-RU" sz="2000" dirty="0" err="1" smtClean="0"/>
              <a:t>маніпулю­вання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людиною</a:t>
            </a:r>
            <a:r>
              <a:rPr lang="ru-RU" sz="2000" dirty="0" smtClean="0"/>
              <a:t> як </a:t>
            </a:r>
            <a:r>
              <a:rPr lang="ru-RU" sz="2000" dirty="0" err="1" smtClean="0"/>
              <a:t>річчю</a:t>
            </a:r>
            <a:r>
              <a:rPr lang="ru-RU" sz="2000" dirty="0" smtClean="0"/>
              <a:t>, а в другому—перекручена </a:t>
            </a:r>
            <a:r>
              <a:rPr lang="ru-RU" sz="2000" dirty="0" err="1" smtClean="0"/>
              <a:t>комунікація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У </a:t>
            </a:r>
            <a:r>
              <a:rPr lang="ru-RU" sz="2000" dirty="0" err="1" smtClean="0"/>
              <a:t>соціальному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житті</a:t>
            </a:r>
            <a:r>
              <a:rPr lang="ru-RU" sz="2000" dirty="0" smtClean="0"/>
              <a:t>, </a:t>
            </a:r>
            <a:r>
              <a:rPr lang="ru-RU" sz="2000" dirty="0" err="1" smtClean="0"/>
              <a:t>у</a:t>
            </a:r>
            <a:r>
              <a:rPr lang="ru-RU" sz="2000" dirty="0" smtClean="0"/>
              <a:t> такому </a:t>
            </a:r>
            <a:r>
              <a:rPr lang="ru-RU" sz="2000" dirty="0" err="1" smtClean="0"/>
              <a:t>разі</a:t>
            </a:r>
            <a:r>
              <a:rPr lang="ru-RU" sz="2000" dirty="0" smtClean="0"/>
              <a:t>, </a:t>
            </a:r>
            <a:r>
              <a:rPr lang="ru-RU" sz="2000" dirty="0" err="1" smtClean="0"/>
              <a:t>розвивається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аномія</a:t>
            </a:r>
            <a:r>
              <a:rPr lang="ru-RU" sz="2000" dirty="0" smtClean="0"/>
              <a:t> (стан </a:t>
            </a:r>
            <a:r>
              <a:rPr lang="ru-RU" sz="2000" dirty="0" err="1" smtClean="0"/>
              <a:t>суспільства</a:t>
            </a:r>
            <a:r>
              <a:rPr lang="ru-RU" sz="2000" dirty="0" smtClean="0"/>
              <a:t>, при </a:t>
            </a:r>
            <a:r>
              <a:rPr lang="ru-RU" sz="2000" dirty="0" err="1" smtClean="0"/>
              <a:t>якому</a:t>
            </a:r>
            <a:r>
              <a:rPr lang="ru-RU" sz="2000" dirty="0" smtClean="0"/>
              <a:t> люди </a:t>
            </a:r>
            <a:r>
              <a:rPr lang="ru-RU" sz="2000" dirty="0" err="1" smtClean="0"/>
              <a:t>втрачають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значущість</a:t>
            </a:r>
            <a:r>
              <a:rPr lang="ru-RU" sz="2000" dirty="0" smtClean="0"/>
              <a:t> норм </a:t>
            </a:r>
            <a:r>
              <a:rPr lang="ru-RU" sz="2000" dirty="0" err="1" smtClean="0"/>
              <a:t>поведінки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моральних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цінностей</a:t>
            </a:r>
            <a:r>
              <a:rPr lang="ru-RU" sz="2000" dirty="0" smtClean="0"/>
              <a:t>, </a:t>
            </a:r>
            <a:r>
              <a:rPr lang="ru-RU" sz="2000" dirty="0" err="1" smtClean="0"/>
              <a:t>проголошених</a:t>
            </a:r>
            <a:r>
              <a:rPr lang="ru-RU" sz="2000" dirty="0" smtClean="0"/>
              <a:t> у </a:t>
            </a:r>
            <a:r>
              <a:rPr lang="ru-RU" sz="2000" dirty="0" err="1" smtClean="0"/>
              <a:t>суспільстві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виявляється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у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різкому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збільшені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відхилень</a:t>
            </a:r>
            <a:r>
              <a:rPr lang="ru-RU" sz="2000" dirty="0" smtClean="0"/>
              <a:t> </a:t>
            </a:r>
            <a:r>
              <a:rPr lang="ru-RU" sz="2000" dirty="0" err="1" smtClean="0"/>
              <a:t>у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поведінці</a:t>
            </a:r>
            <a:r>
              <a:rPr lang="ru-RU" sz="2000" dirty="0" smtClean="0"/>
              <a:t> — </a:t>
            </a:r>
            <a:r>
              <a:rPr lang="ru-RU" sz="2000" dirty="0" err="1" smtClean="0"/>
              <a:t>зростанні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злочинності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алкоголізму</a:t>
            </a:r>
            <a:r>
              <a:rPr lang="ru-RU" sz="2000" dirty="0" smtClean="0"/>
              <a:t>, </a:t>
            </a:r>
            <a:r>
              <a:rPr lang="ru-RU" sz="2000" dirty="0" err="1" smtClean="0"/>
              <a:t>наркоманії</a:t>
            </a:r>
            <a:r>
              <a:rPr lang="ru-RU" sz="2000" dirty="0" smtClean="0"/>
              <a:t>, </a:t>
            </a:r>
            <a:r>
              <a:rPr lang="ru-RU" sz="2000" dirty="0" err="1" smtClean="0"/>
              <a:t>проституції</a:t>
            </a:r>
            <a:r>
              <a:rPr lang="ru-RU" sz="2000" dirty="0" smtClean="0"/>
              <a:t>, </a:t>
            </a:r>
            <a:r>
              <a:rPr lang="ru-RU" sz="2000" dirty="0" err="1" smtClean="0"/>
              <a:t>само­губств</a:t>
            </a:r>
            <a:r>
              <a:rPr lang="ru-RU" sz="2000" dirty="0" smtClean="0"/>
              <a:t>, </a:t>
            </a:r>
            <a:r>
              <a:rPr lang="ru-RU" sz="2000" dirty="0" err="1" smtClean="0"/>
              <a:t>психопатії</a:t>
            </a:r>
            <a:r>
              <a:rPr lang="ru-RU" sz="2000" dirty="0" smtClean="0"/>
              <a:t>, </a:t>
            </a:r>
            <a:r>
              <a:rPr lang="ru-RU" sz="2000" dirty="0" err="1" smtClean="0"/>
              <a:t>немотивованої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жорстокості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немотивованої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злочинності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</a:t>
            </a:r>
            <a:r>
              <a:rPr lang="ru-RU" sz="2000" dirty="0" smtClean="0"/>
              <a:t>.), </a:t>
            </a:r>
            <a:r>
              <a:rPr lang="ru-RU" sz="2000" dirty="0" err="1" smtClean="0"/>
              <a:t>зростає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відчуження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втрачається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сенс</a:t>
            </a:r>
            <a:r>
              <a:rPr lang="ru-RU" sz="2000" dirty="0" smtClean="0"/>
              <a:t> </a:t>
            </a:r>
            <a:r>
              <a:rPr lang="ru-RU" sz="2000" dirty="0" err="1" smtClean="0"/>
              <a:t>існування</a:t>
            </a:r>
            <a:r>
              <a:rPr lang="ru-RU" sz="2000" dirty="0" smtClean="0"/>
              <a:t>, не </a:t>
            </a:r>
            <a:r>
              <a:rPr lang="ru-RU" sz="2000" dirty="0" err="1" smtClean="0"/>
              <a:t>сприймаються</a:t>
            </a:r>
            <a:r>
              <a:rPr lang="ru-RU" sz="2000" dirty="0" smtClean="0"/>
              <a:t> як </a:t>
            </a:r>
            <a:r>
              <a:rPr lang="ru-RU" sz="2000" dirty="0" err="1" smtClean="0"/>
              <a:t>легітимні</a:t>
            </a:r>
            <a:r>
              <a:rPr lang="ru-RU" sz="2000" dirty="0" smtClean="0"/>
              <a:t> (</a:t>
            </a:r>
            <a:r>
              <a:rPr lang="ru-RU" sz="2000" dirty="0" err="1" smtClean="0"/>
              <a:t>законні</a:t>
            </a:r>
            <a:r>
              <a:rPr lang="ru-RU" sz="2000" dirty="0" smtClean="0"/>
              <a:t>) </a:t>
            </a:r>
            <a:r>
              <a:rPr lang="ru-RU" sz="2000" dirty="0" err="1" smtClean="0"/>
              <a:t>органи</a:t>
            </a:r>
            <a:r>
              <a:rPr lang="ru-RU" sz="2000" dirty="0" smtClean="0"/>
              <a:t> </a:t>
            </a:r>
            <a:r>
              <a:rPr lang="ru-RU" sz="2000" dirty="0" err="1" smtClean="0"/>
              <a:t>влади</a:t>
            </a:r>
            <a:r>
              <a:rPr lang="ru-RU" sz="2000" dirty="0" smtClean="0"/>
              <a:t>, </a:t>
            </a:r>
            <a:r>
              <a:rPr lang="ru-RU" sz="2000" dirty="0" err="1" smtClean="0"/>
              <a:t>втрачаються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традиції</a:t>
            </a:r>
            <a:r>
              <a:rPr lang="ru-RU" sz="2000" dirty="0" smtClean="0"/>
              <a:t>, </a:t>
            </a:r>
            <a:r>
              <a:rPr lang="ru-RU" sz="2000" dirty="0" err="1" smtClean="0"/>
              <a:t>зростає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інтерес</a:t>
            </a:r>
            <a:r>
              <a:rPr lang="ru-RU" sz="2000" dirty="0" smtClean="0"/>
              <a:t>: до </a:t>
            </a:r>
            <a:r>
              <a:rPr lang="ru-RU" sz="2000" dirty="0" err="1" smtClean="0"/>
              <a:t>різноманітних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містичних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явищ</a:t>
            </a:r>
            <a:r>
              <a:rPr lang="ru-RU" sz="2000" dirty="0" smtClean="0"/>
              <a:t>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І </a:t>
            </a:r>
            <a:r>
              <a:rPr lang="ru-RU" dirty="0" err="1" smtClean="0"/>
              <a:t>навпаки</a:t>
            </a:r>
            <a:r>
              <a:rPr lang="ru-RU" dirty="0" smtClean="0"/>
              <a:t>, при </a:t>
            </a:r>
            <a:r>
              <a:rPr lang="ru-RU" dirty="0" err="1" smtClean="0"/>
              <a:t>орієнтації</a:t>
            </a:r>
            <a:r>
              <a:rPr lang="ru-RU" dirty="0" smtClean="0"/>
              <a:t> на </a:t>
            </a:r>
            <a:r>
              <a:rPr lang="ru-RU" dirty="0" err="1" smtClean="0"/>
              <a:t>комунікативну</a:t>
            </a:r>
            <a:r>
              <a:rPr lang="ru-RU" dirty="0" smtClean="0"/>
              <a:t> </a:t>
            </a:r>
            <a:r>
              <a:rPr lang="ru-RU" dirty="0" err="1" smtClean="0"/>
              <a:t>поведінку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упорядкована</a:t>
            </a:r>
            <a:r>
              <a:rPr lang="ru-RU" dirty="0" smtClean="0"/>
              <a:t> система норм, </a:t>
            </a:r>
            <a:r>
              <a:rPr lang="ru-RU" dirty="0" err="1" smtClean="0"/>
              <a:t>тривкі</a:t>
            </a:r>
            <a:r>
              <a:rPr lang="ru-RU" dirty="0" smtClean="0"/>
              <a:t> </a:t>
            </a:r>
            <a:r>
              <a:rPr lang="ru-RU" dirty="0" err="1" smtClean="0"/>
              <a:t>особистісні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міжособистісні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, </a:t>
            </a:r>
            <a:r>
              <a:rPr lang="ru-RU" dirty="0" err="1" smtClean="0"/>
              <a:t>спроможні</a:t>
            </a:r>
            <a:r>
              <a:rPr lang="ru-RU" dirty="0" smtClean="0"/>
              <a:t> </a:t>
            </a:r>
            <a:r>
              <a:rPr lang="ru-RU" dirty="0" err="1" smtClean="0"/>
              <a:t>успіш­но</a:t>
            </a:r>
            <a:r>
              <a:rPr lang="ru-RU" dirty="0" smtClean="0"/>
              <a:t> </a:t>
            </a:r>
            <a:r>
              <a:rPr lang="ru-RU" dirty="0" err="1" smtClean="0"/>
              <a:t>функціонувати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 </a:t>
            </a:r>
            <a:r>
              <a:rPr lang="ru-RU" dirty="0" err="1" smtClean="0"/>
              <a:t>діагностує</a:t>
            </a:r>
            <a:r>
              <a:rPr lang="ru-RU" dirty="0" smtClean="0"/>
              <a:t> </a:t>
            </a:r>
            <a:r>
              <a:rPr lang="ru-RU" dirty="0" err="1" smtClean="0"/>
              <a:t>головні</a:t>
            </a:r>
            <a:r>
              <a:rPr lang="ru-RU" dirty="0" smtClean="0"/>
              <a:t> </a:t>
            </a:r>
            <a:r>
              <a:rPr lang="ru-RU" dirty="0" err="1" smtClean="0"/>
              <a:t>соціокультурні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сучасності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дозво­ляє</a:t>
            </a:r>
            <a:r>
              <a:rPr lang="ru-RU" dirty="0" smtClean="0"/>
              <a:t> </a:t>
            </a:r>
            <a:r>
              <a:rPr lang="ru-RU" dirty="0" err="1" smtClean="0"/>
              <a:t>виявляти</a:t>
            </a:r>
            <a:r>
              <a:rPr lang="ru-RU" dirty="0" smtClean="0"/>
              <a:t> </a:t>
            </a:r>
            <a:r>
              <a:rPr lang="ru-RU" dirty="0" err="1" smtClean="0"/>
              <a:t>явне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приховане</a:t>
            </a:r>
            <a:r>
              <a:rPr lang="ru-RU" dirty="0" smtClean="0"/>
              <a:t> </a:t>
            </a:r>
            <a:r>
              <a:rPr lang="ru-RU" dirty="0" err="1" smtClean="0"/>
              <a:t>насильство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над людьми, яке </a:t>
            </a:r>
            <a:r>
              <a:rPr lang="ru-RU" dirty="0" err="1" smtClean="0"/>
              <a:t>видається</a:t>
            </a:r>
            <a:r>
              <a:rPr lang="ru-RU" dirty="0" smtClean="0"/>
              <a:t> за неминуче </a:t>
            </a:r>
            <a:r>
              <a:rPr lang="ru-RU" dirty="0" err="1" smtClean="0"/>
              <a:t>і</a:t>
            </a:r>
            <a:r>
              <a:rPr lang="ru-RU" dirty="0" smtClean="0"/>
              <a:t> яке </a:t>
            </a:r>
            <a:r>
              <a:rPr lang="ru-RU" dirty="0" err="1" smtClean="0"/>
              <a:t>нібито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стабільність</a:t>
            </a:r>
            <a:r>
              <a:rPr lang="ru-RU" dirty="0" smtClean="0"/>
              <a:t> та </a:t>
            </a:r>
            <a:r>
              <a:rPr lang="ru-RU" dirty="0" err="1" smtClean="0"/>
              <a:t>інтеграцію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. </a:t>
            </a:r>
            <a:r>
              <a:rPr lang="ru-RU" dirty="0" err="1" smtClean="0"/>
              <a:t>Насправді</a:t>
            </a:r>
            <a:r>
              <a:rPr lang="ru-RU" dirty="0" smtClean="0"/>
              <a:t> ж </a:t>
            </a:r>
            <a:r>
              <a:rPr lang="ru-RU" dirty="0" err="1" smtClean="0"/>
              <a:t>поширюється</a:t>
            </a:r>
            <a:r>
              <a:rPr lang="ru-RU" dirty="0" smtClean="0"/>
              <a:t> </a:t>
            </a:r>
            <a:r>
              <a:rPr lang="ru-RU" dirty="0" err="1" smtClean="0"/>
              <a:t>стратегічна</a:t>
            </a:r>
            <a:r>
              <a:rPr lang="ru-RU" dirty="0" smtClean="0"/>
              <a:t> </a:t>
            </a:r>
            <a:r>
              <a:rPr lang="ru-RU" dirty="0" err="1" smtClean="0"/>
              <a:t>поведінка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занепаду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Справжня</a:t>
            </a:r>
            <a:r>
              <a:rPr lang="ru-RU" dirty="0" smtClean="0"/>
              <a:t> ж </a:t>
            </a:r>
            <a:r>
              <a:rPr lang="ru-RU" dirty="0" err="1" smtClean="0"/>
              <a:t>інтеграція</a:t>
            </a:r>
            <a:r>
              <a:rPr lang="ru-RU" dirty="0" smtClean="0"/>
              <a:t> </a:t>
            </a:r>
            <a:r>
              <a:rPr lang="ru-RU" dirty="0" err="1" smtClean="0"/>
              <a:t>забезпечується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на шляху </a:t>
            </a:r>
            <a:r>
              <a:rPr lang="ru-RU" dirty="0" err="1" smtClean="0"/>
              <a:t>комунікативної</a:t>
            </a:r>
            <a:r>
              <a:rPr lang="ru-RU" dirty="0" smtClean="0"/>
              <a:t> </a:t>
            </a:r>
            <a:r>
              <a:rPr lang="ru-RU" dirty="0" err="1" smtClean="0"/>
              <a:t>пове­дінки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411807"/>
          </a:xfrm>
        </p:spPr>
        <p:txBody>
          <a:bodyPr/>
          <a:lstStyle/>
          <a:p>
            <a:r>
              <a:rPr lang="ru-RU" dirty="0" err="1" smtClean="0"/>
              <a:t>Філософія</a:t>
            </a:r>
            <a:r>
              <a:rPr lang="ru-RU" dirty="0" smtClean="0"/>
              <a:t> герменевтики </a:t>
            </a:r>
            <a:r>
              <a:rPr lang="ru-RU" dirty="0" err="1" smtClean="0"/>
              <a:t>отримала</a:t>
            </a:r>
            <a:r>
              <a:rPr lang="ru-RU" dirty="0" smtClean="0"/>
              <a:t> </a:t>
            </a:r>
            <a:r>
              <a:rPr lang="ru-RU" dirty="0" err="1" smtClean="0"/>
              <a:t>значне</a:t>
            </a:r>
            <a:r>
              <a:rPr lang="ru-RU" dirty="0" smtClean="0"/>
              <a:t> </a:t>
            </a:r>
            <a:r>
              <a:rPr lang="ru-RU" dirty="0" err="1" smtClean="0"/>
              <a:t>розповсюдження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суттєво</a:t>
            </a:r>
            <a:r>
              <a:rPr lang="ru-RU" dirty="0" smtClean="0"/>
              <a:t> </a:t>
            </a:r>
            <a:r>
              <a:rPr lang="ru-RU" dirty="0" err="1" smtClean="0"/>
              <a:t>вплину­ла</a:t>
            </a:r>
            <a:r>
              <a:rPr lang="ru-RU" dirty="0" smtClean="0"/>
              <a:t> на </a:t>
            </a:r>
            <a:r>
              <a:rPr lang="ru-RU" dirty="0" err="1" smtClean="0"/>
              <a:t>духовне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останніх</a:t>
            </a:r>
            <a:r>
              <a:rPr lang="ru-RU" dirty="0" smtClean="0"/>
              <a:t> </a:t>
            </a:r>
            <a:r>
              <a:rPr lang="ru-RU" dirty="0" err="1" smtClean="0"/>
              <a:t>десятиріч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на </a:t>
            </a:r>
            <a:r>
              <a:rPr lang="ru-RU" dirty="0" err="1" smtClean="0"/>
              <a:t>філософію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на </a:t>
            </a:r>
            <a:r>
              <a:rPr lang="ru-RU" dirty="0" err="1" smtClean="0"/>
              <a:t>літературо­знавство</a:t>
            </a:r>
            <a:r>
              <a:rPr lang="ru-RU" dirty="0" smtClean="0"/>
              <a:t>, </a:t>
            </a:r>
            <a:r>
              <a:rPr lang="ru-RU" dirty="0" err="1" smtClean="0"/>
              <a:t>естетику</a:t>
            </a:r>
            <a:r>
              <a:rPr lang="ru-RU" dirty="0" smtClean="0"/>
              <a:t>, </a:t>
            </a:r>
            <a:r>
              <a:rPr lang="ru-RU" dirty="0" err="1" smtClean="0"/>
              <a:t>мистецтвознавство</a:t>
            </a:r>
            <a:r>
              <a:rPr lang="ru-RU" dirty="0" smtClean="0"/>
              <a:t>. 1 </a:t>
            </a:r>
            <a:r>
              <a:rPr lang="ru-RU" dirty="0" err="1" smtClean="0"/>
              <a:t>якщо</a:t>
            </a:r>
            <a:r>
              <a:rPr lang="ru-RU" dirty="0" smtClean="0"/>
              <a:t> у </a:t>
            </a:r>
            <a:r>
              <a:rPr lang="ru-RU" dirty="0" err="1" smtClean="0"/>
              <a:t>попередні</a:t>
            </a:r>
            <a:r>
              <a:rPr lang="ru-RU" dirty="0" smtClean="0"/>
              <a:t> </a:t>
            </a:r>
            <a:r>
              <a:rPr lang="ru-RU" dirty="0" err="1" smtClean="0"/>
              <a:t>десятиріччя</a:t>
            </a:r>
            <a:r>
              <a:rPr lang="ru-RU" dirty="0" smtClean="0"/>
              <a:t> </a:t>
            </a:r>
            <a:r>
              <a:rPr lang="ru-RU" dirty="0" err="1" smtClean="0"/>
              <a:t>найпопулярнішою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аналітична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постпозитивістська</a:t>
            </a:r>
            <a:r>
              <a:rPr lang="ru-RU" dirty="0" smtClean="0"/>
              <a:t> </a:t>
            </a:r>
            <a:r>
              <a:rPr lang="ru-RU" dirty="0" err="1" smtClean="0"/>
              <a:t>філософія</a:t>
            </a:r>
            <a:r>
              <a:rPr lang="ru-RU" dirty="0" smtClean="0"/>
              <a:t>, то в </a:t>
            </a:r>
            <a:r>
              <a:rPr lang="ru-RU" dirty="0" err="1" smtClean="0"/>
              <a:t>останні</a:t>
            </a:r>
            <a:r>
              <a:rPr lang="ru-RU" dirty="0" smtClean="0"/>
              <a:t> 15-20 </a:t>
            </a:r>
            <a:r>
              <a:rPr lang="ru-RU" dirty="0" err="1" smtClean="0"/>
              <a:t>ро­ків</a:t>
            </a:r>
            <a:r>
              <a:rPr lang="ru-RU" dirty="0" smtClean="0"/>
              <a:t> на перший план </a:t>
            </a:r>
            <a:r>
              <a:rPr lang="ru-RU" dirty="0" err="1" smtClean="0"/>
              <a:t>виходить</a:t>
            </a:r>
            <a:r>
              <a:rPr lang="ru-RU" dirty="0" smtClean="0"/>
              <a:t> </a:t>
            </a:r>
            <a:r>
              <a:rPr lang="ru-RU" dirty="0" err="1" smtClean="0"/>
              <a:t>герменевтична</a:t>
            </a:r>
            <a:r>
              <a:rPr lang="ru-RU" dirty="0" smtClean="0"/>
              <a:t> </a:t>
            </a:r>
            <a:r>
              <a:rPr lang="ru-RU" dirty="0" err="1" smtClean="0"/>
              <a:t>філософія</a:t>
            </a:r>
            <a:r>
              <a:rPr lang="ru-RU" dirty="0" smtClean="0"/>
              <a:t>.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роду </a:t>
            </a:r>
            <a:r>
              <a:rPr lang="ru-RU" dirty="0" err="1" smtClean="0"/>
              <a:t>герменевтичний</a:t>
            </a:r>
            <a:r>
              <a:rPr lang="ru-RU" dirty="0" smtClean="0"/>
              <a:t> бум.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охоплює</a:t>
            </a:r>
            <a:r>
              <a:rPr lang="ru-RU" dirty="0" smtClean="0"/>
              <a:t> як </a:t>
            </a:r>
            <a:r>
              <a:rPr lang="ru-RU" dirty="0" err="1" smtClean="0"/>
              <a:t>західноєвропейські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(</a:t>
            </a:r>
            <a:r>
              <a:rPr lang="ru-RU" dirty="0" err="1" smtClean="0"/>
              <a:t>Німеччину</a:t>
            </a:r>
            <a:r>
              <a:rPr lang="ru-RU" dirty="0" smtClean="0"/>
              <a:t>, </a:t>
            </a:r>
            <a:r>
              <a:rPr lang="ru-RU" dirty="0" err="1" smtClean="0"/>
              <a:t>Авст­рію</a:t>
            </a:r>
            <a:r>
              <a:rPr lang="ru-RU" dirty="0" smtClean="0"/>
              <a:t>, </a:t>
            </a:r>
            <a:r>
              <a:rPr lang="ru-RU" dirty="0" err="1" smtClean="0"/>
              <a:t>Швейцарію</a:t>
            </a:r>
            <a:r>
              <a:rPr lang="ru-RU" dirty="0" smtClean="0"/>
              <a:t>, </a:t>
            </a:r>
            <a:r>
              <a:rPr lang="ru-RU" dirty="0" err="1" smtClean="0"/>
              <a:t>Францію</a:t>
            </a:r>
            <a:r>
              <a:rPr lang="ru-RU" dirty="0" smtClean="0"/>
              <a:t>, </a:t>
            </a:r>
            <a:r>
              <a:rPr lang="ru-RU" dirty="0" err="1" smtClean="0"/>
              <a:t>Італію</a:t>
            </a:r>
            <a:r>
              <a:rPr lang="ru-RU" dirty="0" smtClean="0"/>
              <a:t>),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північноамериканський</a:t>
            </a:r>
            <a:r>
              <a:rPr lang="ru-RU" dirty="0" smtClean="0"/>
              <a:t> континент.</a:t>
            </a:r>
          </a:p>
          <a:p>
            <a:r>
              <a:rPr lang="ru-RU" dirty="0" smtClean="0"/>
              <a:t>Причинами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популярності</a:t>
            </a:r>
            <a:r>
              <a:rPr lang="ru-RU" dirty="0" smtClean="0"/>
              <a:t> стали </a:t>
            </a:r>
            <a:r>
              <a:rPr lang="ru-RU" dirty="0" err="1" smtClean="0"/>
              <a:t>виявлена</a:t>
            </a:r>
            <a:r>
              <a:rPr lang="ru-RU" dirty="0" smtClean="0"/>
              <a:t> </a:t>
            </a:r>
            <a:r>
              <a:rPr lang="ru-RU" dirty="0" err="1" smtClean="0"/>
              <a:t>недостатність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філософсь­ких</a:t>
            </a:r>
            <a:r>
              <a:rPr lang="ru-RU" dirty="0" smtClean="0"/>
              <a:t> </a:t>
            </a:r>
            <a:r>
              <a:rPr lang="ru-RU" dirty="0" err="1" smtClean="0"/>
              <a:t>напрямів</a:t>
            </a:r>
            <a:r>
              <a:rPr lang="ru-RU" dirty="0" smtClean="0"/>
              <a:t> та </a:t>
            </a:r>
            <a:r>
              <a:rPr lang="ru-RU" dirty="0" err="1" smtClean="0"/>
              <a:t>імпонуюча</a:t>
            </a:r>
            <a:r>
              <a:rPr lang="ru-RU" dirty="0" smtClean="0"/>
              <a:t> </a:t>
            </a:r>
            <a:r>
              <a:rPr lang="ru-RU" dirty="0" err="1" smtClean="0"/>
              <a:t>західному</a:t>
            </a:r>
            <a:r>
              <a:rPr lang="ru-RU" dirty="0" smtClean="0"/>
              <a:t> </a:t>
            </a:r>
            <a:r>
              <a:rPr lang="ru-RU" dirty="0" err="1" smtClean="0"/>
              <a:t>менталітету</a:t>
            </a:r>
            <a:r>
              <a:rPr lang="ru-RU" dirty="0" smtClean="0"/>
              <a:t> </a:t>
            </a:r>
            <a:r>
              <a:rPr lang="ru-RU" dirty="0" err="1" smtClean="0"/>
              <a:t>плюралістичність</a:t>
            </a:r>
            <a:r>
              <a:rPr lang="ru-RU" dirty="0" smtClean="0"/>
              <a:t> герменев­тики,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"</a:t>
            </a:r>
            <a:r>
              <a:rPr lang="ru-RU" dirty="0" err="1" smtClean="0"/>
              <a:t>цілком</a:t>
            </a:r>
            <a:r>
              <a:rPr lang="ru-RU" dirty="0" smtClean="0"/>
              <a:t> </a:t>
            </a:r>
            <a:r>
              <a:rPr lang="ru-RU" dirty="0" err="1" smtClean="0"/>
              <a:t>обґрунтовані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претензії</a:t>
            </a:r>
            <a:r>
              <a:rPr lang="ru-RU" dirty="0" smtClean="0"/>
              <a:t> на </a:t>
            </a:r>
            <a:r>
              <a:rPr lang="ru-RU" dirty="0" err="1" smtClean="0"/>
              <a:t>ідеологічну</a:t>
            </a:r>
            <a:r>
              <a:rPr lang="ru-RU" dirty="0" smtClean="0"/>
              <a:t> </a:t>
            </a:r>
            <a:r>
              <a:rPr lang="ru-RU" dirty="0" err="1" smtClean="0"/>
              <a:t>нейтральність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Фрейдизм </a:t>
            </a:r>
            <a:r>
              <a:rPr lang="ru-RU" u="sng" dirty="0" err="1" smtClean="0"/>
              <a:t>і</a:t>
            </a:r>
            <a:r>
              <a:rPr lang="ru-RU" u="sng" dirty="0" smtClean="0"/>
              <a:t> неофрейдизм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3. Фрейд (І836-1939 </a:t>
            </a:r>
            <a:r>
              <a:rPr lang="ru-RU" sz="2000" dirty="0" err="1" smtClean="0"/>
              <a:t>рр</a:t>
            </a:r>
            <a:r>
              <a:rPr lang="ru-RU" sz="2000" dirty="0" smtClean="0"/>
              <a:t>.) </a:t>
            </a:r>
            <a:r>
              <a:rPr lang="ru-RU" sz="2000" dirty="0" err="1" smtClean="0"/>
              <a:t>народився</a:t>
            </a:r>
            <a:r>
              <a:rPr lang="ru-RU" sz="2000" dirty="0" smtClean="0"/>
              <a:t> у </a:t>
            </a:r>
            <a:r>
              <a:rPr lang="ru-RU" sz="2000" dirty="0" err="1" smtClean="0"/>
              <a:t>Чехії</a:t>
            </a:r>
            <a:r>
              <a:rPr lang="ru-RU" sz="2000" dirty="0" smtClean="0"/>
              <a:t> в </a:t>
            </a:r>
            <a:r>
              <a:rPr lang="ru-RU" sz="2000" dirty="0" err="1" smtClean="0"/>
              <a:t>єврейській</a:t>
            </a:r>
            <a:r>
              <a:rPr lang="ru-RU" sz="2000" dirty="0" smtClean="0"/>
              <a:t> </a:t>
            </a:r>
            <a:r>
              <a:rPr lang="ru-RU" sz="2000" dirty="0" err="1" smtClean="0"/>
              <a:t>сім'ї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став </a:t>
            </a:r>
            <a:r>
              <a:rPr lang="ru-RU" sz="2000" dirty="0" err="1" smtClean="0"/>
              <a:t>заснов­ником</a:t>
            </a:r>
            <a:r>
              <a:rPr lang="ru-RU" sz="2000" dirty="0" smtClean="0"/>
              <a:t> </a:t>
            </a:r>
            <a:r>
              <a:rPr lang="ru-RU" sz="2000" dirty="0" err="1" smtClean="0"/>
              <a:t>широкої</a:t>
            </a:r>
            <a:r>
              <a:rPr lang="ru-RU" sz="2000" dirty="0" smtClean="0"/>
              <a:t> та </a:t>
            </a:r>
            <a:r>
              <a:rPr lang="ru-RU" sz="2000" dirty="0" err="1" smtClean="0"/>
              <a:t>впливової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течії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З </a:t>
            </a:r>
            <a:r>
              <a:rPr lang="ru-RU" sz="2000" dirty="0" err="1" smtClean="0"/>
              <a:t>ранніх</a:t>
            </a:r>
            <a:r>
              <a:rPr lang="ru-RU" sz="2000" dirty="0" smtClean="0"/>
              <a:t>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вабила наука. З 1876 по 1882 </a:t>
            </a:r>
            <a:r>
              <a:rPr lang="ru-RU" sz="2000" dirty="0" err="1" smtClean="0"/>
              <a:t>рр</a:t>
            </a:r>
            <a:r>
              <a:rPr lang="ru-RU" sz="2000" dirty="0" smtClean="0"/>
              <a:t>. З. Фрейд </a:t>
            </a:r>
            <a:r>
              <a:rPr lang="ru-RU" sz="2000" dirty="0" err="1" smtClean="0"/>
              <a:t>навчається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інституті</a:t>
            </a:r>
            <a:r>
              <a:rPr lang="ru-RU" sz="2000" dirty="0" smtClean="0"/>
              <a:t> </a:t>
            </a:r>
            <a:r>
              <a:rPr lang="ru-RU" sz="2000" dirty="0" err="1" smtClean="0"/>
              <a:t>фізіології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водночас</a:t>
            </a:r>
            <a:r>
              <a:rPr lang="ru-RU" sz="2000" dirty="0" smtClean="0"/>
              <a:t> у </a:t>
            </a:r>
            <a:r>
              <a:rPr lang="ru-RU" sz="2000" dirty="0" err="1" smtClean="0"/>
              <a:t>Віденському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університеті</a:t>
            </a:r>
            <a:r>
              <a:rPr lang="ru-RU" sz="2000" dirty="0" smtClean="0"/>
              <a:t>. По </a:t>
            </a:r>
            <a:r>
              <a:rPr lang="ru-RU" sz="2000" dirty="0" err="1" smtClean="0"/>
              <a:t>закінченню</a:t>
            </a:r>
            <a:r>
              <a:rPr lang="ru-RU" sz="2000" dirty="0" smtClean="0"/>
              <a:t> </a:t>
            </a:r>
            <a:r>
              <a:rPr lang="ru-RU" sz="2000" dirty="0" err="1" smtClean="0"/>
              <a:t>нав­чання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хотів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залишитися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інституті</a:t>
            </a:r>
            <a:r>
              <a:rPr lang="ru-RU" sz="2000" dirty="0" smtClean="0"/>
              <a:t>, </a:t>
            </a:r>
            <a:r>
              <a:rPr lang="ru-RU" sz="2000" dirty="0" err="1" smtClean="0"/>
              <a:t>щоб</a:t>
            </a:r>
            <a:r>
              <a:rPr lang="ru-RU" sz="2000" dirty="0" smtClean="0"/>
              <a:t> </a:t>
            </a:r>
            <a:r>
              <a:rPr lang="ru-RU" sz="2000" dirty="0" err="1" smtClean="0"/>
              <a:t>займатися</a:t>
            </a:r>
            <a:r>
              <a:rPr lang="ru-RU" sz="2000" dirty="0" smtClean="0"/>
              <a:t> наукою,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</a:t>
            </a:r>
            <a:r>
              <a:rPr lang="ru-RU" sz="2000" dirty="0" err="1" smtClean="0"/>
              <a:t>єдину</a:t>
            </a:r>
            <a:r>
              <a:rPr lang="ru-RU" sz="2000" dirty="0" smtClean="0"/>
              <a:t> </a:t>
            </a:r>
            <a:r>
              <a:rPr lang="ru-RU" sz="2000" dirty="0" err="1" smtClean="0"/>
              <a:t>вакансію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віддали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іншому</a:t>
            </a:r>
            <a:r>
              <a:rPr lang="ru-RU" sz="2000" dirty="0" smtClean="0"/>
              <a:t> кандидату — </a:t>
            </a:r>
            <a:r>
              <a:rPr lang="ru-RU" sz="2000" dirty="0" err="1" smtClean="0"/>
              <a:t>і</a:t>
            </a:r>
            <a:r>
              <a:rPr lang="ru-RU" sz="2000" dirty="0" smtClean="0"/>
              <a:t> Фрейд </a:t>
            </a:r>
            <a:r>
              <a:rPr lang="ru-RU" sz="2000" dirty="0" err="1" smtClean="0"/>
              <a:t>змушений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зайнятися</a:t>
            </a:r>
            <a:r>
              <a:rPr lang="ru-RU" sz="2000" dirty="0" smtClean="0"/>
              <a:t> приватною </a:t>
            </a:r>
            <a:r>
              <a:rPr lang="ru-RU" sz="2000" dirty="0" err="1" smtClean="0"/>
              <a:t>лікарсь­кою</a:t>
            </a:r>
            <a:r>
              <a:rPr lang="ru-RU" sz="2000" dirty="0" smtClean="0"/>
              <a:t> практикою. </a:t>
            </a:r>
            <a:r>
              <a:rPr lang="ru-RU" sz="2000" dirty="0" err="1" smtClean="0"/>
              <a:t>Проте</a:t>
            </a:r>
            <a:r>
              <a:rPr lang="ru-RU" sz="2000" dirty="0" smtClean="0"/>
              <a:t>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намагається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сумістити</a:t>
            </a:r>
            <a:r>
              <a:rPr lang="ru-RU" sz="2000" dirty="0" smtClean="0"/>
              <a:t>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заняття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дослідною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діяльніс­тю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вивчає</a:t>
            </a:r>
            <a:r>
              <a:rPr lang="ru-RU" sz="2000" dirty="0" smtClean="0"/>
              <a:t> </a:t>
            </a:r>
            <a:r>
              <a:rPr lang="ru-RU" sz="2000" dirty="0" err="1" smtClean="0"/>
              <a:t>дію</a:t>
            </a:r>
            <a:r>
              <a:rPr lang="ru-RU" sz="2000" dirty="0" smtClean="0"/>
              <a:t> </a:t>
            </a:r>
            <a:r>
              <a:rPr lang="ru-RU" sz="2000" dirty="0" err="1" smtClean="0"/>
              <a:t>кокаїну</a:t>
            </a:r>
            <a:r>
              <a:rPr lang="ru-RU" sz="2000" dirty="0" smtClean="0"/>
              <a:t> як </a:t>
            </a:r>
            <a:r>
              <a:rPr lang="ru-RU" sz="2000" dirty="0" err="1" smtClean="0"/>
              <a:t>засобу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місцевої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анестезії</a:t>
            </a:r>
            <a:r>
              <a:rPr lang="ru-RU" sz="2000" dirty="0" smtClean="0"/>
              <a:t>, </a:t>
            </a:r>
            <a:r>
              <a:rPr lang="ru-RU" sz="2000" dirty="0" err="1" smtClean="0"/>
              <a:t>експериментує</a:t>
            </a:r>
            <a:r>
              <a:rPr lang="ru-RU" sz="2000" dirty="0" smtClean="0"/>
              <a:t> на </a:t>
            </a:r>
            <a:r>
              <a:rPr lang="ru-RU" sz="2000" dirty="0" err="1" smtClean="0"/>
              <a:t>собі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на</a:t>
            </a:r>
            <a:r>
              <a:rPr lang="ru-RU" sz="2000" dirty="0" smtClean="0"/>
              <a:t> </a:t>
            </a:r>
            <a:r>
              <a:rPr lang="ru-RU" sz="2000" dirty="0" err="1" smtClean="0"/>
              <a:t>своїх</a:t>
            </a:r>
            <a:r>
              <a:rPr lang="ru-RU" sz="2000" dirty="0" smtClean="0"/>
              <a:t> </a:t>
            </a:r>
            <a:r>
              <a:rPr lang="ru-RU" sz="2000" dirty="0" err="1" smtClean="0"/>
              <a:t>близьких</a:t>
            </a:r>
            <a:r>
              <a:rPr lang="ru-RU" sz="2000" dirty="0" smtClean="0"/>
              <a:t>. </a:t>
            </a:r>
            <a:r>
              <a:rPr lang="ru-RU" sz="2000" dirty="0" err="1" smtClean="0"/>
              <a:t>Деякі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цих</a:t>
            </a:r>
            <a:r>
              <a:rPr lang="ru-RU" sz="2000" dirty="0" smtClean="0"/>
              <a:t> людей </a:t>
            </a:r>
            <a:r>
              <a:rPr lang="ru-RU" sz="2000" dirty="0" err="1" smtClean="0"/>
              <a:t>захворюють</a:t>
            </a:r>
            <a:r>
              <a:rPr lang="ru-RU" sz="2000" dirty="0" smtClean="0"/>
              <a:t>, скандал </a:t>
            </a:r>
            <a:r>
              <a:rPr lang="ru-RU" sz="2000" dirty="0" err="1" smtClean="0"/>
              <a:t>набуває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розголосу</a:t>
            </a:r>
            <a:r>
              <a:rPr lang="ru-RU" sz="2000" dirty="0" smtClean="0"/>
              <a:t>, </a:t>
            </a:r>
            <a:r>
              <a:rPr lang="ru-RU" sz="2000" dirty="0" err="1" smtClean="0"/>
              <a:t>і</a:t>
            </a:r>
            <a:r>
              <a:rPr lang="ru-RU" sz="2000" dirty="0" smtClean="0"/>
              <a:t> Фрейда у перший,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далеко не в </a:t>
            </a:r>
            <a:r>
              <a:rPr lang="ru-RU" sz="2000" dirty="0" err="1" smtClean="0"/>
              <a:t>останній</a:t>
            </a:r>
            <a:r>
              <a:rPr lang="ru-RU" sz="2000" dirty="0" smtClean="0"/>
              <a:t> раз, </a:t>
            </a:r>
            <a:r>
              <a:rPr lang="ru-RU" sz="2000" dirty="0" err="1" smtClean="0"/>
              <a:t>називають</a:t>
            </a:r>
            <a:r>
              <a:rPr lang="ru-RU" sz="2000" dirty="0" smtClean="0"/>
              <a:t> у </a:t>
            </a:r>
            <a:r>
              <a:rPr lang="ru-RU" sz="2000" dirty="0" err="1" smtClean="0"/>
              <a:t>пресі</a:t>
            </a:r>
            <a:r>
              <a:rPr lang="ru-RU" sz="2000" dirty="0" smtClean="0"/>
              <a:t> </a:t>
            </a:r>
            <a:r>
              <a:rPr lang="ru-RU" sz="2000" dirty="0" smtClean="0"/>
              <a:t>шарлатаном</a:t>
            </a:r>
            <a:endParaRPr lang="ru-RU" sz="20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02606471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0913" y="357166"/>
            <a:ext cx="5598629" cy="602616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Після</a:t>
            </a:r>
            <a:r>
              <a:rPr lang="ru-RU" dirty="0" smtClean="0"/>
              <a:t> приходу </a:t>
            </a:r>
            <a:r>
              <a:rPr lang="ru-RU" dirty="0" err="1" smtClean="0"/>
              <a:t>фашистів</a:t>
            </a:r>
            <a:r>
              <a:rPr lang="ru-RU" dirty="0" smtClean="0"/>
              <a:t> до </a:t>
            </a:r>
            <a:r>
              <a:rPr lang="ru-RU" dirty="0" err="1" smtClean="0"/>
              <a:t>влади</a:t>
            </a:r>
            <a:r>
              <a:rPr lang="ru-RU" dirty="0" smtClean="0"/>
              <a:t> у 1933 р.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знищені</a:t>
            </a:r>
            <a:r>
              <a:rPr lang="ru-RU" dirty="0" smtClean="0"/>
              <a:t> </a:t>
            </a:r>
            <a:r>
              <a:rPr lang="ru-RU" i="1" dirty="0" smtClean="0"/>
              <a:t>у </a:t>
            </a:r>
            <a:r>
              <a:rPr lang="ru-RU" dirty="0" err="1" smtClean="0"/>
              <a:t>Німеччині</a:t>
            </a:r>
            <a:r>
              <a:rPr lang="ru-RU" dirty="0" smtClean="0"/>
              <a:t>, а в 1938 р., </a:t>
            </a:r>
            <a:r>
              <a:rPr lang="ru-RU" dirty="0" err="1" smtClean="0"/>
              <a:t>після</a:t>
            </a:r>
            <a:r>
              <a:rPr lang="ru-RU" dirty="0" smtClean="0"/>
              <a:t> аншлюсу </a:t>
            </a:r>
            <a:r>
              <a:rPr lang="ru-RU" dirty="0" err="1" smtClean="0"/>
              <a:t>Австрії</a:t>
            </a:r>
            <a:r>
              <a:rPr lang="ru-RU" dirty="0" smtClean="0"/>
              <a:t>—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вАвстрії</a:t>
            </a:r>
            <a:r>
              <a:rPr lang="ru-RU" dirty="0" smtClean="0"/>
              <a:t>, </a:t>
            </a:r>
            <a:r>
              <a:rPr lang="ru-RU" b="1" dirty="0" err="1" smtClean="0"/>
              <a:t>Фрейдизм</a:t>
            </a:r>
            <a:r>
              <a:rPr lang="ru-RU" dirty="0" err="1" smtClean="0"/>
              <a:t>суттєво</a:t>
            </a:r>
            <a:r>
              <a:rPr lang="ru-RU" dirty="0" smtClean="0"/>
              <a:t> </a:t>
            </a:r>
            <a:r>
              <a:rPr lang="ru-RU" dirty="0" err="1" smtClean="0"/>
              <a:t>вплинув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на </a:t>
            </a:r>
            <a:r>
              <a:rPr lang="ru-RU" dirty="0" err="1" smtClean="0"/>
              <a:t>філософію</a:t>
            </a:r>
            <a:r>
              <a:rPr lang="ru-RU" dirty="0" smtClean="0"/>
              <a:t> та медицину,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на </a:t>
            </a:r>
            <a:r>
              <a:rPr lang="ru-RU" dirty="0" err="1" smtClean="0"/>
              <a:t>літературу</a:t>
            </a:r>
            <a:r>
              <a:rPr lang="ru-RU" dirty="0" smtClean="0"/>
              <a:t> (до </a:t>
            </a:r>
            <a:r>
              <a:rPr lang="ru-RU" dirty="0" err="1" smtClean="0"/>
              <a:t>його</a:t>
            </a:r>
            <a:r>
              <a:rPr lang="ru-RU" dirty="0" smtClean="0"/>
              <a:t> "</a:t>
            </a:r>
            <a:r>
              <a:rPr lang="ru-RU" dirty="0" err="1" smtClean="0"/>
              <a:t>учнів</a:t>
            </a:r>
            <a:r>
              <a:rPr lang="ru-RU" dirty="0" smtClean="0"/>
              <a:t>"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зарахувати</a:t>
            </a:r>
            <a:r>
              <a:rPr lang="ru-RU" dirty="0" smtClean="0"/>
              <a:t> Ф. Кафку, Дж. Джойса, М. Пруста), </a:t>
            </a:r>
            <a:r>
              <a:rPr lang="ru-RU" dirty="0" err="1" smtClean="0"/>
              <a:t>літературознавство</a:t>
            </a:r>
            <a:r>
              <a:rPr lang="ru-RU" dirty="0" smtClean="0"/>
              <a:t>, </a:t>
            </a:r>
            <a:r>
              <a:rPr lang="ru-RU" dirty="0" err="1" smtClean="0"/>
              <a:t>живопис</a:t>
            </a:r>
            <a:r>
              <a:rPr lang="ru-RU" dirty="0" smtClean="0"/>
              <a:t> (</a:t>
            </a:r>
            <a:r>
              <a:rPr lang="ru-RU" dirty="0" err="1" smtClean="0"/>
              <a:t>сюрреалізм</a:t>
            </a:r>
            <a:r>
              <a:rPr lang="ru-RU" dirty="0" smtClean="0"/>
              <a:t>), </a:t>
            </a:r>
            <a:r>
              <a:rPr lang="ru-RU" dirty="0" err="1" smtClean="0"/>
              <a:t>кінематограф</a:t>
            </a:r>
            <a:r>
              <a:rPr lang="ru-RU" dirty="0" smtClean="0"/>
              <a:t> (</a:t>
            </a:r>
            <a:r>
              <a:rPr lang="ru-RU" dirty="0" err="1" smtClean="0"/>
              <a:t>потік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), </a:t>
            </a:r>
            <a:r>
              <a:rPr lang="ru-RU" dirty="0" err="1" smtClean="0"/>
              <a:t>со­ціальну</a:t>
            </a:r>
            <a:r>
              <a:rPr lang="ru-RU" dirty="0" smtClean="0"/>
              <a:t> </a:t>
            </a:r>
            <a:r>
              <a:rPr lang="ru-RU" dirty="0" err="1" smtClean="0"/>
              <a:t>психологію</a:t>
            </a:r>
            <a:r>
              <a:rPr lang="ru-RU" dirty="0" smtClean="0"/>
              <a:t>, </a:t>
            </a:r>
            <a:r>
              <a:rPr lang="ru-RU" dirty="0" err="1" smtClean="0"/>
              <a:t>етнографію</a:t>
            </a:r>
            <a:r>
              <a:rPr lang="ru-RU" dirty="0" smtClean="0"/>
              <a:t>, </a:t>
            </a:r>
            <a:r>
              <a:rPr lang="ru-RU" dirty="0" err="1" smtClean="0"/>
              <a:t>антропологію</a:t>
            </a:r>
            <a:r>
              <a:rPr lang="ru-RU" dirty="0" smtClean="0"/>
              <a:t>, </a:t>
            </a:r>
            <a:r>
              <a:rPr lang="ru-RU" dirty="0" err="1" smtClean="0"/>
              <a:t>Фігура</a:t>
            </a:r>
            <a:r>
              <a:rPr lang="ru-RU" dirty="0" smtClean="0"/>
              <a:t> Фрейда складна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супе­речлива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вчення</a:t>
            </a:r>
            <a:r>
              <a:rPr lang="ru-RU" dirty="0" smtClean="0"/>
              <a:t> </a:t>
            </a:r>
            <a:r>
              <a:rPr lang="ru-RU" dirty="0" err="1" smtClean="0"/>
              <a:t>пройшло</a:t>
            </a:r>
            <a:r>
              <a:rPr lang="ru-RU" dirty="0" smtClean="0"/>
              <a:t> </a:t>
            </a:r>
            <a:r>
              <a:rPr lang="ru-RU" dirty="0" err="1" smtClean="0"/>
              <a:t>значну</a:t>
            </a:r>
            <a:r>
              <a:rPr lang="ru-RU" dirty="0" smtClean="0"/>
              <a:t> </a:t>
            </a:r>
            <a:r>
              <a:rPr lang="ru-RU" dirty="0" err="1" smtClean="0"/>
              <a:t>еволюцію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заслуговує</a:t>
            </a:r>
            <a:r>
              <a:rPr lang="ru-RU" dirty="0" smtClean="0"/>
              <a:t> </a:t>
            </a:r>
            <a:r>
              <a:rPr lang="ru-RU" dirty="0" err="1" smtClean="0"/>
              <a:t>диференційова­ного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err="1" smtClean="0"/>
              <a:t>фрейдизмі</a:t>
            </a:r>
            <a:r>
              <a:rPr lang="ru-RU" dirty="0" smtClean="0"/>
              <a:t> </a:t>
            </a:r>
            <a:r>
              <a:rPr lang="ru-RU" dirty="0" err="1" smtClean="0"/>
              <a:t>вирізняють</a:t>
            </a:r>
            <a:r>
              <a:rPr lang="ru-RU" dirty="0" smtClean="0"/>
              <a:t> три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зрізи</a:t>
            </a:r>
            <a:r>
              <a:rPr lang="ru-RU" dirty="0" smtClean="0"/>
              <a:t>, </a:t>
            </a:r>
            <a:r>
              <a:rPr lang="ru-RU" dirty="0" err="1" smtClean="0"/>
              <a:t>три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: </a:t>
            </a:r>
            <a:r>
              <a:rPr lang="ru-RU" dirty="0" err="1" smtClean="0"/>
              <a:t>медичний</a:t>
            </a:r>
            <a:r>
              <a:rPr lang="ru-RU" dirty="0" smtClean="0"/>
              <a:t> —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психоаналізу</a:t>
            </a:r>
            <a:r>
              <a:rPr lang="ru-RU" dirty="0" smtClean="0"/>
              <a:t>, </a:t>
            </a:r>
            <a:r>
              <a:rPr lang="ru-RU" dirty="0" err="1" smtClean="0"/>
              <a:t>психологічний</a:t>
            </a:r>
            <a:r>
              <a:rPr lang="ru-RU" dirty="0" smtClean="0"/>
              <a:t>— </a:t>
            </a:r>
            <a:r>
              <a:rPr lang="ru-RU" dirty="0" err="1" smtClean="0"/>
              <a:t>концепція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загальнофілософська</a:t>
            </a:r>
            <a:r>
              <a:rPr lang="ru-RU" dirty="0" smtClean="0"/>
              <a:t> </a:t>
            </a:r>
            <a:r>
              <a:rPr lang="ru-RU" dirty="0" err="1" smtClean="0"/>
              <a:t>концепція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Психоаналіз</a:t>
            </a:r>
            <a:r>
              <a:rPr lang="ru-RU" dirty="0" smtClean="0"/>
              <a:t> Фрейда як метод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неврозів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у </a:t>
            </a:r>
            <a:r>
              <a:rPr lang="ru-RU" dirty="0" err="1" smtClean="0"/>
              <a:t>встановленні</a:t>
            </a:r>
            <a:r>
              <a:rPr lang="ru-RU" dirty="0" smtClean="0"/>
              <a:t> причин </a:t>
            </a:r>
            <a:r>
              <a:rPr lang="ru-RU" dirty="0" err="1" smtClean="0"/>
              <a:t>неврозів</a:t>
            </a:r>
            <a:r>
              <a:rPr lang="ru-RU" dirty="0" smtClean="0"/>
              <a:t> шляхом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сновидіння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хворого в </a:t>
            </a:r>
            <a:r>
              <a:rPr lang="ru-RU" dirty="0" err="1" smtClean="0"/>
              <a:t>її</a:t>
            </a:r>
            <a:r>
              <a:rPr lang="ru-RU" dirty="0" smtClean="0"/>
              <a:t> "</a:t>
            </a:r>
            <a:r>
              <a:rPr lang="ru-RU" dirty="0" err="1" smtClean="0"/>
              <a:t>вільних</a:t>
            </a:r>
            <a:r>
              <a:rPr lang="ru-RU" dirty="0" smtClean="0"/>
              <a:t> </a:t>
            </a:r>
            <a:r>
              <a:rPr lang="ru-RU" dirty="0" err="1" smtClean="0"/>
              <a:t>асоціаціях</a:t>
            </a:r>
            <a:r>
              <a:rPr lang="ru-RU" dirty="0" smtClean="0"/>
              <a:t>".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виходить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визнання</a:t>
            </a:r>
            <a:r>
              <a:rPr lang="ru-RU" dirty="0" smtClean="0"/>
              <a:t> </a:t>
            </a:r>
            <a:r>
              <a:rPr lang="ru-RU" dirty="0" err="1" smtClean="0"/>
              <a:t>реальності</a:t>
            </a:r>
            <a:r>
              <a:rPr lang="ru-RU" dirty="0" smtClean="0"/>
              <a:t> </a:t>
            </a:r>
            <a:r>
              <a:rPr lang="ru-RU" dirty="0" err="1" smtClean="0"/>
              <a:t>несвідомого</a:t>
            </a:r>
            <a:r>
              <a:rPr lang="ru-RU" dirty="0" smtClean="0"/>
              <a:t> у </a:t>
            </a:r>
            <a:r>
              <a:rPr lang="ru-RU" dirty="0" err="1" smtClean="0"/>
              <a:t>психіці</a:t>
            </a:r>
            <a:r>
              <a:rPr lang="ru-RU" dirty="0" smtClean="0"/>
              <a:t> та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несвідомого</a:t>
            </a:r>
            <a:r>
              <a:rPr lang="ru-RU" dirty="0" smtClean="0"/>
              <a:t> на </a:t>
            </a:r>
            <a:r>
              <a:rPr lang="ru-RU" dirty="0" err="1" smtClean="0"/>
              <a:t>поведінку</a:t>
            </a:r>
            <a:r>
              <a:rPr lang="ru-RU" dirty="0" smtClean="0"/>
              <a:t>. </a:t>
            </a:r>
          </a:p>
          <a:p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Головним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визначальним</a:t>
            </a:r>
            <a:r>
              <a:rPr lang="ru-RU" dirty="0" smtClean="0"/>
              <a:t> у </a:t>
            </a:r>
            <a:r>
              <a:rPr lang="ru-RU" dirty="0" err="1" smtClean="0"/>
              <a:t>несвідомому</a:t>
            </a:r>
            <a:r>
              <a:rPr lang="ru-RU" dirty="0" smtClean="0"/>
              <a:t> </a:t>
            </a:r>
            <a:r>
              <a:rPr lang="ru-RU" dirty="0" err="1" smtClean="0"/>
              <a:t>ранній</a:t>
            </a:r>
            <a:r>
              <a:rPr lang="ru-RU" dirty="0" smtClean="0"/>
              <a:t> Фрейд </a:t>
            </a:r>
            <a:r>
              <a:rPr lang="ru-RU" dirty="0" err="1" smtClean="0"/>
              <a:t>вважає</a:t>
            </a:r>
            <a:r>
              <a:rPr lang="ru-RU" dirty="0" smtClean="0"/>
              <a:t> </a:t>
            </a:r>
            <a:r>
              <a:rPr lang="ru-RU" dirty="0" err="1" smtClean="0"/>
              <a:t>статевий</a:t>
            </a:r>
            <a:r>
              <a:rPr lang="ru-RU" dirty="0" smtClean="0"/>
              <a:t> по­тяг — </a:t>
            </a:r>
            <a:r>
              <a:rPr lang="ru-RU" b="1" dirty="0" err="1" smtClean="0"/>
              <a:t>лібідо</a:t>
            </a:r>
            <a:r>
              <a:rPr lang="ru-RU" dirty="0" smtClean="0"/>
              <a:t>(а </a:t>
            </a:r>
            <a:r>
              <a:rPr lang="ru-RU" dirty="0" err="1" smtClean="0"/>
              <a:t>пізніше</a:t>
            </a:r>
            <a:r>
              <a:rPr lang="ru-RU" dirty="0" smtClean="0"/>
              <a:t> — два </a:t>
            </a:r>
            <a:r>
              <a:rPr lang="ru-RU" dirty="0" err="1" smtClean="0"/>
              <a:t>інстинкти</a:t>
            </a:r>
            <a:r>
              <a:rPr lang="ru-RU" dirty="0" smtClean="0"/>
              <a:t>: </a:t>
            </a:r>
            <a:r>
              <a:rPr lang="ru-RU" dirty="0" err="1" smtClean="0"/>
              <a:t>інстинкт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— </a:t>
            </a:r>
            <a:r>
              <a:rPr lang="ru-RU" b="1" dirty="0" err="1" smtClean="0"/>
              <a:t>ерос</a:t>
            </a:r>
            <a:r>
              <a:rPr lang="ru-RU" dirty="0" smtClean="0"/>
              <a:t>— та </a:t>
            </a:r>
            <a:r>
              <a:rPr lang="ru-RU" dirty="0" err="1" smtClean="0"/>
              <a:t>інстинкт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(— </a:t>
            </a:r>
            <a:r>
              <a:rPr lang="ru-RU" b="1" dirty="0" err="1" smtClean="0"/>
              <a:t>танатос</a:t>
            </a:r>
            <a:r>
              <a:rPr lang="ru-RU" b="1" dirty="0" smtClean="0"/>
              <a:t>).</a:t>
            </a:r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механізмами</a:t>
            </a:r>
            <a:r>
              <a:rPr lang="ru-RU" dirty="0" smtClean="0"/>
              <a:t> </a:t>
            </a:r>
            <a:r>
              <a:rPr lang="ru-RU" dirty="0" err="1" smtClean="0"/>
              <a:t>психічної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витіснення</a:t>
            </a:r>
            <a:r>
              <a:rPr lang="ru-RU" dirty="0" smtClean="0"/>
              <a:t>, </a:t>
            </a:r>
            <a:r>
              <a:rPr lang="ru-RU" dirty="0" err="1" smtClean="0"/>
              <a:t>сублімація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комплекси</a:t>
            </a:r>
            <a:r>
              <a:rPr lang="ru-RU" dirty="0" smtClean="0"/>
              <a:t>. </a:t>
            </a:r>
            <a:r>
              <a:rPr lang="ru-RU" dirty="0" smtClean="0"/>
              <a:t>Коли </a:t>
            </a:r>
            <a:r>
              <a:rPr lang="ru-RU" dirty="0" err="1" smtClean="0"/>
              <a:t>тваринні</a:t>
            </a:r>
            <a:r>
              <a:rPr lang="ru-RU" dirty="0" smtClean="0"/>
              <a:t> </a:t>
            </a:r>
            <a:r>
              <a:rPr lang="ru-RU" dirty="0" err="1" smtClean="0"/>
              <a:t>інстинкти</a:t>
            </a:r>
            <a:r>
              <a:rPr lang="ru-RU" dirty="0" smtClean="0"/>
              <a:t> </a:t>
            </a:r>
            <a:r>
              <a:rPr lang="ru-RU" dirty="0" err="1" smtClean="0"/>
              <a:t>придушуються</a:t>
            </a:r>
            <a:r>
              <a:rPr lang="ru-RU" dirty="0" smtClean="0"/>
              <a:t> </a:t>
            </a:r>
            <a:r>
              <a:rPr lang="ru-RU" dirty="0" err="1" smtClean="0"/>
              <a:t>свідомістю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витісняються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неї</a:t>
            </a:r>
            <a:r>
              <a:rPr lang="ru-RU" dirty="0" smtClean="0"/>
              <a:t>, то </a:t>
            </a:r>
            <a:r>
              <a:rPr lang="ru-RU" dirty="0" err="1" smtClean="0"/>
              <a:t>підсвідомий</a:t>
            </a:r>
            <a:r>
              <a:rPr lang="ru-RU" dirty="0" smtClean="0"/>
              <a:t> стан </a:t>
            </a:r>
            <a:r>
              <a:rPr lang="ru-RU" dirty="0" err="1" smtClean="0"/>
              <a:t>напруженості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неврозів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ж </a:t>
            </a:r>
            <a:r>
              <a:rPr lang="ru-RU" dirty="0" err="1" smtClean="0"/>
              <a:t>інстинкт</a:t>
            </a:r>
            <a:r>
              <a:rPr lang="ru-RU" dirty="0" smtClean="0"/>
              <a:t> </a:t>
            </a:r>
            <a:r>
              <a:rPr lang="ru-RU" dirty="0" err="1" smtClean="0"/>
              <a:t>задовольняється</a:t>
            </a:r>
            <a:r>
              <a:rPr lang="ru-RU" dirty="0" smtClean="0"/>
              <a:t>, то </a:t>
            </a:r>
            <a:r>
              <a:rPr lang="ru-RU" dirty="0" err="1" smtClean="0"/>
              <a:t>неврозів</a:t>
            </a:r>
            <a:r>
              <a:rPr lang="ru-RU" dirty="0" smtClean="0"/>
              <a:t> не </a:t>
            </a:r>
            <a:r>
              <a:rPr lang="ru-RU" dirty="0" err="1" smtClean="0"/>
              <a:t>виникає</a:t>
            </a:r>
            <a:r>
              <a:rPr lang="ru-RU" dirty="0" smtClean="0"/>
              <a:t>. </a:t>
            </a:r>
            <a:r>
              <a:rPr lang="ru-RU" dirty="0" err="1" smtClean="0"/>
              <a:t>Окрім</a:t>
            </a:r>
            <a:r>
              <a:rPr lang="ru-RU" dirty="0" smtClean="0"/>
              <a:t> </a:t>
            </a:r>
            <a:r>
              <a:rPr lang="ru-RU" b="1" dirty="0" err="1" smtClean="0"/>
              <a:t>витіснення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задоволення</a:t>
            </a:r>
            <a:r>
              <a:rPr lang="ru-RU" dirty="0" smtClean="0"/>
              <a:t> </a:t>
            </a:r>
            <a:r>
              <a:rPr lang="ru-RU" dirty="0" err="1" smtClean="0"/>
              <a:t>інстинктів</a:t>
            </a:r>
            <a:r>
              <a:rPr lang="ru-RU" dirty="0" smtClean="0"/>
              <a:t>,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їхнє</a:t>
            </a:r>
            <a:r>
              <a:rPr lang="ru-RU" dirty="0" smtClean="0"/>
              <a:t> </a:t>
            </a:r>
            <a:r>
              <a:rPr lang="ru-RU" dirty="0" err="1" smtClean="0"/>
              <a:t>переключення</a:t>
            </a:r>
            <a:r>
              <a:rPr lang="ru-RU" dirty="0" smtClean="0"/>
              <a:t> — </a:t>
            </a:r>
            <a:r>
              <a:rPr lang="ru-RU" b="1" dirty="0" err="1" smtClean="0"/>
              <a:t>сублімація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.</a:t>
            </a:r>
            <a:r>
              <a:rPr lang="ru-RU" dirty="0" smtClean="0"/>
              <a:t>Люди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творчими</a:t>
            </a:r>
            <a:r>
              <a:rPr lang="ru-RU" dirty="0" smtClean="0"/>
              <a:t> </a:t>
            </a:r>
            <a:r>
              <a:rPr lang="ru-RU" dirty="0" err="1" smtClean="0"/>
              <a:t>нахилами</a:t>
            </a:r>
            <a:r>
              <a:rPr lang="ru-RU" dirty="0" smtClean="0"/>
              <a:t> </a:t>
            </a:r>
            <a:r>
              <a:rPr lang="ru-RU" dirty="0" err="1" smtClean="0"/>
              <a:t>переключають</a:t>
            </a:r>
            <a:r>
              <a:rPr lang="ru-RU" dirty="0" smtClean="0"/>
              <a:t> </a:t>
            </a:r>
            <a:r>
              <a:rPr lang="ru-RU" dirty="0" err="1" smtClean="0"/>
              <a:t>енергію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інстинктів</a:t>
            </a:r>
            <a:r>
              <a:rPr lang="ru-RU" dirty="0" smtClean="0"/>
              <a:t> на </a:t>
            </a:r>
            <a:r>
              <a:rPr lang="ru-RU" dirty="0" err="1" smtClean="0"/>
              <a:t>творчу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уникають</a:t>
            </a:r>
            <a:r>
              <a:rPr lang="ru-RU" dirty="0" smtClean="0"/>
              <a:t> </a:t>
            </a:r>
            <a:r>
              <a:rPr lang="ru-RU" dirty="0" err="1" smtClean="0"/>
              <a:t>неврозів</a:t>
            </a:r>
            <a:r>
              <a:rPr lang="ru-RU" dirty="0" smtClean="0"/>
              <a:t>. </a:t>
            </a:r>
            <a:r>
              <a:rPr lang="ru-RU" dirty="0" err="1" smtClean="0"/>
              <a:t>Велике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у </a:t>
            </a:r>
            <a:r>
              <a:rPr lang="ru-RU" dirty="0" err="1" smtClean="0"/>
              <a:t>психоаналізі</a:t>
            </a:r>
            <a:r>
              <a:rPr lang="ru-RU" dirty="0" smtClean="0"/>
              <a:t> </a:t>
            </a:r>
            <a:r>
              <a:rPr lang="ru-RU" dirty="0" err="1" smtClean="0"/>
              <a:t>надається</a:t>
            </a:r>
            <a:r>
              <a:rPr lang="ru-RU" dirty="0" smtClean="0"/>
              <a:t> </a:t>
            </a:r>
            <a:r>
              <a:rPr lang="ru-RU" dirty="0" err="1" smtClean="0"/>
              <a:t>різноманітним</a:t>
            </a:r>
            <a:r>
              <a:rPr lang="ru-RU" dirty="0" smtClean="0"/>
              <a:t> </a:t>
            </a:r>
            <a:r>
              <a:rPr lang="ru-RU" dirty="0" err="1" smtClean="0"/>
              <a:t>порушенням</a:t>
            </a:r>
            <a:r>
              <a:rPr lang="ru-RU" dirty="0" smtClean="0"/>
              <a:t> </a:t>
            </a:r>
            <a:r>
              <a:rPr lang="ru-RU" dirty="0" err="1" smtClean="0"/>
              <a:t>психічної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—</a:t>
            </a:r>
            <a:r>
              <a:rPr lang="ru-RU" b="1" dirty="0" err="1" smtClean="0"/>
              <a:t>комплексам,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Зиґмунд</a:t>
            </a:r>
            <a:r>
              <a:rPr lang="ru-RU" dirty="0" smtClean="0"/>
              <a:t> Фрейд </a:t>
            </a:r>
            <a:r>
              <a:rPr lang="ru-RU" dirty="0" err="1" smtClean="0"/>
              <a:t>найбільшого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надавав комплексам потягу </a:t>
            </a:r>
            <a:r>
              <a:rPr lang="ru-RU" dirty="0" err="1" smtClean="0"/>
              <a:t>дитини</a:t>
            </a:r>
            <a:r>
              <a:rPr lang="ru-RU" dirty="0" smtClean="0"/>
              <a:t> до </a:t>
            </a:r>
            <a:r>
              <a:rPr lang="ru-RU" dirty="0" err="1" smtClean="0"/>
              <a:t>батьків</a:t>
            </a:r>
            <a:r>
              <a:rPr lang="ru-RU" dirty="0" smtClean="0"/>
              <a:t> </a:t>
            </a:r>
            <a:r>
              <a:rPr lang="ru-RU" dirty="0" err="1" smtClean="0"/>
              <a:t>протилежної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ненависть до батька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нею </a:t>
            </a:r>
            <a:r>
              <a:rPr lang="ru-RU" dirty="0" err="1" smtClean="0"/>
              <a:t>статі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комплекси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стали широко </a:t>
            </a:r>
            <a:r>
              <a:rPr lang="ru-RU" dirty="0" err="1" smtClean="0"/>
              <a:t>відомими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назвою</a:t>
            </a:r>
            <a:r>
              <a:rPr lang="ru-RU" dirty="0" smtClean="0"/>
              <a:t> </a:t>
            </a:r>
            <a:r>
              <a:rPr lang="ru-RU" dirty="0" err="1" smtClean="0"/>
              <a:t>Едіпа</a:t>
            </a:r>
            <a:r>
              <a:rPr lang="ru-RU" dirty="0" smtClean="0"/>
              <a:t> (у </a:t>
            </a:r>
            <a:r>
              <a:rPr lang="ru-RU" dirty="0" err="1" smtClean="0"/>
              <a:t>хлопчиків</a:t>
            </a:r>
            <a:r>
              <a:rPr lang="ru-RU" dirty="0" smtClean="0"/>
              <a:t>) та </a:t>
            </a:r>
            <a:r>
              <a:rPr lang="ru-RU" dirty="0" err="1" smtClean="0"/>
              <a:t>Електри</a:t>
            </a:r>
            <a:r>
              <a:rPr lang="ru-RU" dirty="0" smtClean="0"/>
              <a:t> (у </a:t>
            </a:r>
            <a:r>
              <a:rPr lang="ru-RU" dirty="0" err="1" smtClean="0"/>
              <a:t>дівчаток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аркет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581</TotalTime>
  <Words>1915</Words>
  <Application>Microsoft Office PowerPoint</Application>
  <PresentationFormat>Экран (4:3)</PresentationFormat>
  <Paragraphs>72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4" baseType="lpstr">
      <vt:lpstr>Tw Cen MT</vt:lpstr>
      <vt:lpstr>Arial</vt:lpstr>
      <vt:lpstr>Calibri</vt:lpstr>
      <vt:lpstr>Courier New</vt:lpstr>
      <vt:lpstr>Wingdings</vt:lpstr>
      <vt:lpstr>Паркет</vt:lpstr>
      <vt:lpstr>Слайд 1</vt:lpstr>
      <vt:lpstr>Слайд 2</vt:lpstr>
      <vt:lpstr>Слайд 3</vt:lpstr>
      <vt:lpstr>Фрейдизм і неофрейдизм</vt:lpstr>
      <vt:lpstr>Слайд 5</vt:lpstr>
      <vt:lpstr>Слайд 6</vt:lpstr>
      <vt:lpstr>Слайд 7</vt:lpstr>
      <vt:lpstr>Слайд 8</vt:lpstr>
      <vt:lpstr>Слайд 9</vt:lpstr>
      <vt:lpstr>Слайд 10</vt:lpstr>
      <vt:lpstr>Концепція особистості</vt:lpstr>
      <vt:lpstr>Слайд 12</vt:lpstr>
      <vt:lpstr>Фрейдизм як філософська концепція</vt:lpstr>
      <vt:lpstr>Слайд 14</vt:lpstr>
      <vt:lpstr>Слайд 15</vt:lpstr>
      <vt:lpstr>Неофрейдизм</vt:lpstr>
      <vt:lpstr>Слайд 17</vt:lpstr>
      <vt:lpstr>Слайд 18</vt:lpstr>
      <vt:lpstr>Екзистенціалізм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Герменевтика  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М/с процес при захворюваннях ендокриної системи у дітей</dc:title>
  <dc:creator>Win7</dc:creator>
  <cp:lastModifiedBy>Настья</cp:lastModifiedBy>
  <cp:revision>43</cp:revision>
  <dcterms:created xsi:type="dcterms:W3CDTF">2013-09-07T07:12:48Z</dcterms:created>
  <dcterms:modified xsi:type="dcterms:W3CDTF">2016-11-16T20:03:13Z</dcterms:modified>
</cp:coreProperties>
</file>